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1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97"/>
  </p:notesMasterIdLst>
  <p:handoutMasterIdLst>
    <p:handoutMasterId r:id="rId98"/>
  </p:handoutMasterIdLst>
  <p:sldIdLst>
    <p:sldId id="754" r:id="rId5"/>
    <p:sldId id="768" r:id="rId6"/>
    <p:sldId id="769" r:id="rId7"/>
    <p:sldId id="770" r:id="rId8"/>
    <p:sldId id="812" r:id="rId9"/>
    <p:sldId id="813" r:id="rId10"/>
    <p:sldId id="814" r:id="rId11"/>
    <p:sldId id="815" r:id="rId12"/>
    <p:sldId id="816" r:id="rId13"/>
    <p:sldId id="817" r:id="rId14"/>
    <p:sldId id="818" r:id="rId15"/>
    <p:sldId id="819" r:id="rId16"/>
    <p:sldId id="820" r:id="rId17"/>
    <p:sldId id="821" r:id="rId18"/>
    <p:sldId id="822" r:id="rId19"/>
    <p:sldId id="867" r:id="rId20"/>
    <p:sldId id="868" r:id="rId21"/>
    <p:sldId id="871" r:id="rId22"/>
    <p:sldId id="869" r:id="rId23"/>
    <p:sldId id="824" r:id="rId24"/>
    <p:sldId id="825" r:id="rId25"/>
    <p:sldId id="826" r:id="rId26"/>
    <p:sldId id="827" r:id="rId27"/>
    <p:sldId id="828" r:id="rId28"/>
    <p:sldId id="829" r:id="rId29"/>
    <p:sldId id="830" r:id="rId30"/>
    <p:sldId id="831" r:id="rId31"/>
    <p:sldId id="832" r:id="rId32"/>
    <p:sldId id="833" r:id="rId33"/>
    <p:sldId id="834" r:id="rId34"/>
    <p:sldId id="835" r:id="rId35"/>
    <p:sldId id="836" r:id="rId36"/>
    <p:sldId id="837" r:id="rId37"/>
    <p:sldId id="838" r:id="rId38"/>
    <p:sldId id="839" r:id="rId39"/>
    <p:sldId id="840" r:id="rId40"/>
    <p:sldId id="841" r:id="rId41"/>
    <p:sldId id="842" r:id="rId42"/>
    <p:sldId id="872" r:id="rId43"/>
    <p:sldId id="874" r:id="rId44"/>
    <p:sldId id="875" r:id="rId45"/>
    <p:sldId id="876" r:id="rId46"/>
    <p:sldId id="877" r:id="rId47"/>
    <p:sldId id="873" r:id="rId48"/>
    <p:sldId id="844" r:id="rId49"/>
    <p:sldId id="845" r:id="rId50"/>
    <p:sldId id="846" r:id="rId51"/>
    <p:sldId id="847" r:id="rId52"/>
    <p:sldId id="848" r:id="rId53"/>
    <p:sldId id="849" r:id="rId54"/>
    <p:sldId id="850" r:id="rId55"/>
    <p:sldId id="851" r:id="rId56"/>
    <p:sldId id="852" r:id="rId57"/>
    <p:sldId id="853" r:id="rId58"/>
    <p:sldId id="854" r:id="rId59"/>
    <p:sldId id="855" r:id="rId60"/>
    <p:sldId id="856" r:id="rId61"/>
    <p:sldId id="857" r:id="rId62"/>
    <p:sldId id="858" r:id="rId63"/>
    <p:sldId id="859" r:id="rId64"/>
    <p:sldId id="883" r:id="rId65"/>
    <p:sldId id="878" r:id="rId66"/>
    <p:sldId id="884" r:id="rId67"/>
    <p:sldId id="880" r:id="rId68"/>
    <p:sldId id="879" r:id="rId69"/>
    <p:sldId id="861" r:id="rId70"/>
    <p:sldId id="886" r:id="rId71"/>
    <p:sldId id="885" r:id="rId72"/>
    <p:sldId id="888" r:id="rId73"/>
    <p:sldId id="862" r:id="rId74"/>
    <p:sldId id="891" r:id="rId75"/>
    <p:sldId id="890" r:id="rId76"/>
    <p:sldId id="863" r:id="rId77"/>
    <p:sldId id="864" r:id="rId78"/>
    <p:sldId id="803" r:id="rId79"/>
    <p:sldId id="811" r:id="rId80"/>
    <p:sldId id="804" r:id="rId81"/>
    <p:sldId id="892" r:id="rId82"/>
    <p:sldId id="893" r:id="rId83"/>
    <p:sldId id="894" r:id="rId84"/>
    <p:sldId id="896" r:id="rId85"/>
    <p:sldId id="898" r:id="rId86"/>
    <p:sldId id="900" r:id="rId87"/>
    <p:sldId id="901" r:id="rId88"/>
    <p:sldId id="902" r:id="rId89"/>
    <p:sldId id="903" r:id="rId90"/>
    <p:sldId id="904" r:id="rId91"/>
    <p:sldId id="905" r:id="rId92"/>
    <p:sldId id="906" r:id="rId93"/>
    <p:sldId id="907" r:id="rId94"/>
    <p:sldId id="908" r:id="rId95"/>
    <p:sldId id="909" r:id="rId96"/>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6D32"/>
    <a:srgbClr val="76B900"/>
    <a:srgbClr val="5A5A5A"/>
    <a:srgbClr val="4E7A00"/>
    <a:srgbClr val="F2F2F2"/>
    <a:srgbClr val="868686"/>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0324" autoAdjust="0"/>
  </p:normalViewPr>
  <p:slideViewPr>
    <p:cSldViewPr snapToGrid="0">
      <p:cViewPr varScale="1">
        <p:scale>
          <a:sx n="99" d="100"/>
          <a:sy n="99" d="100"/>
        </p:scale>
        <p:origin x="1272" y="72"/>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CPU Scaling Speedup</c:v>
                </c:pt>
              </c:strCache>
            </c:strRef>
          </c:tx>
          <c:spPr>
            <a:solidFill>
              <a:schemeClr val="accent1"/>
            </a:solidFill>
            <a:ln>
              <a:noFill/>
            </a:ln>
            <a:effectLst/>
          </c:spPr>
          <c:invertIfNegative val="0"/>
          <c:cat>
            <c:strRef>
              <c:f>Sheet1!$A$2:$A$6</c:f>
              <c:strCache>
                <c:ptCount val="5"/>
                <c:pt idx="0">
                  <c:v>HACC</c:v>
                </c:pt>
                <c:pt idx="1">
                  <c:v>MP2C</c:v>
                </c:pt>
                <c:pt idx="2">
                  <c:v>VASP</c:v>
                </c:pt>
                <c:pt idx="3">
                  <c:v>ENZO</c:v>
                </c:pt>
                <c:pt idx="4">
                  <c:v>UMT</c:v>
                </c:pt>
              </c:strCache>
            </c:strRef>
          </c:cat>
          <c:val>
            <c:numRef>
              <c:f>Sheet1!$B$2:$B$6</c:f>
              <c:numCache>
                <c:formatCode>General</c:formatCode>
                <c:ptCount val="5"/>
                <c:pt idx="0">
                  <c:v>3.0486322188449848</c:v>
                </c:pt>
                <c:pt idx="1">
                  <c:v>3.9275873750776356</c:v>
                </c:pt>
                <c:pt idx="2">
                  <c:v>1.1831275720164609</c:v>
                </c:pt>
                <c:pt idx="3">
                  <c:v>2.1404958677685948</c:v>
                </c:pt>
                <c:pt idx="4">
                  <c:v>1.2498486132978082</c:v>
                </c:pt>
              </c:numCache>
            </c:numRef>
          </c:val>
        </c:ser>
        <c:dLbls>
          <c:showLegendKey val="0"/>
          <c:showVal val="0"/>
          <c:showCatName val="0"/>
          <c:showSerName val="0"/>
          <c:showPercent val="0"/>
          <c:showBubbleSize val="0"/>
        </c:dLbls>
        <c:gapWidth val="219"/>
        <c:overlap val="100"/>
        <c:axId val="494711944"/>
        <c:axId val="494712336"/>
      </c:barChart>
      <c:catAx>
        <c:axId val="494711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4712336"/>
        <c:crosses val="autoZero"/>
        <c:auto val="1"/>
        <c:lblAlgn val="ctr"/>
        <c:lblOffset val="100"/>
        <c:noMultiLvlLbl val="0"/>
      </c:catAx>
      <c:valAx>
        <c:axId val="494712336"/>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de-DE" dirty="0" smtClean="0">
                    <a:solidFill>
                      <a:schemeClr val="tx1"/>
                    </a:solidFill>
                  </a:rPr>
                  <a:t>Speedup</a:t>
                </a:r>
                <a:r>
                  <a:rPr lang="de-DE" baseline="0" dirty="0" smtClean="0">
                    <a:solidFill>
                      <a:schemeClr val="tx1"/>
                    </a:solidFill>
                  </a:rPr>
                  <a:t> vs. 1 Rank/GPU</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47119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CPU Scaling Speedup</c:v>
                </c:pt>
              </c:strCache>
            </c:strRef>
          </c:tx>
          <c:spPr>
            <a:solidFill>
              <a:schemeClr val="accent1"/>
            </a:solidFill>
            <a:ln>
              <a:noFill/>
            </a:ln>
            <a:effectLst/>
          </c:spPr>
          <c:invertIfNegative val="0"/>
          <c:cat>
            <c:strRef>
              <c:f>Sheet1!$A$2:$A$6</c:f>
              <c:strCache>
                <c:ptCount val="5"/>
                <c:pt idx="0">
                  <c:v>HACC</c:v>
                </c:pt>
                <c:pt idx="1">
                  <c:v>MP2C</c:v>
                </c:pt>
                <c:pt idx="2">
                  <c:v>VASP</c:v>
                </c:pt>
                <c:pt idx="3">
                  <c:v>ENZO</c:v>
                </c:pt>
                <c:pt idx="4">
                  <c:v>UMT</c:v>
                </c:pt>
              </c:strCache>
            </c:strRef>
          </c:cat>
          <c:val>
            <c:numRef>
              <c:f>Sheet1!$B$2:$B$6</c:f>
              <c:numCache>
                <c:formatCode>General</c:formatCode>
                <c:ptCount val="5"/>
                <c:pt idx="0">
                  <c:v>3.0486322188449848</c:v>
                </c:pt>
                <c:pt idx="1">
                  <c:v>3.9275873750776356</c:v>
                </c:pt>
                <c:pt idx="2">
                  <c:v>1.1831275720164609</c:v>
                </c:pt>
                <c:pt idx="3">
                  <c:v>2.1404958677685948</c:v>
                </c:pt>
                <c:pt idx="4">
                  <c:v>1.2498486132978082</c:v>
                </c:pt>
              </c:numCache>
            </c:numRef>
          </c:val>
        </c:ser>
        <c:ser>
          <c:idx val="1"/>
          <c:order val="1"/>
          <c:tx>
            <c:strRef>
              <c:f>Sheet1!$C$1</c:f>
              <c:strCache>
                <c:ptCount val="1"/>
                <c:pt idx="0">
                  <c:v>Overlap/MPS Speedup</c:v>
                </c:pt>
              </c:strCache>
            </c:strRef>
          </c:tx>
          <c:spPr>
            <a:solidFill>
              <a:schemeClr val="accent2"/>
            </a:solidFill>
            <a:ln>
              <a:noFill/>
            </a:ln>
            <a:effectLst/>
          </c:spPr>
          <c:invertIfNegative val="0"/>
          <c:cat>
            <c:strRef>
              <c:f>Sheet1!$A$2:$A$6</c:f>
              <c:strCache>
                <c:ptCount val="5"/>
                <c:pt idx="0">
                  <c:v>HACC</c:v>
                </c:pt>
                <c:pt idx="1">
                  <c:v>MP2C</c:v>
                </c:pt>
                <c:pt idx="2">
                  <c:v>VASP</c:v>
                </c:pt>
                <c:pt idx="3">
                  <c:v>ENZO</c:v>
                </c:pt>
                <c:pt idx="4">
                  <c:v>UMT</c:v>
                </c:pt>
              </c:strCache>
            </c:strRef>
          </c:cat>
          <c:val>
            <c:numRef>
              <c:f>Sheet1!$C$2:$C$6</c:f>
              <c:numCache>
                <c:formatCode>General</c:formatCode>
                <c:ptCount val="5"/>
                <c:pt idx="0">
                  <c:v>1.348360655737705</c:v>
                </c:pt>
                <c:pt idx="1">
                  <c:v>1.4194918650316581</c:v>
                </c:pt>
                <c:pt idx="2">
                  <c:v>1.2180451127819549</c:v>
                </c:pt>
                <c:pt idx="3">
                  <c:v>1.1152073732718895</c:v>
                </c:pt>
                <c:pt idx="4">
                  <c:v>1.0975382815823054</c:v>
                </c:pt>
              </c:numCache>
            </c:numRef>
          </c:val>
        </c:ser>
        <c:dLbls>
          <c:showLegendKey val="0"/>
          <c:showVal val="0"/>
          <c:showCatName val="0"/>
          <c:showSerName val="0"/>
          <c:showPercent val="0"/>
          <c:showBubbleSize val="0"/>
        </c:dLbls>
        <c:gapWidth val="219"/>
        <c:overlap val="100"/>
        <c:axId val="494713120"/>
        <c:axId val="367210456"/>
      </c:barChart>
      <c:catAx>
        <c:axId val="4947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67210456"/>
        <c:crosses val="autoZero"/>
        <c:auto val="1"/>
        <c:lblAlgn val="ctr"/>
        <c:lblOffset val="100"/>
        <c:noMultiLvlLbl val="0"/>
      </c:catAx>
      <c:valAx>
        <c:axId val="36721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de-DE" dirty="0" smtClean="0">
                    <a:solidFill>
                      <a:schemeClr val="tx1"/>
                    </a:solidFill>
                  </a:rPr>
                  <a:t>Speedup</a:t>
                </a:r>
                <a:r>
                  <a:rPr lang="de-DE" baseline="0" dirty="0" smtClean="0">
                    <a:solidFill>
                      <a:schemeClr val="tx1"/>
                    </a:solidFill>
                  </a:rPr>
                  <a:t> vs. 1 Rank/GPU</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47131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No 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General</c:formatCode>
                <c:ptCount val="3"/>
                <c:pt idx="0">
                  <c:v>3.5632000000000001</c:v>
                </c:pt>
                <c:pt idx="1">
                  <c:v>1.1412</c:v>
                </c:pt>
                <c:pt idx="2">
                  <c:v>0.55169999999999997</c:v>
                </c:pt>
              </c:numCache>
            </c:numRef>
          </c:val>
        </c:ser>
        <c:ser>
          <c:idx val="1"/>
          <c:order val="1"/>
          <c:tx>
            <c:strRef>
              <c:f>Sheet1!$C$1</c:f>
              <c:strCache>
                <c:ptCount val="1"/>
                <c:pt idx="0">
                  <c:v>Ideal</c:v>
                </c:pt>
              </c:strCache>
            </c:strRef>
          </c:tx>
          <c:spPr>
            <a:solidFill>
              <a:schemeClr val="accent2"/>
            </a:solidFill>
            <a:ln>
              <a:noFill/>
            </a:ln>
            <a:effectLst/>
          </c:spPr>
          <c:invertIfNegative val="0"/>
          <c:cat>
            <c:strRef>
              <c:f>Sheet1!$A$2:$A$4</c:f>
              <c:strCache>
                <c:ptCount val="3"/>
                <c:pt idx="0">
                  <c:v>8192x8192</c:v>
                </c:pt>
                <c:pt idx="1">
                  <c:v>4096x4096</c:v>
                </c:pt>
                <c:pt idx="2">
                  <c:v>2048x2048</c:v>
                </c:pt>
              </c:strCache>
            </c:strRef>
          </c:cat>
          <c:val>
            <c:numRef>
              <c:f>Sheet1!$C$2:$C$4</c:f>
              <c:numCache>
                <c:formatCode>General</c:formatCode>
                <c:ptCount val="3"/>
                <c:pt idx="0">
                  <c:v>2.4956652800000003</c:v>
                </c:pt>
                <c:pt idx="1">
                  <c:v>0.6654337199999999</c:v>
                </c:pt>
                <c:pt idx="2">
                  <c:v>0.22608665999999999</c:v>
                </c:pt>
              </c:numCache>
            </c:numRef>
          </c:val>
        </c:ser>
        <c:dLbls>
          <c:showLegendKey val="0"/>
          <c:showVal val="0"/>
          <c:showCatName val="0"/>
          <c:showSerName val="0"/>
          <c:showPercent val="0"/>
          <c:showBubbleSize val="0"/>
        </c:dLbls>
        <c:gapWidth val="150"/>
        <c:axId val="597445304"/>
        <c:axId val="597445696"/>
      </c:barChart>
      <c:catAx>
        <c:axId val="5974453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dirty="0" smtClean="0">
                    <a:solidFill>
                      <a:schemeClr val="tx1"/>
                    </a:solidFill>
                  </a:rPr>
                  <a:t>Problem size</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97445696"/>
        <c:crosses val="autoZero"/>
        <c:auto val="1"/>
        <c:lblAlgn val="ctr"/>
        <c:lblOffset val="100"/>
        <c:noMultiLvlLbl val="0"/>
      </c:catAx>
      <c:valAx>
        <c:axId val="597445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de-DE" dirty="0" smtClean="0">
                    <a:solidFill>
                      <a:schemeClr val="tx1"/>
                    </a:solidFill>
                  </a:rPr>
                  <a:t>Runtime</a:t>
                </a:r>
                <a:r>
                  <a:rPr lang="de-DE" baseline="0" dirty="0" smtClean="0">
                    <a:solidFill>
                      <a:schemeClr val="tx1"/>
                    </a:solidFill>
                  </a:rPr>
                  <a:t> (s)</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9744530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Nooverlap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General</c:formatCode>
                <c:ptCount val="3"/>
                <c:pt idx="0">
                  <c:v>3.5632000000000001</c:v>
                </c:pt>
                <c:pt idx="1">
                  <c:v>1.1412</c:v>
                </c:pt>
                <c:pt idx="2">
                  <c:v>0.55169999999999997</c:v>
                </c:pt>
              </c:numCache>
            </c:numRef>
          </c:val>
        </c:ser>
        <c:ser>
          <c:idx val="1"/>
          <c:order val="1"/>
          <c:tx>
            <c:strRef>
              <c:f>Sheet1!$C$1</c:f>
              <c:strCache>
                <c:ptCount val="1"/>
                <c:pt idx="0">
                  <c:v>Overlap</c:v>
                </c:pt>
              </c:strCache>
            </c:strRef>
          </c:tx>
          <c:spPr>
            <a:solidFill>
              <a:schemeClr val="accent2"/>
            </a:solidFill>
            <a:ln>
              <a:noFill/>
            </a:ln>
            <a:effectLst/>
          </c:spPr>
          <c:invertIfNegative val="0"/>
          <c:cat>
            <c:strRef>
              <c:f>Sheet1!$A$2:$A$4</c:f>
              <c:strCache>
                <c:ptCount val="3"/>
                <c:pt idx="0">
                  <c:v>8192x8192</c:v>
                </c:pt>
                <c:pt idx="1">
                  <c:v>4096x4096</c:v>
                </c:pt>
                <c:pt idx="2">
                  <c:v>2048x2048</c:v>
                </c:pt>
              </c:strCache>
            </c:strRef>
          </c:cat>
          <c:val>
            <c:numRef>
              <c:f>Sheet1!$C$2:$C$4</c:f>
              <c:numCache>
                <c:formatCode>General</c:formatCode>
                <c:ptCount val="3"/>
                <c:pt idx="0">
                  <c:v>3.4925999999999999</c:v>
                </c:pt>
                <c:pt idx="1">
                  <c:v>1.0726</c:v>
                </c:pt>
                <c:pt idx="2">
                  <c:v>0.51219999999999999</c:v>
                </c:pt>
              </c:numCache>
            </c:numRef>
          </c:val>
        </c:ser>
        <c:dLbls>
          <c:showLegendKey val="0"/>
          <c:showVal val="0"/>
          <c:showCatName val="0"/>
          <c:showSerName val="0"/>
          <c:showPercent val="0"/>
          <c:showBubbleSize val="0"/>
        </c:dLbls>
        <c:gapWidth val="150"/>
        <c:axId val="597448048"/>
        <c:axId val="597448440"/>
      </c:barChart>
      <c:lineChart>
        <c:grouping val="standard"/>
        <c:varyColors val="0"/>
        <c:ser>
          <c:idx val="2"/>
          <c:order val="2"/>
          <c:tx>
            <c:strRef>
              <c:f>Sheet1!$D$1</c:f>
              <c:strCache>
                <c:ptCount val="1"/>
                <c:pt idx="0">
                  <c:v>Speedup</c:v>
                </c:pt>
              </c:strCache>
            </c:strRef>
          </c:tx>
          <c:spPr>
            <a:ln w="28575" cap="rnd">
              <a:solidFill>
                <a:schemeClr val="accent3"/>
              </a:solidFill>
              <a:round/>
            </a:ln>
            <a:effectLst/>
          </c:spPr>
          <c:marker>
            <c:symbol val="diamond"/>
            <c:size val="8"/>
            <c:spPr>
              <a:solidFill>
                <a:schemeClr val="accent3"/>
              </a:solidFill>
              <a:ln w="9525">
                <a:solidFill>
                  <a:schemeClr val="accent3"/>
                </a:solidFill>
              </a:ln>
              <a:effectLst/>
            </c:spPr>
          </c:marker>
          <c:cat>
            <c:strRef>
              <c:f>Sheet1!$A$2:$A$4</c:f>
              <c:strCache>
                <c:ptCount val="3"/>
                <c:pt idx="0">
                  <c:v>8192x8192</c:v>
                </c:pt>
                <c:pt idx="1">
                  <c:v>4096x4096</c:v>
                </c:pt>
                <c:pt idx="2">
                  <c:v>2048x2048</c:v>
                </c:pt>
              </c:strCache>
            </c:strRef>
          </c:cat>
          <c:val>
            <c:numRef>
              <c:f>Sheet1!$D$2:$D$4</c:f>
              <c:numCache>
                <c:formatCode>General</c:formatCode>
                <c:ptCount val="3"/>
                <c:pt idx="0">
                  <c:v>1.0202141670961462</c:v>
                </c:pt>
                <c:pt idx="1">
                  <c:v>1.0639567406302444</c:v>
                </c:pt>
                <c:pt idx="2">
                  <c:v>1.0771183131589221</c:v>
                </c:pt>
              </c:numCache>
            </c:numRef>
          </c:val>
          <c:smooth val="0"/>
        </c:ser>
        <c:dLbls>
          <c:showLegendKey val="0"/>
          <c:showVal val="0"/>
          <c:showCatName val="0"/>
          <c:showSerName val="0"/>
          <c:showPercent val="0"/>
          <c:showBubbleSize val="0"/>
        </c:dLbls>
        <c:marker val="1"/>
        <c:smooth val="0"/>
        <c:axId val="596339888"/>
        <c:axId val="597448832"/>
      </c:lineChart>
      <c:catAx>
        <c:axId val="5974480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dirty="0" smtClean="0">
                    <a:solidFill>
                      <a:schemeClr val="tx1"/>
                    </a:solidFill>
                  </a:rPr>
                  <a:t>Local problem size</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97448440"/>
        <c:crosses val="autoZero"/>
        <c:auto val="1"/>
        <c:lblAlgn val="ctr"/>
        <c:lblOffset val="100"/>
        <c:noMultiLvlLbl val="0"/>
      </c:catAx>
      <c:valAx>
        <c:axId val="597448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de-DE" dirty="0" smtClean="0">
                    <a:solidFill>
                      <a:schemeClr val="tx1"/>
                    </a:solidFill>
                  </a:rPr>
                  <a:t>Runtime</a:t>
                </a:r>
                <a:r>
                  <a:rPr lang="de-DE" baseline="0" dirty="0" smtClean="0">
                    <a:solidFill>
                      <a:schemeClr val="tx1"/>
                    </a:solidFill>
                  </a:rPr>
                  <a:t> (s)</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97448048"/>
        <c:crosses val="autoZero"/>
        <c:crossBetween val="between"/>
      </c:valAx>
      <c:valAx>
        <c:axId val="597448832"/>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de-DE" dirty="0" smtClean="0">
                    <a:solidFill>
                      <a:schemeClr val="tx1"/>
                    </a:solidFill>
                  </a:rPr>
                  <a:t>Speedup</a:t>
                </a:r>
                <a:r>
                  <a:rPr lang="de-DE" baseline="0" dirty="0" smtClean="0">
                    <a:solidFill>
                      <a:schemeClr val="tx1"/>
                    </a:solidFill>
                  </a:rPr>
                  <a:t> (Overlap vs. Nooverlap)</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96339888"/>
        <c:crosses val="max"/>
        <c:crossBetween val="between"/>
      </c:valAx>
      <c:catAx>
        <c:axId val="596339888"/>
        <c:scaling>
          <c:orientation val="minMax"/>
        </c:scaling>
        <c:delete val="1"/>
        <c:axPos val="b"/>
        <c:numFmt formatCode="General" sourceLinked="1"/>
        <c:majorTickMark val="out"/>
        <c:minorTickMark val="none"/>
        <c:tickLblPos val="nextTo"/>
        <c:crossAx val="597448832"/>
        <c:crosses val="autoZero"/>
        <c:auto val="1"/>
        <c:lblAlgn val="ctr"/>
        <c:lblOffset val="100"/>
        <c:noMultiLvlLbl val="0"/>
      </c:cat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CUDA-aware MPI with GPUDirect RDMA</c:v>
                </c:pt>
              </c:strCache>
            </c:strRef>
          </c:tx>
          <c:spPr>
            <a:ln>
              <a:solidFill>
                <a:schemeClr val="tx2"/>
              </a:solidFill>
            </a:ln>
          </c:spPr>
          <c:marker>
            <c:spPr>
              <a:solidFill>
                <a:schemeClr val="tx2"/>
              </a:solidFill>
              <a:ln>
                <a:solidFill>
                  <a:schemeClr val="tx2"/>
                </a:solidFill>
              </a:ln>
            </c:spPr>
          </c:marker>
          <c:cat>
            <c:numRef>
              <c:f>Sheet1!$A$2:$A$24</c:f>
              <c:numCache>
                <c:formatCode>General</c:formatCode>
                <c:ptCount val="23"/>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numCache>
            </c:numRef>
          </c:cat>
          <c:val>
            <c:numRef>
              <c:f>Sheet1!$B$2:$B$24</c:f>
              <c:numCache>
                <c:formatCode>General</c:formatCode>
                <c:ptCount val="23"/>
                <c:pt idx="0">
                  <c:v>0.73</c:v>
                </c:pt>
                <c:pt idx="1">
                  <c:v>1.44</c:v>
                </c:pt>
                <c:pt idx="2">
                  <c:v>2.96</c:v>
                </c:pt>
                <c:pt idx="3">
                  <c:v>5.84</c:v>
                </c:pt>
                <c:pt idx="4">
                  <c:v>11.66</c:v>
                </c:pt>
                <c:pt idx="5">
                  <c:v>23.73</c:v>
                </c:pt>
                <c:pt idx="6">
                  <c:v>46.4</c:v>
                </c:pt>
                <c:pt idx="7">
                  <c:v>93.41</c:v>
                </c:pt>
                <c:pt idx="8">
                  <c:v>184.28</c:v>
                </c:pt>
                <c:pt idx="9">
                  <c:v>318.17</c:v>
                </c:pt>
                <c:pt idx="10">
                  <c:v>630.4</c:v>
                </c:pt>
                <c:pt idx="11">
                  <c:v>1114.08</c:v>
                </c:pt>
                <c:pt idx="12">
                  <c:v>1595.14</c:v>
                </c:pt>
                <c:pt idx="13">
                  <c:v>1954.55</c:v>
                </c:pt>
                <c:pt idx="14">
                  <c:v>2363.84</c:v>
                </c:pt>
                <c:pt idx="15">
                  <c:v>4590.9799999999996</c:v>
                </c:pt>
                <c:pt idx="16">
                  <c:v>5806.1</c:v>
                </c:pt>
                <c:pt idx="17">
                  <c:v>5869.69</c:v>
                </c:pt>
                <c:pt idx="18">
                  <c:v>5918.51</c:v>
                </c:pt>
                <c:pt idx="19">
                  <c:v>6098.14</c:v>
                </c:pt>
                <c:pt idx="20">
                  <c:v>6208.63</c:v>
                </c:pt>
                <c:pt idx="21">
                  <c:v>6225.76</c:v>
                </c:pt>
                <c:pt idx="22">
                  <c:v>6282.62</c:v>
                </c:pt>
              </c:numCache>
            </c:numRef>
          </c:val>
          <c:smooth val="0"/>
        </c:ser>
        <c:ser>
          <c:idx val="1"/>
          <c:order val="1"/>
          <c:tx>
            <c:strRef>
              <c:f>Sheet1!$C$1</c:f>
              <c:strCache>
                <c:ptCount val="1"/>
                <c:pt idx="0">
                  <c:v>CUDA-aware MPI</c:v>
                </c:pt>
              </c:strCache>
            </c:strRef>
          </c:tx>
          <c:spPr>
            <a:ln>
              <a:solidFill>
                <a:srgbClr val="0070C0"/>
              </a:solidFill>
            </a:ln>
          </c:spPr>
          <c:marker>
            <c:spPr>
              <a:solidFill>
                <a:srgbClr val="0070C0"/>
              </a:solidFill>
              <a:ln>
                <a:solidFill>
                  <a:srgbClr val="0070C0"/>
                </a:solidFill>
              </a:ln>
            </c:spPr>
          </c:marker>
          <c:cat>
            <c:numRef>
              <c:f>Sheet1!$A$2:$A$24</c:f>
              <c:numCache>
                <c:formatCode>General</c:formatCode>
                <c:ptCount val="23"/>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numCache>
            </c:numRef>
          </c:cat>
          <c:val>
            <c:numRef>
              <c:f>Sheet1!$C$2:$C$24</c:f>
              <c:numCache>
                <c:formatCode>General</c:formatCode>
                <c:ptCount val="23"/>
                <c:pt idx="0">
                  <c:v>0.09</c:v>
                </c:pt>
                <c:pt idx="1">
                  <c:v>0.18</c:v>
                </c:pt>
                <c:pt idx="2">
                  <c:v>0.37</c:v>
                </c:pt>
                <c:pt idx="3">
                  <c:v>0.73</c:v>
                </c:pt>
                <c:pt idx="4">
                  <c:v>1.47</c:v>
                </c:pt>
                <c:pt idx="5">
                  <c:v>2.92</c:v>
                </c:pt>
                <c:pt idx="6">
                  <c:v>5.49</c:v>
                </c:pt>
                <c:pt idx="7">
                  <c:v>10.85</c:v>
                </c:pt>
                <c:pt idx="8">
                  <c:v>22.82</c:v>
                </c:pt>
                <c:pt idx="9">
                  <c:v>47.1</c:v>
                </c:pt>
                <c:pt idx="10">
                  <c:v>90.12</c:v>
                </c:pt>
                <c:pt idx="11">
                  <c:v>178.76</c:v>
                </c:pt>
                <c:pt idx="12">
                  <c:v>363.71</c:v>
                </c:pt>
                <c:pt idx="13">
                  <c:v>691.55</c:v>
                </c:pt>
                <c:pt idx="14">
                  <c:v>2057.04</c:v>
                </c:pt>
                <c:pt idx="15">
                  <c:v>3617.63</c:v>
                </c:pt>
                <c:pt idx="16">
                  <c:v>4983.76</c:v>
                </c:pt>
                <c:pt idx="17">
                  <c:v>5206.25</c:v>
                </c:pt>
                <c:pt idx="18">
                  <c:v>5562.35</c:v>
                </c:pt>
                <c:pt idx="19">
                  <c:v>5909.91</c:v>
                </c:pt>
                <c:pt idx="20">
                  <c:v>6122.77</c:v>
                </c:pt>
                <c:pt idx="21">
                  <c:v>6177.96</c:v>
                </c:pt>
                <c:pt idx="22">
                  <c:v>6245.47</c:v>
                </c:pt>
              </c:numCache>
            </c:numRef>
          </c:val>
          <c:smooth val="0"/>
        </c:ser>
        <c:ser>
          <c:idx val="2"/>
          <c:order val="2"/>
          <c:tx>
            <c:strRef>
              <c:f>Sheet1!$D$1</c:f>
              <c:strCache>
                <c:ptCount val="1"/>
                <c:pt idx="0">
                  <c:v>regular MPI</c:v>
                </c:pt>
              </c:strCache>
            </c:strRef>
          </c:tx>
          <c:spPr>
            <a:ln>
              <a:solidFill>
                <a:srgbClr val="FF0000"/>
              </a:solidFill>
            </a:ln>
          </c:spPr>
          <c:marker>
            <c:spPr>
              <a:solidFill>
                <a:srgbClr val="FF0000"/>
              </a:solidFill>
              <a:ln>
                <a:solidFill>
                  <a:srgbClr val="FF0000"/>
                </a:solidFill>
              </a:ln>
            </c:spPr>
          </c:marker>
          <c:cat>
            <c:numRef>
              <c:f>Sheet1!$A$2:$A$24</c:f>
              <c:numCache>
                <c:formatCode>General</c:formatCode>
                <c:ptCount val="23"/>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numCache>
            </c:numRef>
          </c:cat>
          <c:val>
            <c:numRef>
              <c:f>Sheet1!$D$2:$D$24</c:f>
              <c:numCache>
                <c:formatCode>General</c:formatCode>
                <c:ptCount val="23"/>
                <c:pt idx="0">
                  <c:v>0.09</c:v>
                </c:pt>
                <c:pt idx="1">
                  <c:v>0.18</c:v>
                </c:pt>
                <c:pt idx="2">
                  <c:v>0.33</c:v>
                </c:pt>
                <c:pt idx="3">
                  <c:v>0.67</c:v>
                </c:pt>
                <c:pt idx="4">
                  <c:v>1.42</c:v>
                </c:pt>
                <c:pt idx="5">
                  <c:v>2.83</c:v>
                </c:pt>
                <c:pt idx="6">
                  <c:v>5.68</c:v>
                </c:pt>
                <c:pt idx="7">
                  <c:v>11.31</c:v>
                </c:pt>
                <c:pt idx="8">
                  <c:v>22.69</c:v>
                </c:pt>
                <c:pt idx="9">
                  <c:v>44.15</c:v>
                </c:pt>
                <c:pt idx="10">
                  <c:v>87.76</c:v>
                </c:pt>
                <c:pt idx="11">
                  <c:v>173.02</c:v>
                </c:pt>
                <c:pt idx="12">
                  <c:v>329</c:v>
                </c:pt>
                <c:pt idx="13">
                  <c:v>579.89</c:v>
                </c:pt>
                <c:pt idx="14">
                  <c:v>792.48</c:v>
                </c:pt>
                <c:pt idx="15">
                  <c:v>1729.4</c:v>
                </c:pt>
                <c:pt idx="16">
                  <c:v>2433.39</c:v>
                </c:pt>
                <c:pt idx="17">
                  <c:v>3102.01</c:v>
                </c:pt>
                <c:pt idx="18">
                  <c:v>3529.66</c:v>
                </c:pt>
                <c:pt idx="19">
                  <c:v>3855.39</c:v>
                </c:pt>
                <c:pt idx="20">
                  <c:v>4010.83</c:v>
                </c:pt>
                <c:pt idx="21">
                  <c:v>4023.27</c:v>
                </c:pt>
                <c:pt idx="22">
                  <c:v>4102.91</c:v>
                </c:pt>
              </c:numCache>
            </c:numRef>
          </c:val>
          <c:smooth val="0"/>
        </c:ser>
        <c:dLbls>
          <c:showLegendKey val="0"/>
          <c:showVal val="0"/>
          <c:showCatName val="0"/>
          <c:showSerName val="0"/>
          <c:showPercent val="0"/>
          <c:showBubbleSize val="0"/>
        </c:dLbls>
        <c:marker val="1"/>
        <c:smooth val="0"/>
        <c:axId val="598138680"/>
        <c:axId val="598139072"/>
      </c:lineChart>
      <c:catAx>
        <c:axId val="598138680"/>
        <c:scaling>
          <c:orientation val="minMax"/>
        </c:scaling>
        <c:delete val="0"/>
        <c:axPos val="b"/>
        <c:title>
          <c:tx>
            <c:rich>
              <a:bodyPr/>
              <a:lstStyle/>
              <a:p>
                <a:pPr>
                  <a:defRPr>
                    <a:solidFill>
                      <a:schemeClr val="bg1"/>
                    </a:solidFill>
                  </a:defRPr>
                </a:pPr>
                <a:r>
                  <a:rPr lang="en-US" dirty="0" smtClean="0">
                    <a:solidFill>
                      <a:schemeClr val="bg1"/>
                    </a:solidFill>
                  </a:rPr>
                  <a:t>Message Size (Byte)</a:t>
                </a:r>
                <a:endParaRPr lang="en-US" dirty="0">
                  <a:solidFill>
                    <a:schemeClr val="bg1"/>
                  </a:solidFill>
                </a:endParaRPr>
              </a:p>
            </c:rich>
          </c:tx>
          <c:layout/>
          <c:overlay val="0"/>
        </c:title>
        <c:numFmt formatCode="General" sourceLinked="1"/>
        <c:majorTickMark val="out"/>
        <c:minorTickMark val="none"/>
        <c:tickLblPos val="nextTo"/>
        <c:spPr>
          <a:ln>
            <a:solidFill>
              <a:schemeClr val="bg2"/>
            </a:solidFill>
          </a:ln>
        </c:spPr>
        <c:txPr>
          <a:bodyPr/>
          <a:lstStyle/>
          <a:p>
            <a:pPr>
              <a:defRPr>
                <a:solidFill>
                  <a:schemeClr val="bg1"/>
                </a:solidFill>
              </a:defRPr>
            </a:pPr>
            <a:endParaRPr lang="en-US"/>
          </a:p>
        </c:txPr>
        <c:crossAx val="598139072"/>
        <c:crosses val="autoZero"/>
        <c:auto val="1"/>
        <c:lblAlgn val="ctr"/>
        <c:lblOffset val="100"/>
        <c:noMultiLvlLbl val="0"/>
      </c:catAx>
      <c:valAx>
        <c:axId val="598139072"/>
        <c:scaling>
          <c:orientation val="minMax"/>
        </c:scaling>
        <c:delete val="0"/>
        <c:axPos val="l"/>
        <c:majorGridlines>
          <c:spPr>
            <a:ln>
              <a:solidFill>
                <a:schemeClr val="bg2"/>
              </a:solidFill>
            </a:ln>
          </c:spPr>
        </c:majorGridlines>
        <c:title>
          <c:tx>
            <c:rich>
              <a:bodyPr rot="-5400000" vert="horz"/>
              <a:lstStyle/>
              <a:p>
                <a:pPr>
                  <a:defRPr>
                    <a:solidFill>
                      <a:schemeClr val="bg1"/>
                    </a:solidFill>
                  </a:defRPr>
                </a:pPr>
                <a:r>
                  <a:rPr lang="de-DE" dirty="0" smtClean="0">
                    <a:solidFill>
                      <a:schemeClr val="bg1"/>
                    </a:solidFill>
                  </a:rPr>
                  <a:t>BW</a:t>
                </a:r>
                <a:r>
                  <a:rPr lang="de-DE" baseline="0" dirty="0" smtClean="0">
                    <a:solidFill>
                      <a:schemeClr val="bg1"/>
                    </a:solidFill>
                  </a:rPr>
                  <a:t> (MB/s)</a:t>
                </a:r>
                <a:endParaRPr lang="en-US" dirty="0">
                  <a:solidFill>
                    <a:schemeClr val="bg1"/>
                  </a:solidFill>
                </a:endParaRPr>
              </a:p>
            </c:rich>
          </c:tx>
          <c:layout/>
          <c:overlay val="0"/>
        </c:title>
        <c:numFmt formatCode="General" sourceLinked="1"/>
        <c:majorTickMark val="out"/>
        <c:minorTickMark val="none"/>
        <c:tickLblPos val="nextTo"/>
        <c:txPr>
          <a:bodyPr/>
          <a:lstStyle/>
          <a:p>
            <a:pPr>
              <a:defRPr>
                <a:solidFill>
                  <a:schemeClr val="bg1"/>
                </a:solidFill>
              </a:defRPr>
            </a:pPr>
            <a:endParaRPr lang="en-US"/>
          </a:p>
        </c:txPr>
        <c:crossAx val="598138680"/>
        <c:crosses val="autoZero"/>
        <c:crossBetween val="between"/>
      </c:valAx>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legendEntry>
        <c:idx val="2"/>
        <c:txPr>
          <a:bodyPr/>
          <a:lstStyle/>
          <a:p>
            <a:pPr>
              <a:defRPr>
                <a:solidFill>
                  <a:schemeClr val="bg1"/>
                </a:solidFill>
              </a:defRPr>
            </a:pPr>
            <a:endParaRPr lang="en-US"/>
          </a:p>
        </c:txPr>
      </c:legendEntry>
      <c:layout/>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6/1/2016</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sz="1100" kern="1200" dirty="0" smtClean="0">
                <a:solidFill>
                  <a:schemeClr val="tx1"/>
                </a:solidFill>
                <a:latin typeface="Trebuchet MS" pitchFamily="34" charset="0"/>
                <a:ea typeface="+mn-ea"/>
                <a:cs typeface="+mn-cs"/>
              </a:rPr>
              <a:t>Additional </a:t>
            </a:r>
            <a:r>
              <a:rPr lang="de-DE" sz="1100" kern="1200" dirty="0" err="1" smtClean="0">
                <a:solidFill>
                  <a:schemeClr val="tx1"/>
                </a:solidFill>
                <a:latin typeface="Trebuchet MS" pitchFamily="34" charset="0"/>
                <a:ea typeface="+mn-ea"/>
                <a:cs typeface="+mn-cs"/>
              </a:rPr>
              <a:t>Remarks</a:t>
            </a:r>
            <a:r>
              <a:rPr lang="de-DE" sz="1100" kern="1200" dirty="0" smtClean="0">
                <a:solidFill>
                  <a:schemeClr val="tx1"/>
                </a:solidFill>
                <a:latin typeface="Trebuchet MS" pitchFamily="34" charset="0"/>
                <a:ea typeface="+mn-ea"/>
                <a:cs typeface="+mn-cs"/>
              </a:rPr>
              <a:t> (not </a:t>
            </a:r>
            <a:r>
              <a:rPr lang="de-DE" sz="1100" kern="1200" dirty="0" err="1" smtClean="0">
                <a:solidFill>
                  <a:schemeClr val="tx1"/>
                </a:solidFill>
                <a:latin typeface="Trebuchet MS" pitchFamily="34" charset="0"/>
                <a:ea typeface="+mn-ea"/>
                <a:cs typeface="+mn-cs"/>
              </a:rPr>
              <a:t>speaker</a:t>
            </a:r>
            <a:r>
              <a:rPr lang="de-DE" sz="1100" kern="1200" dirty="0" smtClean="0">
                <a:solidFill>
                  <a:schemeClr val="tx1"/>
                </a:solidFill>
                <a:latin typeface="Trebuchet MS" pitchFamily="34" charset="0"/>
                <a:ea typeface="+mn-ea"/>
                <a:cs typeface="+mn-cs"/>
              </a:rPr>
              <a:t> </a:t>
            </a:r>
            <a:r>
              <a:rPr lang="de-DE" sz="1100" kern="1200" dirty="0" err="1" smtClean="0">
                <a:solidFill>
                  <a:schemeClr val="tx1"/>
                </a:solidFill>
                <a:latin typeface="Trebuchet MS" pitchFamily="34" charset="0"/>
                <a:ea typeface="+mn-ea"/>
                <a:cs typeface="+mn-cs"/>
              </a:rPr>
              <a:t>text</a:t>
            </a:r>
            <a:r>
              <a:rPr lang="de-DE" sz="1100" kern="1200" dirty="0" smtClean="0">
                <a:solidFill>
                  <a:schemeClr val="tx1"/>
                </a:solidFill>
                <a:latin typeface="Trebuchet MS" pitchFamily="34" charset="0"/>
                <a:ea typeface="+mn-ea"/>
                <a:cs typeface="+mn-cs"/>
              </a:rPr>
              <a:t>):</a:t>
            </a:r>
            <a:endParaRPr lang="en-US" sz="1100" kern="1200" dirty="0" smtClean="0">
              <a:solidFill>
                <a:schemeClr val="tx1"/>
              </a:solidFill>
              <a:latin typeface="Trebuchet MS" pitchFamily="34" charset="0"/>
              <a:ea typeface="+mn-ea"/>
              <a:cs typeface="+mn-cs"/>
            </a:endParaRPr>
          </a:p>
          <a:p>
            <a:r>
              <a:rPr lang="en-US" b="0" dirty="0" smtClean="0"/>
              <a:t>Accelerated Communication</a:t>
            </a:r>
            <a:r>
              <a:rPr lang="en-US" b="0" baseline="0" dirty="0" smtClean="0"/>
              <a:t> </a:t>
            </a:r>
            <a:r>
              <a:rPr lang="en-US" sz="1100" dirty="0" smtClean="0"/>
              <a:t>with Network &amp; Storage Devices (aka GPUDirect 1.0): Direct access to CUDA memory for 3</a:t>
            </a:r>
            <a:r>
              <a:rPr lang="en-US" sz="1100" baseline="30000" dirty="0" smtClean="0"/>
              <a:t>rd</a:t>
            </a:r>
            <a:r>
              <a:rPr lang="en-US" sz="1100" dirty="0" smtClean="0"/>
              <a:t> party devices, Eliminates unnecessary memory copies &amp; CPU overhead, Supported by </a:t>
            </a:r>
            <a:r>
              <a:rPr lang="en-US" sz="1100" dirty="0" err="1" smtClean="0"/>
              <a:t>Mellanox</a:t>
            </a:r>
            <a:r>
              <a:rPr lang="en-US" sz="1100" dirty="0" smtClean="0"/>
              <a:t> and </a:t>
            </a:r>
            <a:r>
              <a:rPr lang="en-US" sz="1100" dirty="0" err="1" smtClean="0"/>
              <a:t>Qlogic</a:t>
            </a:r>
            <a:r>
              <a:rPr lang="en-US" sz="1100" dirty="0" smtClean="0"/>
              <a:t>, CUDA 3.1 and later. It </a:t>
            </a:r>
            <a:r>
              <a:rPr lang="en-US" sz="1100" kern="1200" dirty="0" smtClean="0">
                <a:solidFill>
                  <a:schemeClr val="tx1"/>
                </a:solidFill>
                <a:latin typeface="Trebuchet MS" pitchFamily="34" charset="0"/>
                <a:ea typeface="+mn-ea"/>
                <a:cs typeface="+mn-cs"/>
              </a:rPr>
              <a:t>refers to the fact that the CUDA driver and the IB driver are able to share pages so that both drivers can do DMA/RDMA transfers on these pages which avoids an unnecessary copy within the host memory.</a:t>
            </a:r>
          </a:p>
          <a:p>
            <a:r>
              <a:rPr lang="en-US" dirty="0" smtClean="0"/>
              <a:t>Peer-to-Peer</a:t>
            </a:r>
            <a:r>
              <a:rPr lang="en-US" baseline="0" dirty="0" smtClean="0"/>
              <a:t> Communication </a:t>
            </a:r>
            <a:r>
              <a:rPr lang="en-US" sz="1050" dirty="0" smtClean="0"/>
              <a:t>between GPUs (aka GPUDirect 2.0)</a:t>
            </a:r>
            <a:r>
              <a:rPr lang="en-US" sz="1100" kern="1200" dirty="0" smtClean="0">
                <a:solidFill>
                  <a:schemeClr val="tx1"/>
                </a:solidFill>
                <a:latin typeface="Trebuchet MS" pitchFamily="34" charset="0"/>
                <a:ea typeface="+mn-ea"/>
                <a:cs typeface="+mn-cs"/>
              </a:rPr>
              <a:t>: </a:t>
            </a:r>
            <a:r>
              <a:rPr lang="en-US" sz="1100" dirty="0" smtClean="0"/>
              <a:t>Peer-to-Peer memory access, transfers &amp; synchronization, Less code, higher programmer productivity, CUDA 4.0 and later.</a:t>
            </a:r>
            <a:r>
              <a:rPr lang="en-US" sz="1100" kern="1200" dirty="0" smtClean="0">
                <a:solidFill>
                  <a:schemeClr val="tx1"/>
                </a:solidFill>
                <a:latin typeface="Trebuchet MS" pitchFamily="34" charset="0"/>
                <a:ea typeface="+mn-ea"/>
                <a:cs typeface="+mn-cs"/>
              </a:rPr>
              <a:t> It refers to P2P Transfers between GPUs within one system sitting on the same IOH Chip. This avoids staging through the host memory.</a:t>
            </a:r>
          </a:p>
          <a:p>
            <a:r>
              <a:rPr lang="en-US" sz="1100" kern="1200" dirty="0" smtClean="0">
                <a:solidFill>
                  <a:schemeClr val="tx1"/>
                </a:solidFill>
                <a:latin typeface="Trebuchet MS" pitchFamily="34" charset="0"/>
                <a:ea typeface="+mn-ea"/>
                <a:cs typeface="+mn-cs"/>
              </a:rPr>
              <a:t>RDMA:  </a:t>
            </a:r>
            <a:r>
              <a:rPr lang="en-US" sz="1100" dirty="0" smtClean="0"/>
              <a:t>Direct communication between GPUs across a cluster, Significantly increased </a:t>
            </a:r>
            <a:r>
              <a:rPr lang="en-US" sz="1100" dirty="0" err="1" smtClean="0"/>
              <a:t>MPISendRecv</a:t>
            </a:r>
            <a:r>
              <a:rPr lang="en-US" sz="1100" dirty="0" smtClean="0"/>
              <a:t> efficiency, CUDA 5.0 and later.</a:t>
            </a:r>
            <a:r>
              <a:rPr lang="en-US" sz="1100" kern="1200" dirty="0" smtClean="0">
                <a:solidFill>
                  <a:schemeClr val="tx1"/>
                </a:solidFill>
                <a:latin typeface="Trebuchet MS" pitchFamily="34" charset="0"/>
                <a:ea typeface="+mn-ea"/>
                <a:cs typeface="+mn-cs"/>
              </a:rPr>
              <a:t> It refers to P2P Transfers between GPUs in different systems connected via </a:t>
            </a:r>
            <a:r>
              <a:rPr lang="en-US" sz="1100" kern="1200" dirty="0" err="1" smtClean="0">
                <a:solidFill>
                  <a:schemeClr val="tx1"/>
                </a:solidFill>
                <a:latin typeface="Trebuchet MS" pitchFamily="34" charset="0"/>
                <a:ea typeface="+mn-ea"/>
                <a:cs typeface="+mn-cs"/>
              </a:rPr>
              <a:t>Infiniband</a:t>
            </a:r>
            <a:r>
              <a:rPr lang="en-US" sz="1100" kern="1200" dirty="0" smtClean="0">
                <a:solidFill>
                  <a:schemeClr val="tx1"/>
                </a:solidFill>
                <a:latin typeface="Trebuchet MS" pitchFamily="34" charset="0"/>
                <a:ea typeface="+mn-ea"/>
                <a:cs typeface="+mn-cs"/>
              </a:rPr>
              <a:t> network. I guess that it is necessary that the GPU and the IB card are connected to the same IOH Chip for this to work. This avoid stating through the host memory.</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251473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100" kern="1200" dirty="0" smtClean="0">
                <a:solidFill>
                  <a:schemeClr val="tx1"/>
                </a:solidFill>
                <a:latin typeface="Trebuchet MS" pitchFamily="34" charset="0"/>
                <a:ea typeface="+mn-ea"/>
                <a:cs typeface="+mn-cs"/>
              </a:rPr>
              <a:t>Additional </a:t>
            </a:r>
            <a:r>
              <a:rPr lang="de-DE" sz="1100" kern="1200" dirty="0" err="1" smtClean="0">
                <a:solidFill>
                  <a:schemeClr val="tx1"/>
                </a:solidFill>
                <a:latin typeface="Trebuchet MS" pitchFamily="34" charset="0"/>
                <a:ea typeface="+mn-ea"/>
                <a:cs typeface="+mn-cs"/>
              </a:rPr>
              <a:t>Remarks</a:t>
            </a:r>
            <a:r>
              <a:rPr lang="de-DE" sz="1100" kern="1200" dirty="0" smtClean="0">
                <a:solidFill>
                  <a:schemeClr val="tx1"/>
                </a:solidFill>
                <a:latin typeface="Trebuchet MS" pitchFamily="34" charset="0"/>
                <a:ea typeface="+mn-ea"/>
                <a:cs typeface="+mn-cs"/>
              </a:rPr>
              <a:t> (not </a:t>
            </a:r>
            <a:r>
              <a:rPr lang="de-DE" sz="1100" kern="1200" dirty="0" err="1" smtClean="0">
                <a:solidFill>
                  <a:schemeClr val="tx1"/>
                </a:solidFill>
                <a:latin typeface="Trebuchet MS" pitchFamily="34" charset="0"/>
                <a:ea typeface="+mn-ea"/>
                <a:cs typeface="+mn-cs"/>
              </a:rPr>
              <a:t>speaker</a:t>
            </a:r>
            <a:r>
              <a:rPr lang="de-DE" sz="1100" kern="1200" dirty="0" smtClean="0">
                <a:solidFill>
                  <a:schemeClr val="tx1"/>
                </a:solidFill>
                <a:latin typeface="Trebuchet MS" pitchFamily="34" charset="0"/>
                <a:ea typeface="+mn-ea"/>
                <a:cs typeface="+mn-cs"/>
              </a:rPr>
              <a:t> </a:t>
            </a:r>
            <a:r>
              <a:rPr lang="de-DE" sz="1100" kern="1200" dirty="0" err="1" smtClean="0">
                <a:solidFill>
                  <a:schemeClr val="tx1"/>
                </a:solidFill>
                <a:latin typeface="Trebuchet MS" pitchFamily="34" charset="0"/>
                <a:ea typeface="+mn-ea"/>
                <a:cs typeface="+mn-cs"/>
              </a:rPr>
              <a:t>text</a:t>
            </a:r>
            <a:r>
              <a:rPr lang="de-DE" sz="1100" kern="1200" dirty="0" smtClean="0">
                <a:solidFill>
                  <a:schemeClr val="tx1"/>
                </a:solidFill>
                <a:latin typeface="Trebuchet MS" pitchFamily="34" charset="0"/>
                <a:ea typeface="+mn-ea"/>
                <a:cs typeface="+mn-cs"/>
              </a:rPr>
              <a:t>):</a:t>
            </a:r>
            <a:endParaRPr lang="en-US" sz="1100" kern="1200" dirty="0" smtClean="0">
              <a:solidFill>
                <a:schemeClr val="tx1"/>
              </a:solidFill>
              <a:latin typeface="Trebuchet MS" pitchFamily="34" charset="0"/>
              <a:ea typeface="+mn-ea"/>
              <a:cs typeface="+mn-cs"/>
            </a:endParaRPr>
          </a:p>
          <a:p>
            <a:r>
              <a:rPr lang="en-US" b="0" dirty="0" smtClean="0"/>
              <a:t>Accelerated Communication</a:t>
            </a:r>
            <a:r>
              <a:rPr lang="en-US" b="0" baseline="0" dirty="0" smtClean="0"/>
              <a:t> </a:t>
            </a:r>
            <a:r>
              <a:rPr lang="en-US" sz="1100" dirty="0" smtClean="0"/>
              <a:t>with Network &amp; Storage Devices (aka GPUDirect 1.0): Direct access to CUDA memory for 3</a:t>
            </a:r>
            <a:r>
              <a:rPr lang="en-US" sz="1100" baseline="30000" dirty="0" smtClean="0"/>
              <a:t>rd</a:t>
            </a:r>
            <a:r>
              <a:rPr lang="en-US" sz="1100" dirty="0" smtClean="0"/>
              <a:t> party devices, Eliminates unnecessary memory copies &amp; CPU overhead, Supported by </a:t>
            </a:r>
            <a:r>
              <a:rPr lang="en-US" sz="1100" dirty="0" err="1" smtClean="0"/>
              <a:t>Mellanox</a:t>
            </a:r>
            <a:r>
              <a:rPr lang="en-US" sz="1100" dirty="0" smtClean="0"/>
              <a:t> and </a:t>
            </a:r>
            <a:r>
              <a:rPr lang="en-US" sz="1100" dirty="0" err="1" smtClean="0"/>
              <a:t>Qlogic</a:t>
            </a:r>
            <a:r>
              <a:rPr lang="en-US" sz="1100" dirty="0" smtClean="0"/>
              <a:t>, CUDA 3.1 and later. It </a:t>
            </a:r>
            <a:r>
              <a:rPr lang="en-US" sz="1100" kern="1200" dirty="0" smtClean="0">
                <a:solidFill>
                  <a:schemeClr val="tx1"/>
                </a:solidFill>
                <a:latin typeface="Trebuchet MS" pitchFamily="34" charset="0"/>
                <a:ea typeface="+mn-ea"/>
                <a:cs typeface="+mn-cs"/>
              </a:rPr>
              <a:t>refers to the fact that the CUDA driver and the IB driver are able to share pages so that both drivers can do DMA/RDMA transfers on these pages which avoids an unnecessary copy within the host memory.</a:t>
            </a:r>
          </a:p>
          <a:p>
            <a:r>
              <a:rPr lang="en-US" dirty="0" smtClean="0"/>
              <a:t>Peer-to-Peer</a:t>
            </a:r>
            <a:r>
              <a:rPr lang="en-US" baseline="0" dirty="0" smtClean="0"/>
              <a:t> Communication </a:t>
            </a:r>
            <a:r>
              <a:rPr lang="en-US" sz="1050" dirty="0" smtClean="0"/>
              <a:t>between GPUs (aka GPUDirect 2.0)</a:t>
            </a:r>
            <a:r>
              <a:rPr lang="en-US" sz="1100" kern="1200" dirty="0" smtClean="0">
                <a:solidFill>
                  <a:schemeClr val="tx1"/>
                </a:solidFill>
                <a:latin typeface="Trebuchet MS" pitchFamily="34" charset="0"/>
                <a:ea typeface="+mn-ea"/>
                <a:cs typeface="+mn-cs"/>
              </a:rPr>
              <a:t>: </a:t>
            </a:r>
            <a:r>
              <a:rPr lang="en-US" sz="1100" dirty="0" smtClean="0"/>
              <a:t>Peer-to-Peer memory access, transfers &amp; synchronization, Less code, higher programmer productivity, CUDA 4.0 and later.</a:t>
            </a:r>
            <a:r>
              <a:rPr lang="en-US" sz="1100" kern="1200" dirty="0" smtClean="0">
                <a:solidFill>
                  <a:schemeClr val="tx1"/>
                </a:solidFill>
                <a:latin typeface="Trebuchet MS" pitchFamily="34" charset="0"/>
                <a:ea typeface="+mn-ea"/>
                <a:cs typeface="+mn-cs"/>
              </a:rPr>
              <a:t> It refers to P2P Transfers between GPUs within one system sitting on the same IOH Chip. This avoids staging through the host memory.</a:t>
            </a:r>
          </a:p>
          <a:p>
            <a:r>
              <a:rPr lang="en-US" sz="1100" kern="1200" dirty="0" smtClean="0">
                <a:solidFill>
                  <a:schemeClr val="tx1"/>
                </a:solidFill>
                <a:latin typeface="Trebuchet MS" pitchFamily="34" charset="0"/>
                <a:ea typeface="+mn-ea"/>
                <a:cs typeface="+mn-cs"/>
              </a:rPr>
              <a:t>RDMA:  </a:t>
            </a:r>
            <a:r>
              <a:rPr lang="en-US" sz="1100" dirty="0" smtClean="0"/>
              <a:t>Direct communication between GPUs across a cluster, Significantly increased </a:t>
            </a:r>
            <a:r>
              <a:rPr lang="en-US" sz="1100" dirty="0" err="1" smtClean="0"/>
              <a:t>MPISendRecv</a:t>
            </a:r>
            <a:r>
              <a:rPr lang="en-US" sz="1100" dirty="0" smtClean="0"/>
              <a:t> efficiency, CUDA 5.0 and later.</a:t>
            </a:r>
            <a:r>
              <a:rPr lang="en-US" sz="1100" kern="1200" dirty="0" smtClean="0">
                <a:solidFill>
                  <a:schemeClr val="tx1"/>
                </a:solidFill>
                <a:latin typeface="Trebuchet MS" pitchFamily="34" charset="0"/>
                <a:ea typeface="+mn-ea"/>
                <a:cs typeface="+mn-cs"/>
              </a:rPr>
              <a:t> It refers to P2P Transfers between GPUs in different systems connected via </a:t>
            </a:r>
            <a:r>
              <a:rPr lang="en-US" sz="1100" kern="1200" dirty="0" err="1" smtClean="0">
                <a:solidFill>
                  <a:schemeClr val="tx1"/>
                </a:solidFill>
                <a:latin typeface="Trebuchet MS" pitchFamily="34" charset="0"/>
                <a:ea typeface="+mn-ea"/>
                <a:cs typeface="+mn-cs"/>
              </a:rPr>
              <a:t>Infiniband</a:t>
            </a:r>
            <a:r>
              <a:rPr lang="en-US" sz="1100" kern="1200" dirty="0" smtClean="0">
                <a:solidFill>
                  <a:schemeClr val="tx1"/>
                </a:solidFill>
                <a:latin typeface="Trebuchet MS" pitchFamily="34" charset="0"/>
                <a:ea typeface="+mn-ea"/>
                <a:cs typeface="+mn-cs"/>
              </a:rPr>
              <a:t> network. I guess that it is necessary that the GPU and the IB card are connected to the same IOH Chip for this to work. This avoid stating through the host memory.</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61655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100" kern="1200" dirty="0" smtClean="0">
                <a:solidFill>
                  <a:schemeClr val="tx1"/>
                </a:solidFill>
                <a:latin typeface="Trebuchet MS" pitchFamily="34" charset="0"/>
                <a:ea typeface="+mn-ea"/>
                <a:cs typeface="+mn-cs"/>
              </a:rPr>
              <a:t>Additional </a:t>
            </a:r>
            <a:r>
              <a:rPr lang="de-DE" sz="1100" kern="1200" dirty="0" err="1" smtClean="0">
                <a:solidFill>
                  <a:schemeClr val="tx1"/>
                </a:solidFill>
                <a:latin typeface="Trebuchet MS" pitchFamily="34" charset="0"/>
                <a:ea typeface="+mn-ea"/>
                <a:cs typeface="+mn-cs"/>
              </a:rPr>
              <a:t>Remarks</a:t>
            </a:r>
            <a:r>
              <a:rPr lang="de-DE" sz="1100" kern="1200" dirty="0" smtClean="0">
                <a:solidFill>
                  <a:schemeClr val="tx1"/>
                </a:solidFill>
                <a:latin typeface="Trebuchet MS" pitchFamily="34" charset="0"/>
                <a:ea typeface="+mn-ea"/>
                <a:cs typeface="+mn-cs"/>
              </a:rPr>
              <a:t> (not </a:t>
            </a:r>
            <a:r>
              <a:rPr lang="de-DE" sz="1100" kern="1200" dirty="0" err="1" smtClean="0">
                <a:solidFill>
                  <a:schemeClr val="tx1"/>
                </a:solidFill>
                <a:latin typeface="Trebuchet MS" pitchFamily="34" charset="0"/>
                <a:ea typeface="+mn-ea"/>
                <a:cs typeface="+mn-cs"/>
              </a:rPr>
              <a:t>speaker</a:t>
            </a:r>
            <a:r>
              <a:rPr lang="de-DE" sz="1100" kern="1200" dirty="0" smtClean="0">
                <a:solidFill>
                  <a:schemeClr val="tx1"/>
                </a:solidFill>
                <a:latin typeface="Trebuchet MS" pitchFamily="34" charset="0"/>
                <a:ea typeface="+mn-ea"/>
                <a:cs typeface="+mn-cs"/>
              </a:rPr>
              <a:t> </a:t>
            </a:r>
            <a:r>
              <a:rPr lang="de-DE" sz="1100" kern="1200" dirty="0" err="1" smtClean="0">
                <a:solidFill>
                  <a:schemeClr val="tx1"/>
                </a:solidFill>
                <a:latin typeface="Trebuchet MS" pitchFamily="34" charset="0"/>
                <a:ea typeface="+mn-ea"/>
                <a:cs typeface="+mn-cs"/>
              </a:rPr>
              <a:t>text</a:t>
            </a:r>
            <a:r>
              <a:rPr lang="de-DE" sz="1100" kern="1200" dirty="0" smtClean="0">
                <a:solidFill>
                  <a:schemeClr val="tx1"/>
                </a:solidFill>
                <a:latin typeface="Trebuchet MS" pitchFamily="34" charset="0"/>
                <a:ea typeface="+mn-ea"/>
                <a:cs typeface="+mn-cs"/>
              </a:rPr>
              <a:t>):</a:t>
            </a:r>
            <a:endParaRPr lang="en-US" sz="1100" kern="1200" dirty="0" smtClean="0">
              <a:solidFill>
                <a:schemeClr val="tx1"/>
              </a:solidFill>
              <a:latin typeface="Trebuchet MS" pitchFamily="34" charset="0"/>
              <a:ea typeface="+mn-ea"/>
              <a:cs typeface="+mn-cs"/>
            </a:endParaRPr>
          </a:p>
          <a:p>
            <a:r>
              <a:rPr lang="en-US" b="0" dirty="0" smtClean="0"/>
              <a:t>Accelerated Communication</a:t>
            </a:r>
            <a:r>
              <a:rPr lang="en-US" b="0" baseline="0" dirty="0" smtClean="0"/>
              <a:t> </a:t>
            </a:r>
            <a:r>
              <a:rPr lang="en-US" sz="1100" dirty="0" smtClean="0"/>
              <a:t>with Network &amp; Storage Devices (aka GPUDirect 1.0): Direct access to CUDA memory for 3</a:t>
            </a:r>
            <a:r>
              <a:rPr lang="en-US" sz="1100" baseline="30000" dirty="0" smtClean="0"/>
              <a:t>rd</a:t>
            </a:r>
            <a:r>
              <a:rPr lang="en-US" sz="1100" dirty="0" smtClean="0"/>
              <a:t> party devices, Eliminates unnecessary memory copies &amp; CPU overhead, Supported by </a:t>
            </a:r>
            <a:r>
              <a:rPr lang="en-US" sz="1100" dirty="0" err="1" smtClean="0"/>
              <a:t>Mellanox</a:t>
            </a:r>
            <a:r>
              <a:rPr lang="en-US" sz="1100" dirty="0" smtClean="0"/>
              <a:t> and </a:t>
            </a:r>
            <a:r>
              <a:rPr lang="en-US" sz="1100" dirty="0" err="1" smtClean="0"/>
              <a:t>Qlogic</a:t>
            </a:r>
            <a:r>
              <a:rPr lang="en-US" sz="1100" dirty="0" smtClean="0"/>
              <a:t>, CUDA 3.1 and later. It </a:t>
            </a:r>
            <a:r>
              <a:rPr lang="en-US" sz="1100" kern="1200" dirty="0" smtClean="0">
                <a:solidFill>
                  <a:schemeClr val="tx1"/>
                </a:solidFill>
                <a:latin typeface="Trebuchet MS" pitchFamily="34" charset="0"/>
                <a:ea typeface="+mn-ea"/>
                <a:cs typeface="+mn-cs"/>
              </a:rPr>
              <a:t>refers to the fact that the CUDA driver and the IB driver are able to share pages so that both drivers can do DMA/RDMA transfers on these pages which avoids an unnecessary copy within the host memory.</a:t>
            </a:r>
          </a:p>
          <a:p>
            <a:r>
              <a:rPr lang="en-US" dirty="0" smtClean="0"/>
              <a:t>Peer-to-Peer</a:t>
            </a:r>
            <a:r>
              <a:rPr lang="en-US" baseline="0" dirty="0" smtClean="0"/>
              <a:t> Communication </a:t>
            </a:r>
            <a:r>
              <a:rPr lang="en-US" sz="1050" dirty="0" smtClean="0"/>
              <a:t>between GPUs (aka GPUDirect 2.0)</a:t>
            </a:r>
            <a:r>
              <a:rPr lang="en-US" sz="1100" kern="1200" dirty="0" smtClean="0">
                <a:solidFill>
                  <a:schemeClr val="tx1"/>
                </a:solidFill>
                <a:latin typeface="Trebuchet MS" pitchFamily="34" charset="0"/>
                <a:ea typeface="+mn-ea"/>
                <a:cs typeface="+mn-cs"/>
              </a:rPr>
              <a:t>: </a:t>
            </a:r>
            <a:r>
              <a:rPr lang="en-US" sz="1100" dirty="0" smtClean="0"/>
              <a:t>Peer-to-Peer memory access, transfers &amp; synchronization, Less code, higher programmer productivity, CUDA 4.0 and later.</a:t>
            </a:r>
            <a:r>
              <a:rPr lang="en-US" sz="1100" kern="1200" dirty="0" smtClean="0">
                <a:solidFill>
                  <a:schemeClr val="tx1"/>
                </a:solidFill>
                <a:latin typeface="Trebuchet MS" pitchFamily="34" charset="0"/>
                <a:ea typeface="+mn-ea"/>
                <a:cs typeface="+mn-cs"/>
              </a:rPr>
              <a:t> It refers to P2P Transfers between GPUs within one system sitting on the same IOH Chip. This avoids staging through the host memory.</a:t>
            </a:r>
          </a:p>
          <a:p>
            <a:r>
              <a:rPr lang="en-US" sz="1100" kern="1200" dirty="0" smtClean="0">
                <a:solidFill>
                  <a:schemeClr val="tx1"/>
                </a:solidFill>
                <a:latin typeface="Trebuchet MS" pitchFamily="34" charset="0"/>
                <a:ea typeface="+mn-ea"/>
                <a:cs typeface="+mn-cs"/>
              </a:rPr>
              <a:t>RDMA:  </a:t>
            </a:r>
            <a:r>
              <a:rPr lang="en-US" sz="1100" dirty="0" smtClean="0"/>
              <a:t>Direct communication between GPUs across a cluster, Significantly increased </a:t>
            </a:r>
            <a:r>
              <a:rPr lang="en-US" sz="1100" dirty="0" err="1" smtClean="0"/>
              <a:t>MPISendRecv</a:t>
            </a:r>
            <a:r>
              <a:rPr lang="en-US" sz="1100" dirty="0" smtClean="0"/>
              <a:t> efficiency, CUDA 5.0 and later.</a:t>
            </a:r>
            <a:r>
              <a:rPr lang="en-US" sz="1100" kern="1200" dirty="0" smtClean="0">
                <a:solidFill>
                  <a:schemeClr val="tx1"/>
                </a:solidFill>
                <a:latin typeface="Trebuchet MS" pitchFamily="34" charset="0"/>
                <a:ea typeface="+mn-ea"/>
                <a:cs typeface="+mn-cs"/>
              </a:rPr>
              <a:t> It refers to P2P Transfers between GPUs in different systems connected via </a:t>
            </a:r>
            <a:r>
              <a:rPr lang="en-US" sz="1100" kern="1200" dirty="0" err="1" smtClean="0">
                <a:solidFill>
                  <a:schemeClr val="tx1"/>
                </a:solidFill>
                <a:latin typeface="Trebuchet MS" pitchFamily="34" charset="0"/>
                <a:ea typeface="+mn-ea"/>
                <a:cs typeface="+mn-cs"/>
              </a:rPr>
              <a:t>Infiniband</a:t>
            </a:r>
            <a:r>
              <a:rPr lang="en-US" sz="1100" kern="1200" dirty="0" smtClean="0">
                <a:solidFill>
                  <a:schemeClr val="tx1"/>
                </a:solidFill>
                <a:latin typeface="Trebuchet MS" pitchFamily="34" charset="0"/>
                <a:ea typeface="+mn-ea"/>
                <a:cs typeface="+mn-cs"/>
              </a:rPr>
              <a:t> network. I guess that it is necessary that the GPU and the IB card are connected to the same IOH Chip for this to work. This avoid stating through the host memory.</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411553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To</a:t>
            </a:r>
            <a:r>
              <a:rPr lang="en-US" baseline="0" noProof="0" dirty="0" smtClean="0"/>
              <a:t> explain how a CUDA-aware MPI can make use of these acceleration technologies I have chosen a simple inter-node communication example; a send from one GPU Buffer and a receive to a GPU Buffer in a remote node. This shows how CUDA(-aware) MPI works in principle. Depending on the MPI implementation, message size, system setup, and so on the situation might be different.</a:t>
            </a:r>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1931191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On</a:t>
            </a:r>
            <a:r>
              <a:rPr lang="en-US" baseline="0" noProof="0" dirty="0" smtClean="0"/>
              <a:t> the following slides I use differently colored boxes and arrows to visualize different buffers and </a:t>
            </a:r>
            <a:r>
              <a:rPr lang="en-US" baseline="0" noProof="0" dirty="0" err="1" smtClean="0"/>
              <a:t>memcopy</a:t>
            </a:r>
            <a:r>
              <a:rPr lang="en-US" baseline="0" noProof="0" dirty="0" smtClean="0"/>
              <a:t> or DMA/RDMA operations. On these slides a green box is a GPU Buffer, a blue box a regular </a:t>
            </a:r>
            <a:r>
              <a:rPr lang="en-US" baseline="0" noProof="0" dirty="0" err="1" smtClean="0"/>
              <a:t>pagable</a:t>
            </a:r>
            <a:r>
              <a:rPr lang="en-US" baseline="0" noProof="0" dirty="0" smtClean="0"/>
              <a:t> host buffer, a yellow box a pinned CUDA buffer in host memory and a red box a pinned network fabric buffer in host memory. A green arrow is DMA transfer over the PCI-E bus, a blue arrow is a regular </a:t>
            </a:r>
            <a:r>
              <a:rPr lang="en-US" baseline="0" noProof="0" dirty="0" err="1" smtClean="0"/>
              <a:t>memcpy</a:t>
            </a:r>
            <a:r>
              <a:rPr lang="en-US" baseline="0" noProof="0" dirty="0" smtClean="0"/>
              <a:t> within </a:t>
            </a:r>
            <a:r>
              <a:rPr lang="en-US" baseline="0" noProof="0" dirty="0" err="1" smtClean="0"/>
              <a:t>hostmemory</a:t>
            </a:r>
            <a:r>
              <a:rPr lang="en-US" baseline="0" noProof="0" dirty="0" smtClean="0"/>
              <a:t> and a red arrow is  RDMA network message.</a:t>
            </a:r>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22800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1" hangingPunct="1">
              <a:defRPr/>
            </a:pPr>
            <a:r>
              <a:rPr lang="en-US" baseline="0" noProof="0" dirty="0" smtClean="0"/>
              <a:t>If GPUDirect Support for RDMA is available and we are using a CUDA-aware MPI the send buffer </a:t>
            </a:r>
            <a:r>
              <a:rPr lang="de-DE" dirty="0" err="1" smtClean="0"/>
              <a:t>can</a:t>
            </a:r>
            <a:r>
              <a:rPr lang="de-DE" dirty="0" smtClean="0"/>
              <a:t> </a:t>
            </a:r>
            <a:r>
              <a:rPr lang="de-DE" dirty="0" err="1" smtClean="0"/>
              <a:t>be</a:t>
            </a:r>
            <a:r>
              <a:rPr lang="de-DE" dirty="0" smtClean="0"/>
              <a:t> </a:t>
            </a:r>
            <a:r>
              <a:rPr lang="de-DE" dirty="0" err="1" smtClean="0"/>
              <a:t>directly</a:t>
            </a:r>
            <a:r>
              <a:rPr lang="de-DE" dirty="0" smtClean="0"/>
              <a:t> </a:t>
            </a:r>
            <a:r>
              <a:rPr lang="de-DE" dirty="0" err="1" smtClean="0"/>
              <a:t>moved</a:t>
            </a:r>
            <a:r>
              <a:rPr lang="de-DE" dirty="0" smtClean="0"/>
              <a:t> </a:t>
            </a:r>
            <a:r>
              <a:rPr lang="de-DE" dirty="0" err="1" smtClean="0"/>
              <a:t>to</a:t>
            </a:r>
            <a:r>
              <a:rPr lang="de-DE" dirty="0" smtClean="0"/>
              <a:t> </a:t>
            </a:r>
            <a:r>
              <a:rPr lang="de-DE" dirty="0" err="1" smtClean="0"/>
              <a:t>the</a:t>
            </a:r>
            <a:r>
              <a:rPr lang="de-DE" dirty="0" smtClean="0"/>
              <a:t> </a:t>
            </a:r>
            <a:r>
              <a:rPr lang="de-DE" dirty="0" err="1" smtClean="0"/>
              <a:t>network</a:t>
            </a:r>
            <a:r>
              <a:rPr lang="de-DE" baseline="0" dirty="0" smtClean="0"/>
              <a:t> </a:t>
            </a:r>
            <a:r>
              <a:rPr lang="de-DE" baseline="0" dirty="0" err="1" smtClean="0"/>
              <a:t>and</a:t>
            </a:r>
            <a:r>
              <a:rPr lang="de-DE" baseline="0" dirty="0" smtClean="0"/>
              <a:t> </a:t>
            </a:r>
            <a:r>
              <a:rPr lang="de-DE" baseline="0" dirty="0" err="1" smtClean="0"/>
              <a:t>from</a:t>
            </a:r>
            <a:r>
              <a:rPr lang="de-DE" baseline="0" dirty="0" smtClean="0"/>
              <a:t> </a:t>
            </a:r>
            <a:r>
              <a:rPr lang="de-DE" baseline="0" dirty="0" err="1" smtClean="0"/>
              <a:t>there</a:t>
            </a:r>
            <a:r>
              <a:rPr lang="de-DE" dirty="0" smtClean="0"/>
              <a:t> </a:t>
            </a:r>
            <a:r>
              <a:rPr lang="de-DE" dirty="0" err="1" smtClean="0"/>
              <a:t>to</a:t>
            </a:r>
            <a:r>
              <a:rPr lang="de-DE" dirty="0" smtClean="0"/>
              <a:t> </a:t>
            </a:r>
            <a:r>
              <a:rPr lang="de-DE" dirty="0" err="1" smtClean="0"/>
              <a:t>the</a:t>
            </a:r>
            <a:r>
              <a:rPr lang="de-DE" dirty="0" smtClean="0"/>
              <a:t> </a:t>
            </a:r>
            <a:r>
              <a:rPr lang="de-DE" dirty="0" err="1" smtClean="0"/>
              <a:t>destination</a:t>
            </a:r>
            <a:r>
              <a:rPr lang="de-DE" dirty="0" smtClean="0"/>
              <a:t> </a:t>
            </a:r>
            <a:r>
              <a:rPr lang="de-DE" dirty="0" err="1" smtClean="0"/>
              <a:t>gpu</a:t>
            </a:r>
            <a:r>
              <a:rPr lang="de-DE" dirty="0" smtClean="0"/>
              <a:t> </a:t>
            </a:r>
            <a:r>
              <a:rPr lang="de-DE" dirty="0" err="1" smtClean="0"/>
              <a:t>memory</a:t>
            </a:r>
            <a:r>
              <a:rPr lang="de-DE" dirty="0" smtClean="0"/>
              <a:t> </a:t>
            </a:r>
            <a:r>
              <a:rPr lang="de-DE" dirty="0" err="1" smtClean="0"/>
              <a:t>without</a:t>
            </a:r>
            <a:r>
              <a:rPr lang="de-DE" dirty="0" smtClean="0"/>
              <a:t> </a:t>
            </a:r>
            <a:r>
              <a:rPr lang="de-DE" dirty="0" err="1" smtClean="0"/>
              <a:t>any</a:t>
            </a:r>
            <a:r>
              <a:rPr lang="de-DE" dirty="0" smtClean="0"/>
              <a:t> </a:t>
            </a:r>
            <a:r>
              <a:rPr lang="de-DE" dirty="0" err="1" smtClean="0"/>
              <a:t>staging</a:t>
            </a:r>
            <a:r>
              <a:rPr lang="de-DE" baseline="0" dirty="0" smtClean="0"/>
              <a:t> </a:t>
            </a:r>
            <a:r>
              <a:rPr lang="de-DE" baseline="0" dirty="0" err="1" smtClean="0"/>
              <a:t>through</a:t>
            </a:r>
            <a:r>
              <a:rPr lang="de-DE" baseline="0" dirty="0" smtClean="0"/>
              <a:t> intermediate </a:t>
            </a:r>
            <a:r>
              <a:rPr lang="de-DE" baseline="0" dirty="0" err="1" smtClean="0"/>
              <a:t>buffers</a:t>
            </a:r>
            <a:r>
              <a:rPr lang="de-DE" baseline="0" dirty="0" smtClean="0"/>
              <a:t>.</a:t>
            </a:r>
            <a:endParaRPr lang="en-US" dirty="0" smtClean="0"/>
          </a:p>
          <a:p>
            <a:pPr defTabSz="931774" eaLnBrk="1" hangingPunct="1">
              <a:defRPr/>
            </a:pPr>
            <a:endParaRPr lang="en-US" baseline="0" noProof="0" dirty="0" smtClean="0"/>
          </a:p>
          <a:p>
            <a:pPr defTabSz="931774" eaLnBrk="1" hangingPunct="1">
              <a:defRPr/>
            </a:pPr>
            <a:endParaRPr lang="en-US" baseline="0" noProof="0" dirty="0" smtClean="0"/>
          </a:p>
          <a:p>
            <a:pPr defTabSz="931774" eaLnBrk="1" hangingPunct="1">
              <a:defRPr/>
            </a:pPr>
            <a:r>
              <a:rPr lang="en-US" baseline="0" noProof="0" dirty="0" smtClean="0"/>
              <a:t>Remarks (not speaker text):</a:t>
            </a:r>
          </a:p>
          <a:p>
            <a:pPr defTabSz="931774" eaLnBrk="1" hangingPunct="1">
              <a:defRPr/>
            </a:pPr>
            <a:r>
              <a:rPr lang="en-US" noProof="0" dirty="0" smtClean="0"/>
              <a:t>The</a:t>
            </a:r>
            <a:r>
              <a:rPr lang="en-US" baseline="0" noProof="0" dirty="0" smtClean="0"/>
              <a:t> API calls in bold show which function is involved in the currently highlighted data movement.</a:t>
            </a:r>
            <a:endParaRPr lang="en-US" noProof="0" dirty="0" smtClean="0"/>
          </a:p>
          <a:p>
            <a:pPr defTabSz="931774" eaLnBrk="1" hangingPunct="1">
              <a:defRPr/>
            </a:pPr>
            <a:endParaRPr lang="de-DE"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846715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err="1" smtClean="0"/>
              <a:t>Depending</a:t>
            </a:r>
            <a:r>
              <a:rPr lang="de-DE" dirty="0" smtClean="0"/>
              <a:t> on </a:t>
            </a:r>
            <a:r>
              <a:rPr lang="de-DE" dirty="0" err="1" smtClean="0"/>
              <a:t>the</a:t>
            </a:r>
            <a:r>
              <a:rPr lang="de-DE" dirty="0" smtClean="0"/>
              <a:t> </a:t>
            </a:r>
            <a:r>
              <a:rPr lang="de-DE" dirty="0" err="1" smtClean="0"/>
              <a:t>message</a:t>
            </a:r>
            <a:r>
              <a:rPr lang="de-DE" dirty="0" smtClean="0"/>
              <a:t> </a:t>
            </a:r>
            <a:r>
              <a:rPr lang="de-DE" dirty="0" err="1" smtClean="0"/>
              <a:t>size</a:t>
            </a:r>
            <a:r>
              <a:rPr lang="de-DE" dirty="0" smtClean="0"/>
              <a:t> </a:t>
            </a:r>
            <a:r>
              <a:rPr lang="de-DE" dirty="0" err="1" smtClean="0"/>
              <a:t>this</a:t>
            </a:r>
            <a:r>
              <a:rPr lang="de-DE" dirty="0" smtClean="0"/>
              <a:t> </a:t>
            </a:r>
            <a:r>
              <a:rPr lang="de-DE" dirty="0" err="1" smtClean="0"/>
              <a:t>might</a:t>
            </a:r>
            <a:r>
              <a:rPr lang="de-DE" dirty="0" smtClean="0"/>
              <a:t> happen in </a:t>
            </a:r>
            <a:r>
              <a:rPr lang="de-DE" dirty="0" err="1" smtClean="0"/>
              <a:t>chunks</a:t>
            </a:r>
            <a:r>
              <a:rPr lang="de-DE" dirty="0" smtClean="0"/>
              <a:t> </a:t>
            </a:r>
            <a:r>
              <a:rPr lang="de-DE" dirty="0" err="1" smtClean="0"/>
              <a:t>and</a:t>
            </a:r>
            <a:r>
              <a:rPr lang="de-DE" dirty="0" smtClean="0"/>
              <a:t> </a:t>
            </a:r>
            <a:r>
              <a:rPr lang="de-DE" dirty="0" err="1" smtClean="0"/>
              <a:t>gives</a:t>
            </a:r>
            <a:r>
              <a:rPr lang="de-DE" dirty="0" smtClean="0"/>
              <a:t> </a:t>
            </a:r>
            <a:r>
              <a:rPr lang="de-DE" dirty="0" err="1" smtClean="0"/>
              <a:t>us</a:t>
            </a:r>
            <a:r>
              <a:rPr lang="de-DE" dirty="0" smtClean="0"/>
              <a:t> a </a:t>
            </a:r>
            <a:r>
              <a:rPr lang="de-DE" dirty="0" err="1" smtClean="0"/>
              <a:t>efficient</a:t>
            </a:r>
            <a:r>
              <a:rPr lang="de-DE" dirty="0" smtClean="0"/>
              <a:t> </a:t>
            </a:r>
            <a:r>
              <a:rPr lang="de-DE" dirty="0" err="1" smtClean="0"/>
              <a:t>pipeline</a:t>
            </a:r>
            <a:r>
              <a:rPr lang="de-DE" baseline="0" dirty="0" smtClean="0"/>
              <a:t> like </a:t>
            </a:r>
            <a:r>
              <a:rPr lang="de-DE" baseline="0" dirty="0" err="1" smtClean="0"/>
              <a:t>this</a:t>
            </a:r>
            <a:r>
              <a:rPr lang="de-DE"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3310330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de-DE" dirty="0" smtClean="0"/>
              <a:t>In </a:t>
            </a:r>
            <a:r>
              <a:rPr lang="de-DE" dirty="0" err="1" smtClean="0"/>
              <a:t>contrast</a:t>
            </a:r>
            <a:r>
              <a:rPr lang="de-DE" dirty="0" smtClean="0"/>
              <a:t> </a:t>
            </a:r>
            <a:r>
              <a:rPr lang="de-DE" dirty="0" err="1" smtClean="0"/>
              <a:t>to</a:t>
            </a:r>
            <a:r>
              <a:rPr lang="de-DE" dirty="0" smtClean="0"/>
              <a:t> </a:t>
            </a:r>
            <a:r>
              <a:rPr lang="de-DE" dirty="0" err="1" smtClean="0"/>
              <a:t>this</a:t>
            </a:r>
            <a:r>
              <a:rPr lang="de-DE" dirty="0" smtClean="0"/>
              <a:t> </a:t>
            </a:r>
            <a:r>
              <a:rPr lang="de-DE" dirty="0" err="1" smtClean="0"/>
              <a:t>if</a:t>
            </a:r>
            <a:r>
              <a:rPr lang="de-DE" dirty="0" smtClean="0"/>
              <a:t> </a:t>
            </a:r>
            <a:r>
              <a:rPr lang="de-DE" dirty="0" err="1" smtClean="0"/>
              <a:t>we</a:t>
            </a:r>
            <a:r>
              <a:rPr lang="de-DE" dirty="0" smtClean="0"/>
              <a:t> </a:t>
            </a:r>
            <a:r>
              <a:rPr lang="de-DE" dirty="0" err="1" smtClean="0"/>
              <a:t>use</a:t>
            </a:r>
            <a:r>
              <a:rPr lang="de-DE" dirty="0" smtClean="0"/>
              <a:t> a </a:t>
            </a:r>
            <a:r>
              <a:rPr lang="de-DE" dirty="0" err="1" smtClean="0"/>
              <a:t>Regluar</a:t>
            </a:r>
            <a:r>
              <a:rPr lang="de-DE" dirty="0" smtClean="0"/>
              <a:t> MPI </a:t>
            </a:r>
            <a:r>
              <a:rPr lang="de-DE" dirty="0" err="1" smtClean="0"/>
              <a:t>we</a:t>
            </a:r>
            <a:r>
              <a:rPr lang="de-DE" baseline="0" dirty="0" smtClean="0"/>
              <a:t> </a:t>
            </a:r>
            <a:r>
              <a:rPr lang="de-DE" baseline="0" dirty="0" err="1" smtClean="0"/>
              <a:t>first</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stage</a:t>
            </a:r>
            <a:r>
              <a:rPr lang="de-DE" baseline="0" dirty="0" smtClean="0"/>
              <a:t> </a:t>
            </a:r>
            <a:r>
              <a:rPr lang="de-DE" baseline="0" dirty="0" err="1" smtClean="0"/>
              <a:t>the</a:t>
            </a:r>
            <a:r>
              <a:rPr lang="de-DE" baseline="0" dirty="0" smtClean="0"/>
              <a:t> GPU </a:t>
            </a:r>
            <a:r>
              <a:rPr lang="de-DE" baseline="0" dirty="0" err="1" smtClean="0"/>
              <a:t>buffer</a:t>
            </a:r>
            <a:r>
              <a:rPr lang="de-DE" baseline="0" dirty="0" smtClean="0"/>
              <a:t> </a:t>
            </a:r>
            <a:r>
              <a:rPr lang="de-DE" baseline="0" dirty="0" err="1" smtClean="0"/>
              <a:t>to</a:t>
            </a:r>
            <a:r>
              <a:rPr lang="de-DE" baseline="0" dirty="0" smtClean="0"/>
              <a:t> host </a:t>
            </a:r>
            <a:r>
              <a:rPr lang="de-DE" baseline="0" dirty="0" err="1" smtClean="0"/>
              <a:t>memory</a:t>
            </a:r>
            <a:r>
              <a:rPr lang="de-DE" dirty="0" smtClean="0"/>
              <a:t> </a:t>
            </a:r>
            <a:r>
              <a:rPr lang="de-DE" dirty="0" err="1" smtClean="0"/>
              <a:t>which</a:t>
            </a:r>
            <a:r>
              <a:rPr lang="de-DE" dirty="0" smtClean="0"/>
              <a:t> </a:t>
            </a:r>
            <a:r>
              <a:rPr lang="de-DE" dirty="0" err="1" smtClean="0"/>
              <a:t>involves</a:t>
            </a:r>
            <a:r>
              <a:rPr lang="de-DE" baseline="0" dirty="0" smtClean="0"/>
              <a:t> a intermediate CUDA </a:t>
            </a:r>
            <a:r>
              <a:rPr lang="de-DE" baseline="0" dirty="0" err="1" smtClean="0"/>
              <a:t>pinned</a:t>
            </a:r>
            <a:r>
              <a:rPr lang="de-DE" baseline="0" dirty="0" smtClean="0"/>
              <a:t> </a:t>
            </a:r>
            <a:r>
              <a:rPr lang="de-DE" baseline="0" dirty="0" err="1" smtClean="0"/>
              <a:t>buffer</a:t>
            </a:r>
            <a:r>
              <a:rPr lang="de-DE" baseline="0" dirty="0" smtClean="0"/>
              <a:t> in host </a:t>
            </a:r>
            <a:r>
              <a:rPr lang="de-DE" baseline="0" dirty="0" err="1" smtClean="0"/>
              <a:t>memory</a:t>
            </a:r>
            <a:r>
              <a:rPr lang="de-DE" baseline="0" dirty="0" smtClean="0"/>
              <a:t> </a:t>
            </a:r>
            <a:r>
              <a:rPr lang="de-DE" baseline="0" dirty="0" err="1" smtClean="0"/>
              <a:t>to</a:t>
            </a:r>
            <a:r>
              <a:rPr lang="de-DE" baseline="0" dirty="0" smtClean="0"/>
              <a:t> </a:t>
            </a:r>
            <a:r>
              <a:rPr lang="de-DE" baseline="0" dirty="0" err="1" smtClean="0"/>
              <a:t>enable</a:t>
            </a:r>
            <a:r>
              <a:rPr lang="de-DE" baseline="0" dirty="0" smtClean="0"/>
              <a:t> PCI-E DMA </a:t>
            </a:r>
            <a:r>
              <a:rPr lang="de-DE" baseline="0" dirty="0" err="1" smtClean="0"/>
              <a:t>transfers</a:t>
            </a:r>
            <a:r>
              <a:rPr lang="de-DE" baseline="0" dirty="0" smtClean="0"/>
              <a:t>. </a:t>
            </a:r>
            <a:r>
              <a:rPr lang="de-DE" dirty="0" err="1" smtClean="0"/>
              <a:t>By</a:t>
            </a:r>
            <a:r>
              <a:rPr lang="de-DE" dirty="0" smtClean="0"/>
              <a:t> </a:t>
            </a:r>
            <a:r>
              <a:rPr lang="de-DE" dirty="0" err="1" smtClean="0"/>
              <a:t>using</a:t>
            </a:r>
            <a:r>
              <a:rPr lang="de-DE" baseline="0" dirty="0" smtClean="0"/>
              <a:t> </a:t>
            </a:r>
            <a:r>
              <a:rPr lang="de-DE" baseline="0" dirty="0" err="1" smtClean="0"/>
              <a:t>pinned</a:t>
            </a:r>
            <a:r>
              <a:rPr lang="de-DE" baseline="0" dirty="0" smtClean="0"/>
              <a:t> </a:t>
            </a:r>
            <a:r>
              <a:rPr lang="de-DE" baseline="0" dirty="0" err="1" smtClean="0"/>
              <a:t>buffers</a:t>
            </a:r>
            <a:r>
              <a:rPr lang="de-DE" baseline="0" dirty="0" smtClean="0"/>
              <a:t> </a:t>
            </a:r>
            <a:r>
              <a:rPr lang="de-DE" baseline="0" dirty="0" err="1" smtClean="0"/>
              <a:t>for</a:t>
            </a:r>
            <a:r>
              <a:rPr lang="de-DE" baseline="0" dirty="0" smtClean="0"/>
              <a:t> host </a:t>
            </a:r>
            <a:r>
              <a:rPr lang="de-DE" baseline="0" dirty="0" err="1" smtClean="0"/>
              <a:t>memory</a:t>
            </a:r>
            <a:r>
              <a:rPr lang="de-DE" baseline="0" dirty="0" smtClean="0"/>
              <a:t> (via </a:t>
            </a:r>
            <a:r>
              <a:rPr lang="de-DE" baseline="0" dirty="0" err="1" smtClean="0"/>
              <a:t>cudaMallocaHost</a:t>
            </a:r>
            <a:r>
              <a:rPr lang="de-DE" baseline="0" dirty="0" smtClean="0"/>
              <a:t>) </a:t>
            </a:r>
            <a:r>
              <a:rPr lang="de-DE" baseline="0" dirty="0" err="1" smtClean="0"/>
              <a:t>we</a:t>
            </a:r>
            <a:r>
              <a:rPr lang="de-DE" baseline="0" dirty="0" smtClean="0"/>
              <a:t> </a:t>
            </a:r>
            <a:r>
              <a:rPr lang="de-DE" baseline="0" dirty="0" err="1" smtClean="0"/>
              <a:t>could</a:t>
            </a:r>
            <a:r>
              <a:rPr lang="de-DE" baseline="0" dirty="0" smtClean="0"/>
              <a:t> </a:t>
            </a:r>
            <a:r>
              <a:rPr lang="de-DE" baseline="0" dirty="0" err="1" smtClean="0"/>
              <a:t>avoid</a:t>
            </a:r>
            <a:r>
              <a:rPr lang="de-DE" baseline="0" dirty="0" smtClean="0"/>
              <a:t> </a:t>
            </a:r>
            <a:r>
              <a:rPr lang="de-DE" baseline="0" dirty="0" err="1" smtClean="0"/>
              <a:t>this</a:t>
            </a:r>
            <a:r>
              <a:rPr lang="de-DE" baseline="0" dirty="0" smtClean="0"/>
              <a:t> intermediate </a:t>
            </a:r>
            <a:r>
              <a:rPr lang="de-DE" baseline="0" dirty="0" err="1" smtClean="0"/>
              <a:t>buffer</a:t>
            </a:r>
            <a:r>
              <a:rPr lang="de-DE" baseline="0" dirty="0" smtClean="0"/>
              <a:t>. </a:t>
            </a:r>
            <a:r>
              <a:rPr lang="de-DE" dirty="0" smtClean="0"/>
              <a:t>After </a:t>
            </a:r>
            <a:r>
              <a:rPr lang="de-DE" dirty="0" err="1" smtClean="0"/>
              <a:t>staging</a:t>
            </a:r>
            <a:r>
              <a:rPr lang="de-DE" dirty="0" smtClean="0"/>
              <a:t> </a:t>
            </a:r>
            <a:r>
              <a:rPr lang="de-DE" dirty="0" err="1" smtClean="0"/>
              <a:t>through</a:t>
            </a:r>
            <a:r>
              <a:rPr lang="de-DE" dirty="0" smtClean="0"/>
              <a:t> </a:t>
            </a:r>
            <a:r>
              <a:rPr lang="de-DE" dirty="0" err="1" smtClean="0"/>
              <a:t>the</a:t>
            </a:r>
            <a:r>
              <a:rPr lang="de-DE" dirty="0" smtClean="0"/>
              <a:t> intermediate </a:t>
            </a:r>
            <a:r>
              <a:rPr lang="de-DE" dirty="0" err="1" smtClean="0"/>
              <a:t>pinned</a:t>
            </a:r>
            <a:r>
              <a:rPr lang="de-DE" baseline="0" dirty="0" smtClean="0"/>
              <a:t> CUDA </a:t>
            </a:r>
            <a:r>
              <a:rPr lang="de-DE" baseline="0" dirty="0" err="1" smtClean="0"/>
              <a:t>buffer</a:t>
            </a:r>
            <a:r>
              <a:rPr lang="de-DE" baseline="0" dirty="0" smtClean="0"/>
              <a:t> </a:t>
            </a:r>
            <a:r>
              <a:rPr lang="de-DE" baseline="0" dirty="0" err="1" smtClean="0"/>
              <a:t>the</a:t>
            </a:r>
            <a:r>
              <a:rPr lang="de-DE" baseline="0" dirty="0" smtClean="0"/>
              <a:t> </a:t>
            </a:r>
            <a:r>
              <a:rPr lang="de-DE" baseline="0" dirty="0" err="1" smtClean="0"/>
              <a:t>data</a:t>
            </a:r>
            <a:r>
              <a:rPr lang="de-DE" baseline="0" dirty="0" smtClean="0"/>
              <a:t> </a:t>
            </a:r>
            <a:r>
              <a:rPr lang="de-DE" baseline="0" dirty="0" err="1" smtClean="0"/>
              <a:t>is</a:t>
            </a:r>
            <a:r>
              <a:rPr lang="de-DE" baseline="0" dirty="0" smtClean="0"/>
              <a:t> </a:t>
            </a:r>
            <a:r>
              <a:rPr lang="de-DE" baseline="0" dirty="0" err="1" smtClean="0"/>
              <a:t>then</a:t>
            </a:r>
            <a:r>
              <a:rPr lang="de-DE" baseline="0" dirty="0" smtClean="0"/>
              <a:t> </a:t>
            </a:r>
            <a:r>
              <a:rPr lang="de-DE" baseline="0" dirty="0" err="1" smtClean="0"/>
              <a:t>copied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destination</a:t>
            </a:r>
            <a:r>
              <a:rPr lang="de-DE" baseline="0" dirty="0" smtClean="0"/>
              <a:t> host </a:t>
            </a:r>
            <a:r>
              <a:rPr lang="de-DE" baseline="0" dirty="0" err="1" smtClean="0"/>
              <a:t>buffer</a:t>
            </a:r>
            <a:r>
              <a:rPr lang="de-DE" baseline="0" dirty="0" smtClean="0"/>
              <a:t> </a:t>
            </a:r>
            <a:r>
              <a:rPr lang="de-DE" baseline="0" dirty="0" err="1" smtClean="0"/>
              <a:t>of</a:t>
            </a:r>
            <a:r>
              <a:rPr lang="de-DE" baseline="0" dirty="0" smtClean="0"/>
              <a:t> MPI Rank 0. </a:t>
            </a:r>
            <a:r>
              <a:rPr lang="de-DE" dirty="0" smtClean="0"/>
              <a:t>After</a:t>
            </a:r>
            <a:r>
              <a:rPr lang="de-DE" baseline="0" dirty="0" smtClean="0"/>
              <a:t> </a:t>
            </a:r>
            <a:r>
              <a:rPr lang="de-DE" baseline="0" dirty="0" err="1" smtClean="0"/>
              <a:t>cudaMemcpy</a:t>
            </a:r>
            <a:r>
              <a:rPr lang="de-DE" baseline="0" dirty="0" smtClean="0"/>
              <a:t> </a:t>
            </a:r>
            <a:r>
              <a:rPr lang="de-DE" baseline="0" dirty="0" err="1" smtClean="0"/>
              <a:t>returns</a:t>
            </a:r>
            <a:r>
              <a:rPr lang="de-DE" baseline="0" dirty="0" smtClean="0"/>
              <a:t> </a:t>
            </a:r>
            <a:r>
              <a:rPr lang="de-DE" baseline="0" dirty="0" err="1" smtClean="0"/>
              <a:t>it</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passed</a:t>
            </a:r>
            <a:r>
              <a:rPr lang="de-DE" baseline="0" dirty="0" smtClean="0"/>
              <a:t> </a:t>
            </a:r>
            <a:r>
              <a:rPr lang="de-DE" dirty="0" err="1" smtClean="0"/>
              <a:t>to</a:t>
            </a:r>
            <a:r>
              <a:rPr lang="de-DE" baseline="0" dirty="0" smtClean="0"/>
              <a:t> </a:t>
            </a:r>
            <a:r>
              <a:rPr lang="de-DE" baseline="0" dirty="0" err="1" smtClean="0"/>
              <a:t>the</a:t>
            </a:r>
            <a:r>
              <a:rPr lang="de-DE" baseline="0" dirty="0" smtClean="0"/>
              <a:t> MPI </a:t>
            </a:r>
            <a:r>
              <a:rPr lang="de-DE" baseline="0" dirty="0" err="1" smtClean="0"/>
              <a:t>implementation</a:t>
            </a:r>
            <a:r>
              <a:rPr lang="de-DE" baseline="0" dirty="0" smtClean="0"/>
              <a:t> </a:t>
            </a:r>
            <a:r>
              <a:rPr lang="de-DE" baseline="0" dirty="0" err="1" smtClean="0"/>
              <a:t>which</a:t>
            </a:r>
            <a:r>
              <a:rPr lang="de-DE" baseline="0" dirty="0" smtClean="0"/>
              <a:t> </a:t>
            </a:r>
            <a:r>
              <a:rPr lang="de-DE" baseline="0" dirty="0" err="1" smtClean="0"/>
              <a:t>might</a:t>
            </a:r>
            <a:r>
              <a:rPr lang="de-DE" baseline="0" dirty="0" smtClean="0"/>
              <a:t> </a:t>
            </a:r>
            <a:r>
              <a:rPr lang="de-DE" baseline="0" dirty="0" err="1" smtClean="0"/>
              <a:t>again</a:t>
            </a:r>
            <a:r>
              <a:rPr lang="de-DE" baseline="0" dirty="0" smtClean="0"/>
              <a:t> </a:t>
            </a:r>
            <a:r>
              <a:rPr lang="de-DE" baseline="0" dirty="0" err="1" smtClean="0"/>
              <a:t>use</a:t>
            </a:r>
            <a:r>
              <a:rPr lang="de-DE" baseline="0" dirty="0" smtClean="0"/>
              <a:t> a internal </a:t>
            </a:r>
            <a:r>
              <a:rPr lang="de-DE" baseline="0" dirty="0" err="1" smtClean="0"/>
              <a:t>pinned</a:t>
            </a:r>
            <a:r>
              <a:rPr lang="de-DE" baseline="0" dirty="0" smtClean="0"/>
              <a:t> </a:t>
            </a:r>
            <a:r>
              <a:rPr lang="de-DE" baseline="0" dirty="0" err="1" smtClean="0"/>
              <a:t>buffer</a:t>
            </a:r>
            <a:r>
              <a:rPr lang="de-DE" baseline="0" dirty="0" smtClean="0"/>
              <a:t> </a:t>
            </a:r>
            <a:r>
              <a:rPr lang="de-DE" baseline="0" dirty="0" err="1" smtClean="0"/>
              <a:t>to</a:t>
            </a:r>
            <a:r>
              <a:rPr lang="de-DE" baseline="0" dirty="0" smtClean="0"/>
              <a:t> </a:t>
            </a:r>
            <a:r>
              <a:rPr lang="de-DE" baseline="0" dirty="0" err="1" smtClean="0"/>
              <a:t>utilize</a:t>
            </a:r>
            <a:r>
              <a:rPr lang="de-DE" baseline="0" dirty="0" smtClean="0"/>
              <a:t> RDMA </a:t>
            </a:r>
            <a:r>
              <a:rPr lang="de-DE" baseline="0" dirty="0" err="1" smtClean="0"/>
              <a:t>capabilites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network</a:t>
            </a:r>
            <a:r>
              <a:rPr lang="de-DE" baseline="0" dirty="0" smtClean="0"/>
              <a:t> </a:t>
            </a:r>
            <a:r>
              <a:rPr lang="de-DE" baseline="0" dirty="0" err="1" smtClean="0"/>
              <a:t>fabric</a:t>
            </a:r>
            <a:r>
              <a:rPr lang="de-DE" baseline="0" dirty="0" smtClean="0"/>
              <a:t>. </a:t>
            </a:r>
            <a:r>
              <a:rPr lang="de-DE" dirty="0" smtClean="0"/>
              <a:t>After </a:t>
            </a:r>
            <a:r>
              <a:rPr lang="de-DE" dirty="0" err="1" smtClean="0"/>
              <a:t>staging</a:t>
            </a:r>
            <a:r>
              <a:rPr lang="de-DE" dirty="0" smtClean="0"/>
              <a:t> </a:t>
            </a:r>
            <a:r>
              <a:rPr lang="de-DE" dirty="0" err="1" smtClean="0"/>
              <a:t>through</a:t>
            </a:r>
            <a:r>
              <a:rPr lang="de-DE" dirty="0" smtClean="0"/>
              <a:t> </a:t>
            </a:r>
            <a:r>
              <a:rPr lang="de-DE" dirty="0" err="1" smtClean="0"/>
              <a:t>this</a:t>
            </a:r>
            <a:r>
              <a:rPr lang="de-DE" baseline="0" dirty="0" smtClean="0"/>
              <a:t> </a:t>
            </a:r>
            <a:r>
              <a:rPr lang="de-DE" baseline="0" dirty="0" err="1" smtClean="0"/>
              <a:t>buffer</a:t>
            </a:r>
            <a:r>
              <a:rPr lang="de-DE" baseline="0" dirty="0" smtClean="0"/>
              <a:t> </a:t>
            </a:r>
            <a:r>
              <a:rPr lang="de-DE" dirty="0" err="1" smtClean="0"/>
              <a:t>sending</a:t>
            </a:r>
            <a:r>
              <a:rPr lang="de-DE" dirty="0" smtClean="0"/>
              <a:t> </a:t>
            </a:r>
            <a:r>
              <a:rPr lang="de-DE" dirty="0" err="1" smtClean="0"/>
              <a:t>over</a:t>
            </a:r>
            <a:r>
              <a:rPr lang="de-DE" dirty="0" smtClean="0"/>
              <a:t> </a:t>
            </a:r>
            <a:r>
              <a:rPr lang="de-DE" dirty="0" err="1" smtClean="0"/>
              <a:t>the</a:t>
            </a:r>
            <a:r>
              <a:rPr lang="de-DE" dirty="0" smtClean="0"/>
              <a:t> </a:t>
            </a:r>
            <a:r>
              <a:rPr lang="de-DE" dirty="0" err="1" smtClean="0"/>
              <a:t>network</a:t>
            </a:r>
            <a:r>
              <a:rPr lang="de-DE" dirty="0" smtClean="0"/>
              <a:t> </a:t>
            </a:r>
            <a:r>
              <a:rPr lang="de-DE" dirty="0" err="1" smtClean="0"/>
              <a:t>the</a:t>
            </a:r>
            <a:r>
              <a:rPr lang="de-DE" dirty="0" smtClean="0"/>
              <a:t> </a:t>
            </a:r>
            <a:r>
              <a:rPr lang="de-DE" dirty="0" err="1" smtClean="0"/>
              <a:t>data</a:t>
            </a:r>
            <a:r>
              <a:rPr lang="de-DE" baseline="0" dirty="0" smtClean="0"/>
              <a:t> </a:t>
            </a:r>
            <a:r>
              <a:rPr lang="de-DE" baseline="0" dirty="0" err="1" smtClean="0"/>
              <a:t>arrives</a:t>
            </a:r>
            <a:r>
              <a:rPr lang="de-DE" baseline="0" dirty="0" smtClean="0"/>
              <a:t> at </a:t>
            </a:r>
            <a:r>
              <a:rPr lang="de-DE" baseline="0" dirty="0" err="1" smtClean="0"/>
              <a:t>the</a:t>
            </a:r>
            <a:r>
              <a:rPr lang="de-DE" baseline="0" dirty="0" smtClean="0"/>
              <a:t> </a:t>
            </a:r>
            <a:r>
              <a:rPr lang="de-DE" baseline="0" dirty="0" err="1" smtClean="0"/>
              <a:t>corresponding</a:t>
            </a:r>
            <a:r>
              <a:rPr lang="de-DE" baseline="0" dirty="0" smtClean="0"/>
              <a:t> </a:t>
            </a:r>
            <a:r>
              <a:rPr lang="de-DE" baseline="0" dirty="0" err="1" smtClean="0"/>
              <a:t>pinned</a:t>
            </a:r>
            <a:r>
              <a:rPr lang="de-DE" baseline="0" dirty="0" smtClean="0"/>
              <a:t> </a:t>
            </a:r>
            <a:r>
              <a:rPr lang="de-DE" baseline="0" dirty="0" err="1" smtClean="0"/>
              <a:t>buffer</a:t>
            </a:r>
            <a:r>
              <a:rPr lang="de-DE" baseline="0" dirty="0" smtClean="0"/>
              <a:t> </a:t>
            </a:r>
            <a:r>
              <a:rPr lang="de-DE" baseline="0" dirty="0" err="1" smtClean="0"/>
              <a:t>of</a:t>
            </a:r>
            <a:r>
              <a:rPr lang="de-DE" baseline="0" dirty="0" smtClean="0"/>
              <a:t> MPI Rank 1. </a:t>
            </a:r>
            <a:r>
              <a:rPr lang="de-DE" dirty="0" err="1" smtClean="0"/>
              <a:t>From</a:t>
            </a:r>
            <a:r>
              <a:rPr lang="de-DE" baseline="0" dirty="0" smtClean="0"/>
              <a:t> </a:t>
            </a:r>
            <a:r>
              <a:rPr lang="de-DE" baseline="0" dirty="0" err="1" smtClean="0"/>
              <a:t>there</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moved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t>
            </a:r>
            <a:r>
              <a:rPr lang="de-DE" baseline="0" dirty="0" err="1" smtClean="0"/>
              <a:t>managed</a:t>
            </a:r>
            <a:r>
              <a:rPr lang="de-DE" baseline="0" dirty="0" smtClean="0"/>
              <a:t> host </a:t>
            </a:r>
            <a:r>
              <a:rPr lang="de-DE" baseline="0" dirty="0" err="1" smtClean="0"/>
              <a:t>buffer</a:t>
            </a:r>
            <a:r>
              <a:rPr lang="de-DE" baseline="0" dirty="0" smtClean="0"/>
              <a:t>.</a:t>
            </a:r>
            <a:r>
              <a:rPr lang="en-US" baseline="0" dirty="0" smtClean="0"/>
              <a:t> </a:t>
            </a:r>
            <a:r>
              <a:rPr lang="de-DE" dirty="0" err="1" smtClean="0"/>
              <a:t>And</a:t>
            </a:r>
            <a:r>
              <a:rPr lang="de-DE" dirty="0" smtClean="0"/>
              <a:t> </a:t>
            </a:r>
            <a:r>
              <a:rPr lang="de-DE" dirty="0" err="1" smtClean="0"/>
              <a:t>the</a:t>
            </a:r>
            <a:r>
              <a:rPr lang="de-DE" dirty="0" smtClean="0"/>
              <a:t> </a:t>
            </a:r>
            <a:r>
              <a:rPr lang="de-DE" dirty="0" err="1" smtClean="0"/>
              <a:t>MPI_Recv</a:t>
            </a:r>
            <a:r>
              <a:rPr lang="de-DE" baseline="0" dirty="0" smtClean="0"/>
              <a:t> </a:t>
            </a:r>
            <a:r>
              <a:rPr lang="de-DE" baseline="0" dirty="0" err="1" smtClean="0"/>
              <a:t>calls</a:t>
            </a:r>
            <a:r>
              <a:rPr lang="de-DE" baseline="0" dirty="0" smtClean="0"/>
              <a:t> </a:t>
            </a:r>
            <a:r>
              <a:rPr lang="de-DE" baseline="0" dirty="0" err="1" smtClean="0"/>
              <a:t>return</a:t>
            </a:r>
            <a:r>
              <a:rPr lang="de-DE" baseline="0" dirty="0" smtClean="0"/>
              <a:t> at MPI Rank 1. After </a:t>
            </a:r>
            <a:r>
              <a:rPr lang="de-DE" baseline="0" dirty="0" err="1" smtClean="0"/>
              <a:t>this</a:t>
            </a:r>
            <a:r>
              <a:rPr lang="de-DE" baseline="0" dirty="0" smtClean="0"/>
              <a:t> </a:t>
            </a:r>
            <a:r>
              <a:rPr lang="de-DE" dirty="0" smtClean="0"/>
              <a:t>a </a:t>
            </a:r>
            <a:r>
              <a:rPr lang="de-DE" dirty="0" err="1" smtClean="0"/>
              <a:t>cudaMemcpy</a:t>
            </a:r>
            <a:r>
              <a:rPr lang="de-DE" dirty="0" smtClean="0"/>
              <a:t> </a:t>
            </a:r>
            <a:r>
              <a:rPr lang="de-DE" dirty="0" err="1" smtClean="0"/>
              <a:t>moves</a:t>
            </a:r>
            <a:r>
              <a:rPr lang="de-DE" dirty="0" smtClean="0"/>
              <a:t> </a:t>
            </a:r>
            <a:r>
              <a:rPr lang="de-DE" dirty="0" err="1" smtClean="0"/>
              <a:t>the</a:t>
            </a:r>
            <a:r>
              <a:rPr lang="de-DE" dirty="0" smtClean="0"/>
              <a:t> </a:t>
            </a:r>
            <a:r>
              <a:rPr lang="de-DE" dirty="0" err="1" smtClean="0"/>
              <a:t>data</a:t>
            </a:r>
            <a:r>
              <a:rPr lang="de-DE" dirty="0" smtClean="0"/>
              <a:t> via a </a:t>
            </a:r>
            <a:r>
              <a:rPr lang="de-DE" dirty="0" err="1" smtClean="0"/>
              <a:t>pinned</a:t>
            </a:r>
            <a:r>
              <a:rPr lang="de-DE" dirty="0" smtClean="0"/>
              <a:t> CUDA </a:t>
            </a:r>
            <a:r>
              <a:rPr lang="de-DE" dirty="0" err="1" smtClean="0"/>
              <a:t>buffer</a:t>
            </a:r>
            <a:r>
              <a:rPr lang="de-DE" dirty="0" smtClean="0"/>
              <a:t> </a:t>
            </a:r>
            <a:r>
              <a:rPr lang="de-DE" dirty="0" err="1" smtClean="0"/>
              <a:t>to</a:t>
            </a:r>
            <a:r>
              <a:rPr lang="en-US" baseline="0" dirty="0" smtClean="0"/>
              <a:t> </a:t>
            </a:r>
            <a:r>
              <a:rPr lang="de-DE" dirty="0" err="1" smtClean="0"/>
              <a:t>over</a:t>
            </a:r>
            <a:r>
              <a:rPr lang="de-DE" baseline="0" dirty="0" smtClean="0"/>
              <a:t> </a:t>
            </a:r>
            <a:r>
              <a:rPr lang="de-DE" baseline="0" dirty="0" err="1" smtClean="0"/>
              <a:t>the</a:t>
            </a:r>
            <a:r>
              <a:rPr lang="de-DE" baseline="0" dirty="0" smtClean="0"/>
              <a:t> PCI-E </a:t>
            </a:r>
            <a:r>
              <a:rPr lang="de-DE" baseline="0" dirty="0" err="1" smtClean="0"/>
              <a:t>bus</a:t>
            </a:r>
            <a:r>
              <a:rPr lang="de-DE" baseline="0" dirty="0" smtClean="0"/>
              <a:t>  </a:t>
            </a:r>
            <a:r>
              <a:rPr lang="de-DE" dirty="0" err="1" smtClean="0"/>
              <a:t>To</a:t>
            </a:r>
            <a:r>
              <a:rPr lang="de-DE" dirty="0" smtClean="0"/>
              <a:t> </a:t>
            </a:r>
            <a:r>
              <a:rPr lang="de-DE" dirty="0" err="1" smtClean="0"/>
              <a:t>the</a:t>
            </a:r>
            <a:r>
              <a:rPr lang="de-DE" dirty="0" smtClean="0"/>
              <a:t> </a:t>
            </a:r>
            <a:r>
              <a:rPr lang="de-DE" dirty="0" err="1" smtClean="0"/>
              <a:t>destincation</a:t>
            </a:r>
            <a:r>
              <a:rPr lang="de-DE" dirty="0" smtClean="0"/>
              <a:t> GPU </a:t>
            </a:r>
            <a:r>
              <a:rPr lang="de-DE" dirty="0" err="1" smtClean="0"/>
              <a:t>buffer</a:t>
            </a:r>
            <a:r>
              <a:rPr lang="de-DE" dirty="0" smtClean="0"/>
              <a:t>.</a:t>
            </a:r>
            <a:endParaRPr lang="en-US"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2570660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err="1" smtClean="0"/>
              <a:t>Summariesing</a:t>
            </a:r>
            <a:r>
              <a:rPr lang="en-US" baseline="0" noProof="0" dirty="0" smtClean="0"/>
              <a:t> this leads to the following rather long pipeline which needs to be stalled because </a:t>
            </a:r>
            <a:r>
              <a:rPr lang="en-US" baseline="0" noProof="0" dirty="0" err="1" smtClean="0"/>
              <a:t>cudaMemcpy</a:t>
            </a:r>
            <a:r>
              <a:rPr lang="en-US" baseline="0" noProof="0" dirty="0" smtClean="0"/>
              <a:t> and the </a:t>
            </a:r>
            <a:r>
              <a:rPr lang="en-US" baseline="0" noProof="0" dirty="0" err="1" smtClean="0"/>
              <a:t>MPI_Send</a:t>
            </a:r>
            <a:r>
              <a:rPr lang="en-US" baseline="0" noProof="0" dirty="0" smtClean="0"/>
              <a:t> and </a:t>
            </a:r>
            <a:r>
              <a:rPr lang="en-US" baseline="0" noProof="0" dirty="0" err="1" smtClean="0"/>
              <a:t>MPI_Recv</a:t>
            </a:r>
            <a:r>
              <a:rPr lang="en-US" baseline="0" noProof="0" dirty="0" smtClean="0"/>
              <a:t> calls are separate synchronous calls.</a:t>
            </a:r>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3449829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The final case I want to show you is if a CUDA-aware MPI is used and GPUDirect is not available, e.g. because the network fabric does not support it yet.</a:t>
            </a:r>
            <a:r>
              <a:rPr lang="en-US" baseline="0" noProof="0" dirty="0" smtClean="0"/>
              <a:t> Even in this case CUDA-aware MPI makes your MPI+CUDA program run more efficient. Compared to the regular MPI a CUDA-aware MPI can avoid the pipeline stalls after calling </a:t>
            </a:r>
            <a:r>
              <a:rPr lang="en-US" baseline="0" noProof="0" dirty="0" err="1" smtClean="0"/>
              <a:t>cudaMemcpy</a:t>
            </a:r>
            <a:r>
              <a:rPr lang="en-US" baseline="0" noProof="0" dirty="0" smtClean="0"/>
              <a:t> and the </a:t>
            </a:r>
            <a:r>
              <a:rPr lang="en-US" baseline="0" noProof="0" dirty="0" err="1" smtClean="0"/>
              <a:t>MPI_Recv</a:t>
            </a:r>
            <a:r>
              <a:rPr lang="en-US" baseline="0" noProof="0" dirty="0" smtClean="0"/>
              <a:t> and also avoids one unnecessary memory copy within host memory. It can directly move data from the pinned CUDA Buffer to the network fabric buffer.</a:t>
            </a:r>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19033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865987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noProof="0" dirty="0" smtClean="0"/>
              <a:t>Together this leads to a shorter pipeline without stalls</a:t>
            </a:r>
            <a:r>
              <a:rPr lang="en-US" baseline="0" noProof="0" dirty="0" smtClean="0"/>
              <a:t>. Of course this pipeline could be also implemented by the user with a regular MPI. But letting the MPI do the job has </a:t>
            </a:r>
            <a:r>
              <a:rPr lang="en-US" baseline="0" noProof="0" dirty="0" err="1" smtClean="0"/>
              <a:t>serveral</a:t>
            </a:r>
            <a:r>
              <a:rPr lang="en-US" baseline="0" noProof="0" dirty="0" smtClean="0"/>
              <a:t> advantages: It leads to cleaner code that is easier to maintain and the MPI can utilize techniques like GPUDirect and possibly be more efficient for a few other aspects. </a:t>
            </a:r>
            <a:r>
              <a:rPr lang="en-US" noProof="0" dirty="0" smtClean="0"/>
              <a:t>Next I will present some</a:t>
            </a:r>
            <a:r>
              <a:rPr lang="en-US" baseline="0" noProof="0" dirty="0" smtClean="0"/>
              <a:t> performance results with CUDA-aware MPI.</a:t>
            </a:r>
            <a:endParaRPr lang="en-US" noProof="0" dirty="0" smtClean="0"/>
          </a:p>
          <a:p>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306420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noProof="0" dirty="0" smtClean="0"/>
              <a:t>Regular MPI uses</a:t>
            </a:r>
            <a:r>
              <a:rPr lang="en-US" baseline="0" noProof="0" dirty="0" smtClean="0"/>
              <a:t> same CUDA-aware MPI build with pinned host staging buffers.</a:t>
            </a:r>
          </a:p>
          <a:p>
            <a:endParaRPr lang="en-US" noProof="0" dirty="0" smtClean="0"/>
          </a:p>
          <a:p>
            <a:r>
              <a:rPr lang="en-US" noProof="0" dirty="0" smtClean="0"/>
              <a:t>CPU:</a:t>
            </a:r>
            <a:r>
              <a:rPr lang="en-US" baseline="0" noProof="0" dirty="0" smtClean="0"/>
              <a:t>  Xeon(R) CPU E5-2698 v3 @ 2.30GHz</a:t>
            </a:r>
          </a:p>
          <a:p>
            <a:endParaRPr lang="en-US" baseline="0" noProof="0" dirty="0" smtClean="0"/>
          </a:p>
          <a:p>
            <a:r>
              <a:rPr lang="en-US" noProof="0" dirty="0" smtClean="0"/>
              <a:t>$ </a:t>
            </a:r>
            <a:r>
              <a:rPr lang="en-US" noProof="0" dirty="0" err="1" smtClean="0"/>
              <a:t>ibstat</a:t>
            </a:r>
            <a:endParaRPr lang="en-US" noProof="0" dirty="0" smtClean="0"/>
          </a:p>
          <a:p>
            <a:r>
              <a:rPr lang="en-US" noProof="0" dirty="0" smtClean="0"/>
              <a:t>CA 'mlx5_0'</a:t>
            </a:r>
          </a:p>
          <a:p>
            <a:r>
              <a:rPr lang="en-US" noProof="0" dirty="0" smtClean="0"/>
              <a:t>        CA type: MT4113</a:t>
            </a:r>
          </a:p>
          <a:p>
            <a:r>
              <a:rPr lang="en-US" noProof="0" dirty="0" smtClean="0"/>
              <a:t>        Number of ports: 2</a:t>
            </a:r>
          </a:p>
          <a:p>
            <a:r>
              <a:rPr lang="en-US" noProof="0" dirty="0" smtClean="0"/>
              <a:t>        Firmware version: 10.10.4020</a:t>
            </a:r>
          </a:p>
          <a:p>
            <a:r>
              <a:rPr lang="en-US" noProof="0" dirty="0" smtClean="0"/>
              <a:t>        Hardware version: 0</a:t>
            </a:r>
          </a:p>
          <a:p>
            <a:r>
              <a:rPr lang="en-US" noProof="0" dirty="0" smtClean="0"/>
              <a:t>        Node GUID: 0xe41d2d030006adb0</a:t>
            </a:r>
          </a:p>
          <a:p>
            <a:r>
              <a:rPr lang="en-US" noProof="0" dirty="0" smtClean="0"/>
              <a:t>        System image GUID: 0xe41d2d030006adb0</a:t>
            </a:r>
          </a:p>
          <a:p>
            <a:r>
              <a:rPr lang="en-US" noProof="0" dirty="0" smtClean="0"/>
              <a:t>        Port 1:</a:t>
            </a:r>
          </a:p>
          <a:p>
            <a:r>
              <a:rPr lang="en-US" noProof="0" dirty="0" smtClean="0"/>
              <a:t>                State: Active</a:t>
            </a:r>
          </a:p>
          <a:p>
            <a:r>
              <a:rPr lang="en-US" noProof="0" dirty="0" smtClean="0"/>
              <a:t>                Physical state: </a:t>
            </a:r>
            <a:r>
              <a:rPr lang="en-US" noProof="0" dirty="0" err="1" smtClean="0"/>
              <a:t>LinkUp</a:t>
            </a:r>
            <a:endParaRPr lang="en-US" noProof="0" dirty="0" smtClean="0"/>
          </a:p>
          <a:p>
            <a:r>
              <a:rPr lang="en-US" noProof="0" dirty="0" smtClean="0"/>
              <a:t>                Rate: 56</a:t>
            </a:r>
          </a:p>
          <a:p>
            <a:r>
              <a:rPr lang="en-US" noProof="0" dirty="0" smtClean="0"/>
              <a:t>                Base lid: 44</a:t>
            </a:r>
          </a:p>
          <a:p>
            <a:r>
              <a:rPr lang="en-US" noProof="0" dirty="0" smtClean="0"/>
              <a:t>                LMC: 0</a:t>
            </a:r>
          </a:p>
          <a:p>
            <a:r>
              <a:rPr lang="en-US" noProof="0" dirty="0" smtClean="0"/>
              <a:t>                SM lid: 1</a:t>
            </a:r>
          </a:p>
          <a:p>
            <a:r>
              <a:rPr lang="en-US" noProof="0" dirty="0" smtClean="0"/>
              <a:t>                Capability mask: 0x06514848</a:t>
            </a:r>
          </a:p>
          <a:p>
            <a:r>
              <a:rPr lang="en-US" noProof="0" dirty="0" smtClean="0"/>
              <a:t>                Port GUID: 0xe41d2d030006adb0</a:t>
            </a:r>
          </a:p>
          <a:p>
            <a:r>
              <a:rPr lang="en-US" noProof="0" dirty="0" smtClean="0"/>
              <a:t>                Link layer: InfiniBand</a:t>
            </a:r>
          </a:p>
          <a:p>
            <a:r>
              <a:rPr lang="en-US" noProof="0" dirty="0" smtClean="0"/>
              <a:t>        Port 2:</a:t>
            </a:r>
          </a:p>
          <a:p>
            <a:r>
              <a:rPr lang="en-US" noProof="0" dirty="0" smtClean="0"/>
              <a:t>                State: Down</a:t>
            </a:r>
          </a:p>
          <a:p>
            <a:r>
              <a:rPr lang="en-US" noProof="0" dirty="0" smtClean="0"/>
              <a:t>                Physical state: Disabled</a:t>
            </a:r>
          </a:p>
          <a:p>
            <a:r>
              <a:rPr lang="en-US" noProof="0" dirty="0" smtClean="0"/>
              <a:t>                Rate: 10</a:t>
            </a:r>
          </a:p>
          <a:p>
            <a:r>
              <a:rPr lang="en-US" noProof="0" dirty="0" smtClean="0"/>
              <a:t>                Base lid: 65535</a:t>
            </a:r>
          </a:p>
          <a:p>
            <a:r>
              <a:rPr lang="en-US" noProof="0" dirty="0" smtClean="0"/>
              <a:t>                LMC: 0</a:t>
            </a:r>
          </a:p>
          <a:p>
            <a:r>
              <a:rPr lang="en-US" noProof="0" dirty="0" smtClean="0"/>
              <a:t>                SM lid: 0</a:t>
            </a:r>
          </a:p>
          <a:p>
            <a:r>
              <a:rPr lang="en-US" noProof="0" dirty="0" smtClean="0"/>
              <a:t>                Capability mask: 0x06514848</a:t>
            </a:r>
          </a:p>
          <a:p>
            <a:r>
              <a:rPr lang="en-US" noProof="0" dirty="0" smtClean="0"/>
              <a:t>                Port GUID: 0xe41d2d030006adb8</a:t>
            </a:r>
          </a:p>
          <a:p>
            <a:r>
              <a:rPr lang="en-US" noProof="0" dirty="0" smtClean="0"/>
              <a:t>                Link layer: InfiniBand</a:t>
            </a:r>
          </a:p>
          <a:p>
            <a:endParaRPr lang="en-US" noProof="0" dirty="0" smtClean="0"/>
          </a:p>
          <a:p>
            <a:r>
              <a:rPr lang="en-US" noProof="0" dirty="0" smtClean="0"/>
              <a:t>$ </a:t>
            </a:r>
            <a:r>
              <a:rPr lang="en-US" noProof="0" dirty="0" err="1" smtClean="0"/>
              <a:t>nvidia-smi</a:t>
            </a:r>
            <a:endParaRPr lang="en-US" noProof="0" dirty="0" smtClean="0"/>
          </a:p>
          <a:p>
            <a:r>
              <a:rPr lang="en-US" noProof="0" dirty="0" smtClean="0"/>
              <a:t>Tue Mar 29 09:19:34 2016</a:t>
            </a:r>
          </a:p>
          <a:p>
            <a:r>
              <a:rPr lang="en-US" noProof="0" dirty="0" smtClean="0"/>
              <a:t>+------------------------------------------------------+</a:t>
            </a:r>
          </a:p>
          <a:p>
            <a:r>
              <a:rPr lang="en-US" noProof="0" dirty="0" smtClean="0"/>
              <a:t>| NVIDIA-SMI 352.68     Driver Version: 352.68         |</a:t>
            </a:r>
          </a:p>
          <a:p>
            <a:r>
              <a:rPr lang="en-US" noProof="0" dirty="0" smtClean="0"/>
              <a:t>|-------------------------------+----------------------+----------------------+</a:t>
            </a:r>
          </a:p>
          <a:p>
            <a:r>
              <a:rPr lang="en-US" noProof="0" dirty="0" smtClean="0"/>
              <a:t>| GPU  Name        Persistence-M| Bus-Id        </a:t>
            </a:r>
            <a:r>
              <a:rPr lang="en-US" noProof="0" dirty="0" err="1" smtClean="0"/>
              <a:t>Disp.A</a:t>
            </a:r>
            <a:r>
              <a:rPr lang="en-US" noProof="0" dirty="0" smtClean="0"/>
              <a:t> | Volatile </a:t>
            </a:r>
            <a:r>
              <a:rPr lang="en-US" noProof="0" dirty="0" err="1" smtClean="0"/>
              <a:t>Uncorr</a:t>
            </a:r>
            <a:r>
              <a:rPr lang="en-US" noProof="0" dirty="0" smtClean="0"/>
              <a:t>. ECC |</a:t>
            </a:r>
          </a:p>
          <a:p>
            <a:r>
              <a:rPr lang="en-US" noProof="0" dirty="0" smtClean="0"/>
              <a:t>| Fan  Temp  Perf  </a:t>
            </a:r>
            <a:r>
              <a:rPr lang="en-US" noProof="0" dirty="0" err="1" smtClean="0"/>
              <a:t>Pwr:Usage</a:t>
            </a:r>
            <a:r>
              <a:rPr lang="en-US" noProof="0" dirty="0" smtClean="0"/>
              <a:t>/Cap|         Memory-Usage | GPU-</a:t>
            </a:r>
            <a:r>
              <a:rPr lang="en-US" noProof="0" dirty="0" err="1" smtClean="0"/>
              <a:t>Util</a:t>
            </a:r>
            <a:r>
              <a:rPr lang="en-US" noProof="0" dirty="0" smtClean="0"/>
              <a:t>  Compute M. |</a:t>
            </a:r>
          </a:p>
          <a:p>
            <a:r>
              <a:rPr lang="en-US" noProof="0" dirty="0" smtClean="0"/>
              <a:t>|===============================+======================+======================|</a:t>
            </a:r>
          </a:p>
          <a:p>
            <a:r>
              <a:rPr lang="en-US" noProof="0" dirty="0" smtClean="0"/>
              <a:t>|   0  Tesla K40m          On   | 0000:02:00.0     Off |                    0 |</a:t>
            </a:r>
          </a:p>
          <a:p>
            <a:r>
              <a:rPr lang="en-US" noProof="0" dirty="0" smtClean="0"/>
              <a:t>| N/A   29C    P8    31W / 235W |     56MiB / 11519MiB |      0%      Default |</a:t>
            </a:r>
          </a:p>
          <a:p>
            <a:r>
              <a:rPr lang="en-US" noProof="0" dirty="0" smtClean="0"/>
              <a:t>+-------------------------------+----------------------+----------------------+</a:t>
            </a:r>
          </a:p>
          <a:p>
            <a:r>
              <a:rPr lang="en-US" noProof="0" dirty="0" smtClean="0"/>
              <a:t>|   1  Tesla K40m          On   | 0000:82:00.0     Off |                    0 |</a:t>
            </a:r>
          </a:p>
          <a:p>
            <a:r>
              <a:rPr lang="en-US" noProof="0" dirty="0" smtClean="0"/>
              <a:t>| N/A   33C    P8    32W / 235W |     56MiB / 11519MiB |      0%      Default |</a:t>
            </a:r>
          </a:p>
          <a:p>
            <a:r>
              <a:rPr lang="en-US" noProof="0" dirty="0" smtClean="0"/>
              <a:t>+-------------------------------+----------------------+----------------------+</a:t>
            </a:r>
          </a:p>
          <a:p>
            <a:r>
              <a:rPr lang="en-US" noProof="0" dirty="0" smtClean="0"/>
              <a:t>|   2  Tesla K40m          On   | 0000:85:00.0     Off |                    0 |</a:t>
            </a:r>
          </a:p>
          <a:p>
            <a:r>
              <a:rPr lang="en-US" noProof="0" dirty="0" smtClean="0"/>
              <a:t>| N/A   32C    P8    32W / 235W |     56MiB / 11519MiB |      0%      Default |</a:t>
            </a:r>
          </a:p>
          <a:p>
            <a:r>
              <a:rPr lang="en-US" noProof="0" dirty="0" smtClean="0"/>
              <a:t>+-------------------------------+----------------------+----------------------+</a:t>
            </a:r>
          </a:p>
          <a:p>
            <a:r>
              <a:rPr lang="en-US" noProof="0" dirty="0" smtClean="0"/>
              <a:t>|   3  Tesla K40m          On   | 0000:86:00.0     Off |                    0 |</a:t>
            </a:r>
          </a:p>
          <a:p>
            <a:r>
              <a:rPr lang="en-US" noProof="0" dirty="0" smtClean="0"/>
              <a:t>| N/A   36C    P8    33W / 235W |     56MiB / 11519MiB |      0%      Default |</a:t>
            </a:r>
          </a:p>
          <a:p>
            <a:r>
              <a:rPr lang="en-US" noProof="0" dirty="0" smtClean="0"/>
              <a:t>+-------------------------------+----------------------+----------------------+</a:t>
            </a:r>
          </a:p>
          <a:p>
            <a:endParaRPr lang="en-US" noProof="0" dirty="0" smtClean="0"/>
          </a:p>
          <a:p>
            <a:r>
              <a:rPr lang="en-US" noProof="0" dirty="0" smtClean="0"/>
              <a:t>+-----------------------------------------------------------------------------+</a:t>
            </a:r>
          </a:p>
          <a:p>
            <a:r>
              <a:rPr lang="en-US" noProof="0" dirty="0" smtClean="0"/>
              <a:t>| Processes:                                                       GPU Memory |</a:t>
            </a:r>
          </a:p>
          <a:p>
            <a:r>
              <a:rPr lang="en-US" noProof="0" dirty="0" smtClean="0"/>
              <a:t>|  GPU       PID  Type  Process name                               Usage      |</a:t>
            </a:r>
          </a:p>
          <a:p>
            <a:r>
              <a:rPr lang="en-US" noProof="0" dirty="0" smtClean="0"/>
              <a:t>|=============================================================================|</a:t>
            </a:r>
          </a:p>
          <a:p>
            <a:r>
              <a:rPr lang="en-US" noProof="0" dirty="0" smtClean="0"/>
              <a:t>|  No running processes found                                                 |</a:t>
            </a:r>
          </a:p>
          <a:p>
            <a:r>
              <a:rPr lang="en-US" noProof="0" dirty="0" smtClean="0"/>
              <a:t>+-----------------------------------------------------------------------------+</a:t>
            </a:r>
          </a:p>
          <a:p>
            <a:endParaRPr lang="en-US" noProof="0" dirty="0" smtClean="0"/>
          </a:p>
          <a:p>
            <a:r>
              <a:rPr lang="en-US" noProof="0" dirty="0" smtClean="0"/>
              <a:t>$ </a:t>
            </a:r>
            <a:r>
              <a:rPr lang="en-US" noProof="0" dirty="0" err="1" smtClean="0"/>
              <a:t>nvidia-smi</a:t>
            </a:r>
            <a:r>
              <a:rPr lang="en-US" noProof="0" dirty="0" smtClean="0"/>
              <a:t> topo -m</a:t>
            </a:r>
          </a:p>
          <a:p>
            <a:r>
              <a:rPr lang="en-US" noProof="0" dirty="0" smtClean="0"/>
              <a:t>        GPU0    GPU1    GPU2    GPU3    mlx5_0  CPU Affinity</a:t>
            </a:r>
          </a:p>
          <a:p>
            <a:r>
              <a:rPr lang="en-US" noProof="0" dirty="0" smtClean="0"/>
              <a:t>GPU0     X      SOC     </a:t>
            </a:r>
            <a:r>
              <a:rPr lang="en-US" noProof="0" dirty="0" err="1" smtClean="0"/>
              <a:t>SOC</a:t>
            </a:r>
            <a:r>
              <a:rPr lang="en-US" noProof="0" dirty="0" smtClean="0"/>
              <a:t>     </a:t>
            </a:r>
            <a:r>
              <a:rPr lang="en-US" noProof="0" dirty="0" err="1" smtClean="0"/>
              <a:t>SOC</a:t>
            </a:r>
            <a:r>
              <a:rPr lang="en-US" noProof="0" dirty="0" smtClean="0"/>
              <a:t>     </a:t>
            </a:r>
            <a:r>
              <a:rPr lang="en-US" noProof="0" dirty="0" err="1" smtClean="0"/>
              <a:t>SOC</a:t>
            </a:r>
            <a:r>
              <a:rPr lang="en-US" noProof="0" dirty="0" smtClean="0"/>
              <a:t>     0-15</a:t>
            </a:r>
          </a:p>
          <a:p>
            <a:r>
              <a:rPr lang="en-US" noProof="0" dirty="0" smtClean="0"/>
              <a:t>GPU1    SOC      X      PHB     </a:t>
            </a:r>
            <a:r>
              <a:rPr lang="en-US" noProof="0" dirty="0" err="1" smtClean="0"/>
              <a:t>PHB</a:t>
            </a:r>
            <a:r>
              <a:rPr lang="en-US" noProof="0" dirty="0" smtClean="0"/>
              <a:t>     </a:t>
            </a:r>
            <a:r>
              <a:rPr lang="en-US" noProof="0" dirty="0" err="1" smtClean="0"/>
              <a:t>PHB</a:t>
            </a:r>
            <a:r>
              <a:rPr lang="en-US" noProof="0" dirty="0" smtClean="0"/>
              <a:t>     16-31</a:t>
            </a:r>
          </a:p>
          <a:p>
            <a:r>
              <a:rPr lang="en-US" noProof="0" dirty="0" smtClean="0"/>
              <a:t>GPU2    SOC     PHB      X      PIX     PHB     16-31</a:t>
            </a:r>
          </a:p>
          <a:p>
            <a:r>
              <a:rPr lang="en-US" noProof="0" dirty="0" smtClean="0"/>
              <a:t>GPU3    SOC     PHB     PIX      X      PHB     16-31</a:t>
            </a:r>
          </a:p>
          <a:p>
            <a:r>
              <a:rPr lang="en-US" noProof="0" dirty="0" smtClean="0"/>
              <a:t>mlx5_0  SOC     PHB     </a:t>
            </a:r>
            <a:r>
              <a:rPr lang="en-US" noProof="0" dirty="0" err="1" smtClean="0"/>
              <a:t>PHB</a:t>
            </a:r>
            <a:r>
              <a:rPr lang="en-US" noProof="0" dirty="0" smtClean="0"/>
              <a:t>     </a:t>
            </a:r>
            <a:r>
              <a:rPr lang="en-US" noProof="0" dirty="0" err="1" smtClean="0"/>
              <a:t>PHB</a:t>
            </a:r>
            <a:r>
              <a:rPr lang="en-US" noProof="0" dirty="0" smtClean="0"/>
              <a:t>      X</a:t>
            </a:r>
          </a:p>
          <a:p>
            <a:endParaRPr lang="en-US" noProof="0" dirty="0" smtClean="0"/>
          </a:p>
          <a:p>
            <a:r>
              <a:rPr lang="en-US" noProof="0" dirty="0" smtClean="0"/>
              <a:t>Legend:</a:t>
            </a:r>
          </a:p>
          <a:p>
            <a:endParaRPr lang="en-US" noProof="0" dirty="0" smtClean="0"/>
          </a:p>
          <a:p>
            <a:r>
              <a:rPr lang="en-US" noProof="0" dirty="0" smtClean="0"/>
              <a:t>  X   = Self</a:t>
            </a:r>
          </a:p>
          <a:p>
            <a:r>
              <a:rPr lang="en-US" noProof="0" dirty="0" smtClean="0"/>
              <a:t>  SOC = Path traverses a socket-level link (e.g. QPI)</a:t>
            </a:r>
          </a:p>
          <a:p>
            <a:r>
              <a:rPr lang="en-US" noProof="0" dirty="0" smtClean="0"/>
              <a:t>  PHB = Path traverses a </a:t>
            </a:r>
            <a:r>
              <a:rPr lang="en-US" noProof="0" dirty="0" err="1" smtClean="0"/>
              <a:t>PCIe</a:t>
            </a:r>
            <a:r>
              <a:rPr lang="en-US" noProof="0" dirty="0" smtClean="0"/>
              <a:t> host bridge</a:t>
            </a:r>
          </a:p>
          <a:p>
            <a:r>
              <a:rPr lang="en-US" noProof="0" dirty="0" smtClean="0"/>
              <a:t>  PXB = Path traverses multiple </a:t>
            </a:r>
            <a:r>
              <a:rPr lang="en-US" noProof="0" dirty="0" err="1" smtClean="0"/>
              <a:t>PCIe</a:t>
            </a:r>
            <a:r>
              <a:rPr lang="en-US" noProof="0" dirty="0" smtClean="0"/>
              <a:t> internal switches</a:t>
            </a:r>
          </a:p>
          <a:p>
            <a:r>
              <a:rPr lang="en-US" noProof="0" dirty="0" smtClean="0"/>
              <a:t>  PIX = Path traverses a </a:t>
            </a:r>
            <a:r>
              <a:rPr lang="en-US" noProof="0" dirty="0" err="1" smtClean="0"/>
              <a:t>PCIe</a:t>
            </a:r>
            <a:r>
              <a:rPr lang="en-US" noProof="0" dirty="0" smtClean="0"/>
              <a:t> internal switch</a:t>
            </a:r>
          </a:p>
          <a:p>
            <a:endParaRPr lang="en-US" noProof="0" dirty="0" smtClean="0"/>
          </a:p>
          <a:p>
            <a:r>
              <a:rPr lang="en-US" noProof="0" dirty="0" smtClean="0"/>
              <a:t>Currently Loaded </a:t>
            </a:r>
            <a:r>
              <a:rPr lang="en-US" noProof="0" dirty="0" err="1" smtClean="0"/>
              <a:t>Modulefiles</a:t>
            </a:r>
            <a:r>
              <a:rPr lang="en-US" noProof="0" dirty="0" smtClean="0"/>
              <a:t>:</a:t>
            </a:r>
          </a:p>
          <a:p>
            <a:r>
              <a:rPr lang="en-US" noProof="0" dirty="0" smtClean="0"/>
              <a:t>  1) </a:t>
            </a:r>
            <a:r>
              <a:rPr lang="en-US" noProof="0" dirty="0" err="1" smtClean="0"/>
              <a:t>PrgEnv</a:t>
            </a:r>
            <a:r>
              <a:rPr lang="en-US" noProof="0" dirty="0" smtClean="0"/>
              <a:t>/</a:t>
            </a:r>
            <a:r>
              <a:rPr lang="en-US" noProof="0" dirty="0" err="1" smtClean="0"/>
              <a:t>GCC+OpenMPI</a:t>
            </a:r>
            <a:r>
              <a:rPr lang="en-US" noProof="0" dirty="0" smtClean="0"/>
              <a:t>/2016-02-19   5) </a:t>
            </a:r>
            <a:r>
              <a:rPr lang="en-US" noProof="0" dirty="0" err="1" smtClean="0"/>
              <a:t>hwloc</a:t>
            </a:r>
            <a:r>
              <a:rPr lang="en-US" noProof="0" dirty="0" smtClean="0"/>
              <a:t>/1.11.2</a:t>
            </a:r>
          </a:p>
          <a:p>
            <a:r>
              <a:rPr lang="en-US" noProof="0" dirty="0" smtClean="0"/>
              <a:t>  2) </a:t>
            </a:r>
            <a:r>
              <a:rPr lang="en-US" noProof="0" dirty="0" err="1" smtClean="0"/>
              <a:t>cuda</a:t>
            </a:r>
            <a:r>
              <a:rPr lang="en-US" noProof="0" dirty="0" smtClean="0"/>
              <a:t>/7.5                        6) </a:t>
            </a:r>
            <a:r>
              <a:rPr lang="en-US" noProof="0" dirty="0" err="1" smtClean="0"/>
              <a:t>numactl</a:t>
            </a:r>
            <a:r>
              <a:rPr lang="en-US" noProof="0" dirty="0" smtClean="0"/>
              <a:t>/2.0.9</a:t>
            </a:r>
          </a:p>
          <a:p>
            <a:r>
              <a:rPr lang="en-US" noProof="0" dirty="0" smtClean="0"/>
              <a:t>  3) </a:t>
            </a:r>
            <a:r>
              <a:rPr lang="en-US" noProof="0" dirty="0" err="1" smtClean="0"/>
              <a:t>gcc</a:t>
            </a:r>
            <a:r>
              <a:rPr lang="en-US" noProof="0" dirty="0" smtClean="0"/>
              <a:t>/4.8.5                       7) </a:t>
            </a:r>
            <a:r>
              <a:rPr lang="en-US" noProof="0" dirty="0" err="1" smtClean="0"/>
              <a:t>openmpi</a:t>
            </a:r>
            <a:r>
              <a:rPr lang="en-US" noProof="0" dirty="0" smtClean="0"/>
              <a:t>/2.0.0rc1</a:t>
            </a:r>
          </a:p>
          <a:p>
            <a:r>
              <a:rPr lang="en-US" noProof="0" dirty="0" smtClean="0"/>
              <a:t>  4) </a:t>
            </a:r>
            <a:r>
              <a:rPr lang="en-US" noProof="0" dirty="0" err="1" smtClean="0"/>
              <a:t>gdk</a:t>
            </a:r>
            <a:r>
              <a:rPr lang="en-US" noProof="0" dirty="0" smtClean="0"/>
              <a:t>/352.55</a:t>
            </a:r>
            <a:endParaRPr lang="en-US" noProof="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405248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641472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985063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smtClean="0"/>
              <a:t>HACC (</a:t>
            </a:r>
            <a:r>
              <a:rPr lang="en-US" sz="1100" kern="1200" dirty="0" smtClean="0">
                <a:solidFill>
                  <a:schemeClr val="tx1"/>
                </a:solidFill>
                <a:effectLst/>
                <a:latin typeface="Trebuchet MS" pitchFamily="34" charset="0"/>
                <a:ea typeface="+mn-ea"/>
                <a:cs typeface="+mn-cs"/>
              </a:rPr>
              <a:t>Hardware Accelerated Cosmology Codes)</a:t>
            </a:r>
            <a:r>
              <a:rPr lang="de-DE" dirty="0" smtClean="0"/>
              <a:t>: 8 </a:t>
            </a:r>
            <a:r>
              <a:rPr lang="de-DE" dirty="0" err="1" smtClean="0"/>
              <a:t>ranks</a:t>
            </a:r>
            <a:r>
              <a:rPr lang="de-DE" dirty="0" smtClean="0"/>
              <a:t>, </a:t>
            </a:r>
            <a:r>
              <a:rPr lang="en-US" dirty="0" smtClean="0"/>
              <a:t>Speedup comes from 1) now the host is work is parallel and thus we spend less time in the host work.  2) The GPU automatically overlaps communication and computation. 3)  An individual rank doesn’t have enough work to saturate the GPU but with MPS multiple ranks share the GPU and the GPU is saturated.</a:t>
            </a:r>
            <a:endParaRPr lang="de-DE" dirty="0" smtClean="0"/>
          </a:p>
          <a:p>
            <a:pPr marL="171450" indent="-171450">
              <a:buFont typeface="Arial" panose="020B0604020202020204" pitchFamily="34" charset="0"/>
              <a:buChar char="•"/>
            </a:pPr>
            <a:r>
              <a:rPr lang="de-DE" dirty="0" smtClean="0"/>
              <a:t>MP2C (</a:t>
            </a:r>
            <a:r>
              <a:rPr lang="en-US" sz="1100" kern="1200" dirty="0" err="1" smtClean="0">
                <a:solidFill>
                  <a:schemeClr val="tx1"/>
                </a:solidFill>
                <a:effectLst/>
                <a:latin typeface="Trebuchet MS" pitchFamily="34" charset="0"/>
                <a:ea typeface="+mn-ea"/>
                <a:cs typeface="+mn-cs"/>
              </a:rPr>
              <a:t>Multiparticle</a:t>
            </a:r>
            <a:r>
              <a:rPr lang="en-US" sz="1100" kern="1200" dirty="0" smtClean="0">
                <a:solidFill>
                  <a:schemeClr val="tx1"/>
                </a:solidFill>
                <a:effectLst/>
                <a:latin typeface="Trebuchet MS" pitchFamily="34" charset="0"/>
                <a:ea typeface="+mn-ea"/>
                <a:cs typeface="+mn-cs"/>
              </a:rPr>
              <a:t> collision dynamics (MD))</a:t>
            </a:r>
            <a:r>
              <a:rPr lang="de-DE" dirty="0" smtClean="0"/>
              <a:t>: 16 </a:t>
            </a:r>
            <a:r>
              <a:rPr lang="de-DE" dirty="0" err="1" smtClean="0"/>
              <a:t>ranks</a:t>
            </a:r>
            <a:r>
              <a:rPr lang="de-DE" dirty="0" smtClean="0"/>
              <a:t>, </a:t>
            </a:r>
            <a:r>
              <a:rPr lang="en-US" dirty="0" smtClean="0"/>
              <a:t>Speedup caused by using all CPU resources for parallel CPU work and overlapping GPU work of different MPI ranks.</a:t>
            </a:r>
            <a:endParaRPr lang="de-DE" dirty="0" smtClean="0"/>
          </a:p>
          <a:p>
            <a:pPr marL="171450" indent="-171450">
              <a:buFont typeface="Arial" panose="020B0604020202020204" pitchFamily="34" charset="0"/>
              <a:buChar char="•"/>
            </a:pPr>
            <a:r>
              <a:rPr lang="de-DE" dirty="0" smtClean="0"/>
              <a:t>VASP 5.2.12(</a:t>
            </a:r>
            <a:r>
              <a:rPr lang="en-US" sz="1100" kern="1200" dirty="0" smtClean="0">
                <a:solidFill>
                  <a:schemeClr val="tx1"/>
                </a:solidFill>
                <a:effectLst/>
                <a:latin typeface="Trebuchet MS" pitchFamily="34" charset="0"/>
                <a:ea typeface="+mn-ea"/>
                <a:cs typeface="+mn-cs"/>
              </a:rPr>
              <a:t>Vienna Ab initio simulation package. Quantum mechanical MD code.)</a:t>
            </a:r>
            <a:r>
              <a:rPr lang="de-DE" dirty="0" smtClean="0"/>
              <a:t>: 6 </a:t>
            </a:r>
            <a:r>
              <a:rPr lang="de-DE" dirty="0" err="1" smtClean="0"/>
              <a:t>ranks</a:t>
            </a:r>
            <a:r>
              <a:rPr lang="de-DE" dirty="0" smtClean="0"/>
              <a:t>, </a:t>
            </a:r>
          </a:p>
          <a:p>
            <a:pPr marL="171450" indent="-171450">
              <a:buFont typeface="Arial" panose="020B0604020202020204" pitchFamily="34" charset="0"/>
              <a:buChar char="•"/>
            </a:pPr>
            <a:r>
              <a:rPr lang="de-DE" dirty="0" smtClean="0"/>
              <a:t>ENZO (</a:t>
            </a:r>
            <a:r>
              <a:rPr lang="en-US" sz="1100" kern="1200" dirty="0" smtClean="0">
                <a:solidFill>
                  <a:schemeClr val="tx1"/>
                </a:solidFill>
                <a:effectLst/>
                <a:latin typeface="Trebuchet MS" pitchFamily="34" charset="0"/>
                <a:ea typeface="+mn-ea"/>
                <a:cs typeface="+mn-cs"/>
              </a:rPr>
              <a:t>Adaptive mesh refinement grid-based hybrid code (hydro + N-Body) used to simulate cosmological phenomena)</a:t>
            </a:r>
            <a:r>
              <a:rPr lang="de-DE" dirty="0" smtClean="0"/>
              <a:t>: 4 </a:t>
            </a:r>
            <a:r>
              <a:rPr lang="de-DE" dirty="0" err="1" smtClean="0"/>
              <a:t>ranks</a:t>
            </a:r>
            <a:r>
              <a:rPr lang="de-DE" dirty="0" smtClean="0"/>
              <a:t>, </a:t>
            </a:r>
            <a:r>
              <a:rPr lang="en-US" dirty="0" smtClean="0"/>
              <a:t>Speedup caused by using all CPU resources for parallel CPU work and overlapping GPU work of different MPI ranks.</a:t>
            </a:r>
            <a:endParaRPr lang="de-DE" dirty="0" smtClean="0"/>
          </a:p>
          <a:p>
            <a:pPr marL="171450" indent="-171450">
              <a:buFont typeface="Arial" panose="020B0604020202020204" pitchFamily="34" charset="0"/>
              <a:buChar char="•"/>
            </a:pPr>
            <a:r>
              <a:rPr lang="de-DE" dirty="0" smtClean="0"/>
              <a:t>UMT (</a:t>
            </a:r>
            <a:r>
              <a:rPr lang="en-US" sz="1100" kern="1200" dirty="0" smtClean="0">
                <a:solidFill>
                  <a:schemeClr val="tx1"/>
                </a:solidFill>
                <a:effectLst/>
                <a:latin typeface="Trebuchet MS" pitchFamily="34" charset="0"/>
                <a:ea typeface="+mn-ea"/>
                <a:cs typeface="+mn-cs"/>
              </a:rPr>
              <a:t>Unstructured-Mesh deterministic radiation Transport</a:t>
            </a:r>
            <a:r>
              <a:rPr lang="en-US" sz="1100" kern="1200" baseline="0" dirty="0" smtClean="0">
                <a:solidFill>
                  <a:schemeClr val="tx1"/>
                </a:solidFill>
                <a:effectLst/>
                <a:latin typeface="Trebuchet MS" pitchFamily="34" charset="0"/>
                <a:ea typeface="+mn-ea"/>
                <a:cs typeface="+mn-cs"/>
              </a:rPr>
              <a:t> – UMT2013</a:t>
            </a:r>
            <a:r>
              <a:rPr lang="en-US" sz="1100" kern="1200" dirty="0" smtClean="0">
                <a:solidFill>
                  <a:schemeClr val="tx1"/>
                </a:solidFill>
                <a:effectLst/>
                <a:latin typeface="Trebuchet MS" pitchFamily="34" charset="0"/>
                <a:ea typeface="+mn-ea"/>
                <a:cs typeface="+mn-cs"/>
              </a:rPr>
              <a:t>)</a:t>
            </a:r>
            <a:r>
              <a:rPr lang="de-DE" dirty="0" smtClean="0"/>
              <a:t>: 2 </a:t>
            </a:r>
            <a:r>
              <a:rPr lang="de-DE" dirty="0" err="1" smtClean="0"/>
              <a:t>ranks</a:t>
            </a:r>
            <a:r>
              <a:rPr lang="de-DE" dirty="0" smtClean="0"/>
              <a:t>, </a:t>
            </a:r>
            <a:r>
              <a:rPr lang="en-US" dirty="0" smtClean="0"/>
              <a:t>Speedup comes from 1) now the host is work is parallel and thus we spend less time in the host work.  2) The GPU automatically overlaps communication and computation. 3)  An individual rank doesn’t have enough work to saturate the GPU but with MPS multiple ranks share the GPU and the GPU is saturated.</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33042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smtClean="0"/>
              <a:t>HACC (</a:t>
            </a:r>
            <a:r>
              <a:rPr lang="en-US" sz="1100" kern="1200" dirty="0" smtClean="0">
                <a:solidFill>
                  <a:schemeClr val="tx1"/>
                </a:solidFill>
                <a:effectLst/>
                <a:latin typeface="Trebuchet MS" pitchFamily="34" charset="0"/>
                <a:ea typeface="+mn-ea"/>
                <a:cs typeface="+mn-cs"/>
              </a:rPr>
              <a:t>Hardware Accelerated Cosmology Codes)</a:t>
            </a:r>
            <a:r>
              <a:rPr lang="de-DE" dirty="0" smtClean="0"/>
              <a:t>: 8 </a:t>
            </a:r>
            <a:r>
              <a:rPr lang="de-DE" dirty="0" err="1" smtClean="0"/>
              <a:t>ranks</a:t>
            </a:r>
            <a:r>
              <a:rPr lang="de-DE" dirty="0" smtClean="0"/>
              <a:t>, </a:t>
            </a:r>
            <a:r>
              <a:rPr lang="en-US" dirty="0" smtClean="0"/>
              <a:t>Speedup comes from 1) now the host is work is parallel and thus we spend less time in the host work.  2) The GPU automatically overlaps communication and computation. 3)  An individual rank doesn’t have enough work to saturate the GPU but with MPS multiple ranks share the GPU and the GPU is saturated.</a:t>
            </a:r>
            <a:endParaRPr lang="de-DE" dirty="0" smtClean="0"/>
          </a:p>
          <a:p>
            <a:pPr marL="171450" indent="-171450">
              <a:buFont typeface="Arial" panose="020B0604020202020204" pitchFamily="34" charset="0"/>
              <a:buChar char="•"/>
            </a:pPr>
            <a:r>
              <a:rPr lang="de-DE" dirty="0" smtClean="0"/>
              <a:t>MP2C (</a:t>
            </a:r>
            <a:r>
              <a:rPr lang="en-US" sz="1100" kern="1200" dirty="0" err="1" smtClean="0">
                <a:solidFill>
                  <a:schemeClr val="tx1"/>
                </a:solidFill>
                <a:effectLst/>
                <a:latin typeface="Trebuchet MS" pitchFamily="34" charset="0"/>
                <a:ea typeface="+mn-ea"/>
                <a:cs typeface="+mn-cs"/>
              </a:rPr>
              <a:t>Multiparticle</a:t>
            </a:r>
            <a:r>
              <a:rPr lang="en-US" sz="1100" kern="1200" dirty="0" smtClean="0">
                <a:solidFill>
                  <a:schemeClr val="tx1"/>
                </a:solidFill>
                <a:effectLst/>
                <a:latin typeface="Trebuchet MS" pitchFamily="34" charset="0"/>
                <a:ea typeface="+mn-ea"/>
                <a:cs typeface="+mn-cs"/>
              </a:rPr>
              <a:t> collision dynamics (MD))</a:t>
            </a:r>
            <a:r>
              <a:rPr lang="de-DE" dirty="0" smtClean="0"/>
              <a:t>: 16 </a:t>
            </a:r>
            <a:r>
              <a:rPr lang="de-DE" dirty="0" err="1" smtClean="0"/>
              <a:t>ranks</a:t>
            </a:r>
            <a:r>
              <a:rPr lang="de-DE" dirty="0" smtClean="0"/>
              <a:t>, </a:t>
            </a:r>
            <a:r>
              <a:rPr lang="en-US" dirty="0" smtClean="0"/>
              <a:t>Speedup caused by using all CPU resources for parallel CPU work and overlapping GPU work of different MPI ranks.</a:t>
            </a:r>
            <a:endParaRPr lang="de-DE" dirty="0" smtClean="0"/>
          </a:p>
          <a:p>
            <a:pPr marL="171450" indent="-171450">
              <a:buFont typeface="Arial" panose="020B0604020202020204" pitchFamily="34" charset="0"/>
              <a:buChar char="•"/>
            </a:pPr>
            <a:r>
              <a:rPr lang="de-DE" dirty="0" smtClean="0"/>
              <a:t>VASP 5.2.12(</a:t>
            </a:r>
            <a:r>
              <a:rPr lang="en-US" sz="1100" kern="1200" dirty="0" smtClean="0">
                <a:solidFill>
                  <a:schemeClr val="tx1"/>
                </a:solidFill>
                <a:effectLst/>
                <a:latin typeface="Trebuchet MS" pitchFamily="34" charset="0"/>
                <a:ea typeface="+mn-ea"/>
                <a:cs typeface="+mn-cs"/>
              </a:rPr>
              <a:t>Vienna Ab initio simulation package. Quantum mechanical MD code.)</a:t>
            </a:r>
            <a:r>
              <a:rPr lang="de-DE" dirty="0" smtClean="0"/>
              <a:t>: 6 </a:t>
            </a:r>
            <a:r>
              <a:rPr lang="de-DE" dirty="0" err="1" smtClean="0"/>
              <a:t>ranks</a:t>
            </a:r>
            <a:r>
              <a:rPr lang="de-DE" dirty="0" smtClean="0"/>
              <a:t>, </a:t>
            </a:r>
          </a:p>
          <a:p>
            <a:pPr marL="171450" indent="-171450">
              <a:buFont typeface="Arial" panose="020B0604020202020204" pitchFamily="34" charset="0"/>
              <a:buChar char="•"/>
            </a:pPr>
            <a:r>
              <a:rPr lang="de-DE" dirty="0" smtClean="0"/>
              <a:t>ENZO (</a:t>
            </a:r>
            <a:r>
              <a:rPr lang="en-US" sz="1100" kern="1200" dirty="0" smtClean="0">
                <a:solidFill>
                  <a:schemeClr val="tx1"/>
                </a:solidFill>
                <a:effectLst/>
                <a:latin typeface="Trebuchet MS" pitchFamily="34" charset="0"/>
                <a:ea typeface="+mn-ea"/>
                <a:cs typeface="+mn-cs"/>
              </a:rPr>
              <a:t>Adaptive mesh refinement grid-based hybrid code (hydro + N-Body) used to simulate cosmological phenomena)</a:t>
            </a:r>
            <a:r>
              <a:rPr lang="de-DE" dirty="0" smtClean="0"/>
              <a:t>: 4 </a:t>
            </a:r>
            <a:r>
              <a:rPr lang="de-DE" dirty="0" err="1" smtClean="0"/>
              <a:t>ranks</a:t>
            </a:r>
            <a:r>
              <a:rPr lang="de-DE" dirty="0" smtClean="0"/>
              <a:t>, </a:t>
            </a:r>
            <a:r>
              <a:rPr lang="en-US" dirty="0" smtClean="0"/>
              <a:t>Speedup caused by using all CPU resources for parallel CPU work and overlapping GPU work of different MPI ranks.</a:t>
            </a:r>
            <a:endParaRPr lang="de-DE" dirty="0" smtClean="0"/>
          </a:p>
          <a:p>
            <a:pPr marL="171450" indent="-171450">
              <a:buFont typeface="Arial" panose="020B0604020202020204" pitchFamily="34" charset="0"/>
              <a:buChar char="•"/>
            </a:pPr>
            <a:r>
              <a:rPr lang="de-DE" dirty="0" smtClean="0"/>
              <a:t>UMT (</a:t>
            </a:r>
            <a:r>
              <a:rPr lang="en-US" sz="1100" kern="1200" dirty="0" smtClean="0">
                <a:solidFill>
                  <a:schemeClr val="tx1"/>
                </a:solidFill>
                <a:effectLst/>
                <a:latin typeface="Trebuchet MS" pitchFamily="34" charset="0"/>
                <a:ea typeface="+mn-ea"/>
                <a:cs typeface="+mn-cs"/>
              </a:rPr>
              <a:t>Unstructured-Mesh deterministic radiation Transport</a:t>
            </a:r>
            <a:r>
              <a:rPr lang="en-US" sz="1100" kern="1200" baseline="0" dirty="0" smtClean="0">
                <a:solidFill>
                  <a:schemeClr val="tx1"/>
                </a:solidFill>
                <a:effectLst/>
                <a:latin typeface="Trebuchet MS" pitchFamily="34" charset="0"/>
                <a:ea typeface="+mn-ea"/>
                <a:cs typeface="+mn-cs"/>
              </a:rPr>
              <a:t> – UMT2013</a:t>
            </a:r>
            <a:r>
              <a:rPr lang="en-US" sz="1100" kern="1200" dirty="0" smtClean="0">
                <a:solidFill>
                  <a:schemeClr val="tx1"/>
                </a:solidFill>
                <a:effectLst/>
                <a:latin typeface="Trebuchet MS" pitchFamily="34" charset="0"/>
                <a:ea typeface="+mn-ea"/>
                <a:cs typeface="+mn-cs"/>
              </a:rPr>
              <a:t>)</a:t>
            </a:r>
            <a:r>
              <a:rPr lang="de-DE" dirty="0" smtClean="0"/>
              <a:t>: 2 </a:t>
            </a:r>
            <a:r>
              <a:rPr lang="de-DE" dirty="0" err="1" smtClean="0"/>
              <a:t>ranks</a:t>
            </a:r>
            <a:r>
              <a:rPr lang="de-DE" dirty="0" smtClean="0"/>
              <a:t>, </a:t>
            </a:r>
            <a:r>
              <a:rPr lang="en-US" dirty="0" smtClean="0"/>
              <a:t>Speedup comes from 1) now the host is work is parallel and thus we spend less time in the host work.  2) The GPU automatically overlaps communication and computation. 3)  An individual rank doesn’t have enough work to saturate the GPU but with MPS multiple ranks share the GPU and the GPU is saturated.</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217400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34227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So what is UVA?</a:t>
            </a:r>
            <a:r>
              <a:rPr lang="en-US" baseline="0" noProof="0" dirty="0" smtClean="0"/>
              <a:t> Unified Virtual Addressing or was introduced with CUDA 4. With UVA the System Memory and all GPUs in a single system share one large memory space. Why this is important for CUDA-aware MPI will be explained next.</a:t>
            </a:r>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2013771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noProof="0" dirty="0" smtClean="0"/>
              <a:t>UVA allows to determine the physical memory location from a pointer value. So speaking of MPI applications in this setup it is quite obvious that different things need to be done depending on where a buffer resides that is passed to an MPI call. To given an example the used MPI implementation might use a internal pinned buffer in system memory where all data needs to be staged through before getting send over the network device. In the case of a buffer residing in system memory a </a:t>
            </a:r>
            <a:r>
              <a:rPr lang="en-US" baseline="0" noProof="0" dirty="0" err="1" smtClean="0"/>
              <a:t>memcpy</a:t>
            </a:r>
            <a:r>
              <a:rPr lang="en-US" baseline="0" noProof="0" dirty="0" smtClean="0"/>
              <a:t> of the buffer passed to the MPI method is needed, while we would need to do a </a:t>
            </a:r>
            <a:r>
              <a:rPr lang="en-US" baseline="0" noProof="0" dirty="0" err="1" smtClean="0"/>
              <a:t>cudaMemcpy</a:t>
            </a:r>
            <a:r>
              <a:rPr lang="en-US" baseline="0" noProof="0" dirty="0" smtClean="0"/>
              <a:t> in the case that the buffer resides in device memory. If we don’t want to have different APIs for device buffer MPI and host buffer MPI the MPI implementation needs to decide if it needs to do a </a:t>
            </a:r>
            <a:r>
              <a:rPr lang="en-US" baseline="0" noProof="0" dirty="0" err="1" smtClean="0"/>
              <a:t>memcpy</a:t>
            </a:r>
            <a:r>
              <a:rPr lang="en-US" baseline="0" noProof="0" dirty="0" smtClean="0"/>
              <a:t> or a </a:t>
            </a:r>
            <a:r>
              <a:rPr lang="en-US" baseline="0" noProof="0" dirty="0" err="1" smtClean="0"/>
              <a:t>cudaMemcpy</a:t>
            </a:r>
            <a:r>
              <a:rPr lang="en-US" baseline="0" noProof="0" dirty="0" smtClean="0"/>
              <a:t> to stage the message buffer to its internal buffer.</a:t>
            </a:r>
          </a:p>
          <a:p>
            <a:endParaRPr lang="de-DE" baseline="0" noProof="0" dirty="0" smtClean="0"/>
          </a:p>
          <a:p>
            <a:r>
              <a:rPr lang="en-US" baseline="0" noProof="0" dirty="0" smtClean="0"/>
              <a:t>Before I proceed let me give you a short recap about pinned and page able memory. Host memory allocated with </a:t>
            </a:r>
            <a:r>
              <a:rPr lang="en-US" baseline="0" noProof="0" dirty="0" err="1" smtClean="0"/>
              <a:t>malloc</a:t>
            </a:r>
            <a:r>
              <a:rPr lang="en-US" baseline="0" noProof="0" dirty="0" smtClean="0"/>
              <a:t> is usually </a:t>
            </a:r>
            <a:r>
              <a:rPr lang="en-US" baseline="0" noProof="0" dirty="0" err="1" smtClean="0"/>
              <a:t>pageabel</a:t>
            </a:r>
            <a:r>
              <a:rPr lang="en-US" baseline="0" noProof="0" dirty="0" smtClean="0"/>
              <a:t>, i.e. the memory pages associate with the memory can be moved around by the kernel, e.g. to the swap partition on the </a:t>
            </a:r>
            <a:r>
              <a:rPr lang="en-US" baseline="0" noProof="0" dirty="0" err="1" smtClean="0"/>
              <a:t>harddrive</a:t>
            </a:r>
            <a:r>
              <a:rPr lang="en-US" baseline="0" noProof="0" dirty="0" smtClean="0"/>
              <a:t>. As DMA and RDMA transfers work independently of the CPU and thus also the kernel they need to rely that the memory pages are not moved away by the kernel while they are operating on them. Inhibiting the movement of memory pages is called memory pinning. So memory that can not be moved around by the kernel and thus can be used in DMA and RDMA transfers is called pinned memory. </a:t>
            </a:r>
          </a:p>
          <a:p>
            <a:endParaRPr lang="de-DE" baseline="0" noProof="0" dirty="0" smtClean="0"/>
          </a:p>
          <a:p>
            <a:r>
              <a:rPr lang="de-DE" baseline="0" noProof="0" dirty="0" smtClean="0"/>
              <a:t>Additional </a:t>
            </a:r>
            <a:r>
              <a:rPr lang="de-DE" baseline="0" noProof="0" dirty="0" err="1" smtClean="0"/>
              <a:t>Remarks</a:t>
            </a:r>
            <a:r>
              <a:rPr lang="de-DE" baseline="0" noProof="0" dirty="0" smtClean="0"/>
              <a:t> (</a:t>
            </a:r>
            <a:r>
              <a:rPr lang="de-DE" baseline="0" noProof="0" dirty="0" err="1" smtClean="0"/>
              <a:t>none-speaker</a:t>
            </a:r>
            <a:r>
              <a:rPr lang="de-DE" baseline="0" noProof="0" dirty="0" smtClean="0"/>
              <a:t> </a:t>
            </a:r>
            <a:r>
              <a:rPr lang="de-DE" baseline="0" noProof="0" dirty="0" err="1" smtClean="0"/>
              <a:t>text</a:t>
            </a:r>
            <a:r>
              <a:rPr lang="de-DE" baseline="0" noProof="0" dirty="0" smtClean="0"/>
              <a:t>):</a:t>
            </a:r>
          </a:p>
          <a:p>
            <a:r>
              <a:rPr lang="de-DE" baseline="0" noProof="0" dirty="0" smtClean="0"/>
              <a:t>UVA </a:t>
            </a:r>
            <a:r>
              <a:rPr lang="de-DE" baseline="0" noProof="0" dirty="0" err="1" smtClean="0"/>
              <a:t>requires</a:t>
            </a:r>
            <a:r>
              <a:rPr lang="de-DE" baseline="0" noProof="0" dirty="0" smtClean="0"/>
              <a:t> 64bit Linux </a:t>
            </a:r>
            <a:r>
              <a:rPr lang="de-DE" baseline="0" noProof="0" dirty="0" err="1" smtClean="0"/>
              <a:t>or</a:t>
            </a:r>
            <a:r>
              <a:rPr lang="de-DE" baseline="0" noProof="0" dirty="0" smtClean="0"/>
              <a:t> Windows </a:t>
            </a:r>
            <a:r>
              <a:rPr lang="de-DE" baseline="0" noProof="0" dirty="0" err="1" smtClean="0"/>
              <a:t>and</a:t>
            </a:r>
            <a:r>
              <a:rPr lang="de-DE" baseline="0" noProof="0" dirty="0" smtClean="0"/>
              <a:t> TCC </a:t>
            </a:r>
            <a:r>
              <a:rPr lang="de-DE" baseline="0" noProof="0" dirty="0" err="1" smtClean="0"/>
              <a:t>driver</a:t>
            </a:r>
            <a:r>
              <a:rPr lang="de-DE" baseline="0" noProof="0" dirty="0" smtClean="0"/>
              <a:t> </a:t>
            </a:r>
            <a:r>
              <a:rPr lang="de-DE" baseline="0" noProof="0" dirty="0" err="1" smtClean="0"/>
              <a:t>mode</a:t>
            </a:r>
            <a:r>
              <a:rPr lang="de-DE" baseline="0" noProof="0" dirty="0" smtClean="0"/>
              <a:t> on Windows.</a:t>
            </a:r>
            <a:endParaRPr lang="en-US" noProof="0" dirty="0" smtClean="0"/>
          </a:p>
          <a:p>
            <a:endParaRPr lang="en-US" noProof="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2397778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0" i="0">
                <a:latin typeface="Franklin Gothic Book" panose="020B0503020102020204" pitchFamily="34" charset="0"/>
                <a:cs typeface="Franklin Gothic Book" panose="020B0503020102020204" pitchFamily="34" charset="0"/>
              </a:defRPr>
            </a:lvl1pPr>
            <a:lvl2pPr>
              <a:defRPr b="0" i="0">
                <a:latin typeface="Franklin Gothic Book" panose="020B0503020102020204" pitchFamily="34" charset="0"/>
                <a:cs typeface="Franklin Gothic Book" panose="020B0503020102020204" pitchFamily="34" charset="0"/>
              </a:defRPr>
            </a:lvl2pPr>
            <a:lvl3pPr>
              <a:defRPr b="0" i="0">
                <a:latin typeface="Franklin Gothic Book" panose="020B0503020102020204" pitchFamily="34" charset="0"/>
                <a:cs typeface="Franklin Gothic Book" panose="020B0503020102020204" pitchFamily="34" charset="0"/>
              </a:defRPr>
            </a:lvl3pPr>
            <a:lvl4pPr>
              <a:defRPr b="0" i="0">
                <a:latin typeface="Franklin Gothic Book" panose="020B0503020102020204" pitchFamily="34" charset="0"/>
                <a:cs typeface="Franklin Gothic Book" panose="020B0503020102020204" pitchFamily="34" charset="0"/>
              </a:defRPr>
            </a:lvl4pPr>
            <a:lvl5pPr>
              <a:defRPr b="0" i="0">
                <a:latin typeface="Franklin Gothic Book" panose="020B0503020102020204" pitchFamily="34" charset="0"/>
                <a:cs typeface="Franklin Gothic Book" panose="020B05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811615"/>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4" descr="SC2014_vectorart-diana.png"/>
          <p:cNvPicPr>
            <a:picLocks noChangeAspect="1"/>
          </p:cNvPicPr>
          <p:nvPr userDrawn="1"/>
        </p:nvPicPr>
        <p:blipFill>
          <a:blip r:embed="rId2">
            <a:extLst>
              <a:ext uri="{28A0092B-C50C-407E-A947-70E740481C1C}">
                <a14:useLocalDpi xmlns:a14="http://schemas.microsoft.com/office/drawing/2010/main" val="0"/>
              </a:ext>
            </a:extLst>
          </a:blip>
          <a:srcRect t="25076" r="6306" b="62616"/>
          <a:stretch>
            <a:fillRect/>
          </a:stretch>
        </p:blipFill>
        <p:spPr bwMode="auto">
          <a:xfrm>
            <a:off x="664846" y="5751196"/>
            <a:ext cx="10279380" cy="42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3896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2" r:id="rId13"/>
    <p:sldLayoutId id="214748398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0.xml"/><Relationship Id="rId5" Type="http://schemas.openxmlformats.org/officeDocument/2006/relationships/tags" Target="../tags/tag6.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5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hyperlink" Target="mailto:openacc@nvidia.com" TargetMode="External"/><Relationship Id="rId5" Type="http://schemas.openxmlformats.org/officeDocument/2006/relationships/hyperlink" Target="http://bit.ly/oaccnvlab7" TargetMode="External"/><Relationship Id="rId4" Type="http://schemas.openxmlformats.org/officeDocument/2006/relationships/hyperlink" Target="https://developer.nvidia.com/qwiklabs-signup"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hyperlink" Target="http://developer.nvidia.com/openacc-toolkit" TargetMode="External"/></Relationships>
</file>

<file path=ppt/slides/_rels/slide7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hyperlink" Target="mailto:openacc@nvidia.com"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7.xml"/><Relationship Id="rId5" Type="http://schemas.openxmlformats.org/officeDocument/2006/relationships/slideLayout" Target="../slideLayouts/slideLayout10.xml"/><Relationship Id="rId4" Type="http://schemas.openxmlformats.org/officeDocument/2006/relationships/tags" Target="../tags/tag2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7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4.xml"/><Relationship Id="rId4"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11.png"/></Relationships>
</file>

<file path=ppt/slides/_rels/slide8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11.png"/></Relationships>
</file>

<file path=ppt/slides/_rels/slide8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1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520850" y="1787097"/>
            <a:ext cx="8700706" cy="341632"/>
          </a:xfrm>
        </p:spPr>
        <p:txBody>
          <a:bodyPr/>
          <a:lstStyle/>
          <a:p>
            <a:r>
              <a:rPr lang="en-US" dirty="0"/>
              <a:t>Lecture </a:t>
            </a:r>
            <a:r>
              <a:rPr lang="en-US" dirty="0" smtClean="0"/>
              <a:t>2: </a:t>
            </a:r>
            <a:r>
              <a:rPr lang="en-US" dirty="0"/>
              <a:t>Advanced </a:t>
            </a:r>
            <a:r>
              <a:rPr lang="en-US" dirty="0" smtClean="0"/>
              <a:t>Multi-GPU Programming, </a:t>
            </a:r>
            <a:r>
              <a:rPr lang="en-US" dirty="0"/>
              <a:t>May </a:t>
            </a:r>
            <a:r>
              <a:rPr lang="en-US" dirty="0" smtClean="0"/>
              <a:t>26, </a:t>
            </a:r>
            <a:r>
              <a:rPr lang="en-US" dirty="0"/>
              <a:t>2016</a:t>
            </a:r>
          </a:p>
        </p:txBody>
      </p:sp>
      <p:sp>
        <p:nvSpPr>
          <p:cNvPr id="5" name="Title 10"/>
          <p:cNvSpPr>
            <a:spLocks noGrp="1"/>
          </p:cNvSpPr>
          <p:nvPr>
            <p:ph type="title"/>
          </p:nvPr>
        </p:nvSpPr>
        <p:spPr/>
        <p:txBody>
          <a:bodyPr/>
          <a:lstStyle/>
          <a:p>
            <a:r>
              <a:rPr lang="en-US" dirty="0"/>
              <a:t>Advanced O</a:t>
            </a:r>
            <a:r>
              <a:rPr lang="en-US" cap="small" dirty="0"/>
              <a:t>pen</a:t>
            </a:r>
            <a:r>
              <a:rPr lang="en-US" dirty="0"/>
              <a:t>acc Course</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Interface - MPI</a:t>
            </a:r>
          </a:p>
        </p:txBody>
      </p:sp>
      <p:sp>
        <p:nvSpPr>
          <p:cNvPr id="3" name="Content Placeholder 2"/>
          <p:cNvSpPr>
            <a:spLocks noGrp="1"/>
          </p:cNvSpPr>
          <p:nvPr>
            <p:ph idx="1"/>
          </p:nvPr>
        </p:nvSpPr>
        <p:spPr/>
        <p:txBody>
          <a:bodyPr/>
          <a:lstStyle/>
          <a:p>
            <a:r>
              <a:rPr lang="en-US" dirty="0"/>
              <a:t>Standard to exchange data between processes via messages</a:t>
            </a:r>
          </a:p>
          <a:p>
            <a:pPr lvl="1"/>
            <a:r>
              <a:rPr lang="en-US" dirty="0"/>
              <a:t>Defines API to exchanges messages</a:t>
            </a:r>
          </a:p>
          <a:p>
            <a:pPr lvl="2"/>
            <a:r>
              <a:rPr lang="en-US" dirty="0"/>
              <a:t>Point to Point: e.g. </a:t>
            </a:r>
            <a:r>
              <a:rPr lang="en-US" dirty="0" err="1">
                <a:latin typeface="Courier New" panose="02070309020205020404" pitchFamily="49" charset="0"/>
                <a:cs typeface="Courier New" panose="02070309020205020404" pitchFamily="49" charset="0"/>
              </a:rPr>
              <a:t>MPI_Send</a:t>
            </a:r>
            <a:r>
              <a:rPr lang="en-US" dirty="0"/>
              <a:t>, </a:t>
            </a:r>
            <a:r>
              <a:rPr lang="en-US" dirty="0" err="1">
                <a:latin typeface="Courier New" panose="02070309020205020404" pitchFamily="49" charset="0"/>
                <a:cs typeface="Courier New" panose="02070309020205020404" pitchFamily="49" charset="0"/>
              </a:rPr>
              <a:t>MPI_Recv</a:t>
            </a:r>
            <a:endParaRPr lang="en-US" dirty="0">
              <a:latin typeface="Courier New" panose="02070309020205020404" pitchFamily="49" charset="0"/>
              <a:cs typeface="Courier New" panose="02070309020205020404" pitchFamily="49" charset="0"/>
            </a:endParaRPr>
          </a:p>
          <a:p>
            <a:pPr lvl="2"/>
            <a:r>
              <a:rPr lang="en-US" dirty="0"/>
              <a:t>Collectives: e.g. </a:t>
            </a:r>
            <a:r>
              <a:rPr lang="en-US" dirty="0" err="1">
                <a:latin typeface="Courier New" panose="02070309020205020404" pitchFamily="49" charset="0"/>
                <a:cs typeface="Courier New" panose="02070309020205020404" pitchFamily="49" charset="0"/>
              </a:rPr>
              <a:t>MPI_Reduce</a:t>
            </a:r>
            <a:endParaRPr lang="en-US" dirty="0">
              <a:latin typeface="Courier New" panose="02070309020205020404" pitchFamily="49" charset="0"/>
              <a:cs typeface="Courier New" panose="02070309020205020404" pitchFamily="49" charset="0"/>
            </a:endParaRPr>
          </a:p>
          <a:p>
            <a:r>
              <a:rPr lang="en-US" dirty="0"/>
              <a:t>Multiple implementations (open source and commercial)</a:t>
            </a:r>
          </a:p>
          <a:p>
            <a:pPr lvl="1"/>
            <a:r>
              <a:rPr lang="en-US" dirty="0"/>
              <a:t>Bindings for C/C++, Fortran, Python, …</a:t>
            </a:r>
          </a:p>
          <a:p>
            <a:pPr lvl="1"/>
            <a:r>
              <a:rPr lang="de-DE" dirty="0"/>
              <a:t>E.g. MPICH, OpenMPI, MVAPICH, IBM </a:t>
            </a:r>
            <a:r>
              <a:rPr lang="de-DE" dirty="0" err="1"/>
              <a:t>Platform</a:t>
            </a:r>
            <a:r>
              <a:rPr lang="de-DE" dirty="0"/>
              <a:t> MPI, Cray MPT, …</a:t>
            </a:r>
            <a:endParaRPr lang="en-US" dirty="0"/>
          </a:p>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360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 Skeleton</a:t>
            </a:r>
          </a:p>
        </p:txBody>
      </p:sp>
      <p:sp>
        <p:nvSpPr>
          <p:cNvPr id="5" name="Content Placeholder 3"/>
          <p:cNvSpPr>
            <a:spLocks noGrp="1"/>
          </p:cNvSpPr>
          <p:nvPr>
            <p:ph idx="1"/>
          </p:nvPr>
        </p:nvSpPr>
        <p:spPr>
          <a:xfrm>
            <a:off x="498348" y="1183332"/>
            <a:ext cx="9948672" cy="4572297"/>
          </a:xfrm>
          <a:solidFill>
            <a:srgbClr val="F2F2F2"/>
          </a:solidFill>
        </p:spPr>
        <p:txBody>
          <a:bodyPr/>
          <a:lstStyle/>
          <a:p>
            <a:pPr>
              <a:spcBef>
                <a:spcPts val="0"/>
              </a:spcBef>
              <a:spcAft>
                <a:spcPts val="600"/>
              </a:spcAft>
            </a:pPr>
            <a:r>
              <a:rPr lang="en-US" sz="1800" dirty="0">
                <a:solidFill>
                  <a:srgbClr val="804000"/>
                </a:solidFill>
                <a:latin typeface="Courier New" panose="02070309020205020404" pitchFamily="49" charset="0"/>
              </a:rPr>
              <a:t>#include &lt;</a:t>
            </a:r>
            <a:r>
              <a:rPr lang="en-US" sz="1800" dirty="0" err="1" smtClean="0">
                <a:solidFill>
                  <a:srgbClr val="804000"/>
                </a:solidFill>
                <a:latin typeface="Courier New" panose="02070309020205020404" pitchFamily="49" charset="0"/>
              </a:rPr>
              <a:t>mpi.h</a:t>
            </a:r>
            <a:r>
              <a:rPr lang="en-US" sz="1800" dirty="0" smtClean="0">
                <a:solidFill>
                  <a:srgbClr val="804000"/>
                </a:solidFill>
                <a:latin typeface="Courier New" panose="02070309020205020404" pitchFamily="49" charset="0"/>
              </a:rPr>
              <a:t>&gt;</a:t>
            </a:r>
          </a:p>
          <a:p>
            <a:pPr>
              <a:spcBef>
                <a:spcPts val="0"/>
              </a:spcBef>
              <a:spcAft>
                <a:spcPts val="600"/>
              </a:spcAft>
            </a:pPr>
            <a:r>
              <a:rPr lang="en-US" sz="1800" dirty="0" smtClean="0">
                <a:solidFill>
                  <a:srgbClr val="8000FF"/>
                </a:solidFill>
                <a:latin typeface="Courier New" panose="02070309020205020404" pitchFamily="49" charset="0"/>
              </a:rPr>
              <a:t>int</a:t>
            </a:r>
            <a:r>
              <a:rPr lang="en-US" sz="1800" dirty="0" smtClean="0">
                <a:solidFill>
                  <a:srgbClr val="000000"/>
                </a:solidFill>
                <a:latin typeface="Courier New" panose="02070309020205020404" pitchFamily="49" charset="0"/>
              </a:rPr>
              <a:t> </a:t>
            </a:r>
            <a:r>
              <a:rPr lang="en-US" sz="1800" dirty="0">
                <a:solidFill>
                  <a:srgbClr val="000000"/>
                </a:solidFill>
                <a:latin typeface="Courier New" panose="02070309020205020404" pitchFamily="49" charset="0"/>
              </a:rPr>
              <a:t>main</a:t>
            </a:r>
            <a:r>
              <a:rPr lang="en-US" sz="1800" b="1" dirty="0">
                <a:solidFill>
                  <a:srgbClr val="000080"/>
                </a:solidFill>
                <a:latin typeface="Courier New" panose="02070309020205020404" pitchFamily="49" charset="0"/>
              </a:rPr>
              <a:t>(</a:t>
            </a:r>
            <a:r>
              <a:rPr lang="en-US" sz="1800" dirty="0">
                <a:solidFill>
                  <a:srgbClr val="8000FF"/>
                </a:solidFill>
                <a:latin typeface="Courier New" panose="02070309020205020404" pitchFamily="49" charset="0"/>
              </a:rPr>
              <a:t>int</a:t>
            </a: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argc</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8000FF"/>
                </a:solidFill>
                <a:latin typeface="Courier New" panose="02070309020205020404" pitchFamily="49" charset="0"/>
              </a:rPr>
              <a:t>char</a:t>
            </a:r>
            <a:r>
              <a:rPr lang="en-US" sz="1800" dirty="0">
                <a:solidFill>
                  <a:srgbClr val="000000"/>
                </a:solidFill>
                <a:latin typeface="Courier New" panose="02070309020205020404" pitchFamily="49" charset="0"/>
              </a:rPr>
              <a:t> </a:t>
            </a:r>
            <a:r>
              <a:rPr lang="en-US" sz="1800" b="1" dirty="0">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argv</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smtClean="0">
                <a:solidFill>
                  <a:srgbClr val="8000FF"/>
                </a:solidFill>
                <a:latin typeface="Courier New" panose="02070309020205020404" pitchFamily="49" charset="0"/>
              </a:rPr>
              <a:t>int</a:t>
            </a:r>
            <a:r>
              <a:rPr lang="en-US" sz="1800" dirty="0" smtClean="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rank</a:t>
            </a:r>
            <a:r>
              <a:rPr lang="en-US" sz="1800" b="1" dirty="0" err="1">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size</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smtClean="0">
                <a:solidFill>
                  <a:srgbClr val="008000"/>
                </a:solidFill>
                <a:latin typeface="Courier New" panose="02070309020205020404" pitchFamily="49" charset="0"/>
              </a:rPr>
              <a:t>/* </a:t>
            </a:r>
            <a:r>
              <a:rPr lang="en-US" sz="1800" dirty="0">
                <a:solidFill>
                  <a:srgbClr val="008000"/>
                </a:solidFill>
                <a:latin typeface="Courier New" panose="02070309020205020404" pitchFamily="49" charset="0"/>
              </a:rPr>
              <a:t>Initialize the MPI library </a:t>
            </a:r>
            <a:r>
              <a:rPr lang="en-US" sz="1800" dirty="0" smtClean="0">
                <a:solidFill>
                  <a:srgbClr val="00800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err="1" smtClean="0">
                <a:solidFill>
                  <a:srgbClr val="000000"/>
                </a:solidFill>
                <a:latin typeface="Courier New" panose="02070309020205020404" pitchFamily="49" charset="0"/>
              </a:rPr>
              <a:t>MPI_Init</a:t>
            </a:r>
            <a:r>
              <a:rPr lang="en-US" sz="1800" b="1" dirty="0">
                <a:solidFill>
                  <a:srgbClr val="000080"/>
                </a:solidFill>
                <a:latin typeface="Courier New" panose="02070309020205020404" pitchFamily="49" charset="0"/>
              </a:rPr>
              <a:t>(&amp;</a:t>
            </a:r>
            <a:r>
              <a:rPr lang="en-US" sz="1800" dirty="0" err="1">
                <a:solidFill>
                  <a:srgbClr val="000000"/>
                </a:solidFill>
                <a:latin typeface="Courier New" panose="02070309020205020404" pitchFamily="49" charset="0"/>
              </a:rPr>
              <a:t>argc</a:t>
            </a:r>
            <a:r>
              <a:rPr lang="en-US" sz="1800" b="1" dirty="0">
                <a:solidFill>
                  <a:srgbClr val="000080"/>
                </a:solidFill>
                <a:latin typeface="Courier New" panose="02070309020205020404" pitchFamily="49" charset="0"/>
              </a:rPr>
              <a:t>,&amp;</a:t>
            </a:r>
            <a:r>
              <a:rPr lang="en-US" sz="1800" dirty="0" err="1">
                <a:solidFill>
                  <a:srgbClr val="000000"/>
                </a:solidFill>
                <a:latin typeface="Courier New" panose="02070309020205020404" pitchFamily="49" charset="0"/>
              </a:rPr>
              <a:t>argv</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smtClean="0">
                <a:solidFill>
                  <a:srgbClr val="008000"/>
                </a:solidFill>
                <a:latin typeface="Courier New" panose="02070309020205020404" pitchFamily="49" charset="0"/>
              </a:rPr>
              <a:t>/* </a:t>
            </a:r>
            <a:r>
              <a:rPr lang="en-US" sz="1800" dirty="0">
                <a:solidFill>
                  <a:srgbClr val="008000"/>
                </a:solidFill>
                <a:latin typeface="Courier New" panose="02070309020205020404" pitchFamily="49" charset="0"/>
              </a:rPr>
              <a:t>Determine the calling process rank and total number of ranks </a:t>
            </a:r>
            <a:r>
              <a:rPr lang="en-US" sz="1800" dirty="0" smtClean="0">
                <a:solidFill>
                  <a:srgbClr val="00800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err="1" smtClean="0">
                <a:solidFill>
                  <a:srgbClr val="000000"/>
                </a:solidFill>
                <a:latin typeface="Courier New" panose="02070309020205020404" pitchFamily="49" charset="0"/>
              </a:rPr>
              <a:t>MPI_Comm_rank</a:t>
            </a:r>
            <a:r>
              <a:rPr lang="en-US" sz="1800" b="1" dirty="0" smtClean="0">
                <a:solidFill>
                  <a:srgbClr val="000080"/>
                </a:solidFill>
                <a:latin typeface="Courier New" panose="02070309020205020404" pitchFamily="49" charset="0"/>
              </a:rPr>
              <a:t>(</a:t>
            </a:r>
            <a:r>
              <a:rPr lang="en-US" sz="1800" dirty="0" err="1" smtClean="0">
                <a:solidFill>
                  <a:srgbClr val="000000"/>
                </a:solidFill>
                <a:latin typeface="Courier New" panose="02070309020205020404" pitchFamily="49" charset="0"/>
              </a:rPr>
              <a:t>MPI_COMM_WORLD</a:t>
            </a:r>
            <a:r>
              <a:rPr lang="en-US" sz="1800" b="1" dirty="0" err="1">
                <a:solidFill>
                  <a:srgbClr val="000080"/>
                </a:solidFill>
                <a:latin typeface="Courier New" panose="02070309020205020404" pitchFamily="49" charset="0"/>
              </a:rPr>
              <a:t>,&amp;</a:t>
            </a:r>
            <a:r>
              <a:rPr lang="en-US" sz="1800" dirty="0" err="1">
                <a:solidFill>
                  <a:srgbClr val="000000"/>
                </a:solidFill>
                <a:latin typeface="Courier New" panose="02070309020205020404" pitchFamily="49" charset="0"/>
              </a:rPr>
              <a:t>rank</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err="1" smtClean="0">
                <a:solidFill>
                  <a:srgbClr val="000000"/>
                </a:solidFill>
                <a:latin typeface="Courier New" panose="02070309020205020404" pitchFamily="49" charset="0"/>
              </a:rPr>
              <a:t>MPI_Comm_size</a:t>
            </a:r>
            <a:r>
              <a:rPr lang="en-US" sz="1800" b="1" dirty="0" smtClean="0">
                <a:solidFill>
                  <a:srgbClr val="000080"/>
                </a:solidFill>
                <a:latin typeface="Courier New" panose="02070309020205020404" pitchFamily="49" charset="0"/>
              </a:rPr>
              <a:t>(</a:t>
            </a:r>
            <a:r>
              <a:rPr lang="en-US" sz="1800" dirty="0" err="1" smtClean="0">
                <a:solidFill>
                  <a:srgbClr val="000000"/>
                </a:solidFill>
                <a:latin typeface="Courier New" panose="02070309020205020404" pitchFamily="49" charset="0"/>
              </a:rPr>
              <a:t>MPI_COMM_WORLD</a:t>
            </a:r>
            <a:r>
              <a:rPr lang="en-US" sz="1800" b="1" dirty="0" err="1">
                <a:solidFill>
                  <a:srgbClr val="000080"/>
                </a:solidFill>
                <a:latin typeface="Courier New" panose="02070309020205020404" pitchFamily="49" charset="0"/>
              </a:rPr>
              <a:t>,&amp;</a:t>
            </a:r>
            <a:r>
              <a:rPr lang="en-US" sz="1800" dirty="0" err="1">
                <a:solidFill>
                  <a:srgbClr val="000000"/>
                </a:solidFill>
                <a:latin typeface="Courier New" panose="02070309020205020404" pitchFamily="49" charset="0"/>
              </a:rPr>
              <a:t>size</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smtClean="0">
                <a:solidFill>
                  <a:srgbClr val="008000"/>
                </a:solidFill>
                <a:latin typeface="Courier New" panose="02070309020205020404" pitchFamily="49" charset="0"/>
              </a:rPr>
              <a:t>/* </a:t>
            </a:r>
            <a:r>
              <a:rPr lang="en-US" sz="1800" dirty="0">
                <a:solidFill>
                  <a:srgbClr val="008000"/>
                </a:solidFill>
                <a:latin typeface="Courier New" panose="02070309020205020404" pitchFamily="49" charset="0"/>
              </a:rPr>
              <a:t>Call MPI routines like </a:t>
            </a:r>
            <a:r>
              <a:rPr lang="en-US" sz="1800" dirty="0" err="1">
                <a:solidFill>
                  <a:srgbClr val="008000"/>
                </a:solidFill>
                <a:latin typeface="Courier New" panose="02070309020205020404" pitchFamily="49" charset="0"/>
              </a:rPr>
              <a:t>MPI_Send</a:t>
            </a:r>
            <a:r>
              <a:rPr lang="en-US" sz="1800" dirty="0">
                <a:solidFill>
                  <a:srgbClr val="008000"/>
                </a:solidFill>
                <a:latin typeface="Courier New" panose="02070309020205020404" pitchFamily="49" charset="0"/>
              </a:rPr>
              <a:t>, </a:t>
            </a:r>
            <a:r>
              <a:rPr lang="en-US" sz="1800" dirty="0" err="1">
                <a:solidFill>
                  <a:srgbClr val="008000"/>
                </a:solidFill>
                <a:latin typeface="Courier New" panose="02070309020205020404" pitchFamily="49" charset="0"/>
              </a:rPr>
              <a:t>MPI_Recv</a:t>
            </a:r>
            <a:r>
              <a:rPr lang="en-US" sz="1800" dirty="0">
                <a:solidFill>
                  <a:srgbClr val="008000"/>
                </a:solidFill>
                <a:latin typeface="Courier New" panose="02070309020205020404" pitchFamily="49" charset="0"/>
              </a:rPr>
              <a:t>, ... */</a:t>
            </a:r>
            <a:r>
              <a:rPr lang="en-US" sz="1800" dirty="0">
                <a:solidFill>
                  <a:srgbClr val="000000"/>
                </a:solidFill>
                <a:latin typeface="Courier New" panose="02070309020205020404" pitchFamily="49" charset="0"/>
              </a:rPr>
              <a:t> </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b="1" dirty="0">
                <a:solidFill>
                  <a:srgbClr val="000000"/>
                </a:solidFill>
                <a:latin typeface="Courier New" panose="02070309020205020404" pitchFamily="49" charset="0"/>
              </a:rPr>
              <a:t> </a:t>
            </a:r>
            <a:r>
              <a:rPr lang="en-US" sz="1800" b="1" dirty="0" smtClean="0">
                <a:solidFill>
                  <a:srgbClr val="000000"/>
                </a:solidFill>
                <a:latin typeface="Courier New" panose="02070309020205020404" pitchFamily="49" charset="0"/>
              </a:rPr>
              <a:t>   </a:t>
            </a:r>
            <a:r>
              <a:rPr lang="en-US" sz="1800" b="1" dirty="0" smtClean="0">
                <a:solidFill>
                  <a:srgbClr val="000080"/>
                </a:solidFill>
                <a:latin typeface="Courier New" panose="02070309020205020404" pitchFamily="49" charset="0"/>
              </a:rPr>
              <a:t>...</a:t>
            </a:r>
            <a:r>
              <a:rPr lang="en-US" sz="1800" dirty="0" smtClean="0">
                <a:solidFill>
                  <a:srgbClr val="000000"/>
                </a:solidFill>
                <a:latin typeface="Courier New" panose="02070309020205020404" pitchFamily="49" charset="0"/>
              </a:rPr>
              <a:t> </a:t>
            </a: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smtClean="0">
                <a:solidFill>
                  <a:srgbClr val="008000"/>
                </a:solidFill>
                <a:latin typeface="Courier New" panose="02070309020205020404" pitchFamily="49" charset="0"/>
              </a:rPr>
              <a:t>/* </a:t>
            </a:r>
            <a:r>
              <a:rPr lang="en-US" sz="1800" dirty="0">
                <a:solidFill>
                  <a:srgbClr val="008000"/>
                </a:solidFill>
                <a:latin typeface="Courier New" panose="02070309020205020404" pitchFamily="49" charset="0"/>
              </a:rPr>
              <a:t>Shutdown MPI library </a:t>
            </a:r>
            <a:r>
              <a:rPr lang="en-US" sz="1800" dirty="0" smtClean="0">
                <a:solidFill>
                  <a:srgbClr val="00800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dirty="0">
                <a:solidFill>
                  <a:srgbClr val="000000"/>
                </a:solidFill>
                <a:latin typeface="Courier New" panose="02070309020205020404" pitchFamily="49" charset="0"/>
              </a:rPr>
              <a:t> </a:t>
            </a:r>
            <a:r>
              <a:rPr lang="en-US" sz="1800" dirty="0" smtClean="0">
                <a:solidFill>
                  <a:srgbClr val="000000"/>
                </a:solidFill>
                <a:latin typeface="Courier New" panose="02070309020205020404" pitchFamily="49" charset="0"/>
              </a:rPr>
              <a:t>   </a:t>
            </a:r>
            <a:r>
              <a:rPr lang="en-US" sz="1800" dirty="0" err="1" smtClean="0">
                <a:solidFill>
                  <a:srgbClr val="000000"/>
                </a:solidFill>
                <a:latin typeface="Courier New" panose="02070309020205020404" pitchFamily="49" charset="0"/>
              </a:rPr>
              <a:t>MPI_Finalize</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b="1" dirty="0">
                <a:solidFill>
                  <a:srgbClr val="000000"/>
                </a:solidFill>
                <a:latin typeface="Courier New" panose="02070309020205020404" pitchFamily="49" charset="0"/>
              </a:rPr>
              <a:t> </a:t>
            </a:r>
            <a:r>
              <a:rPr lang="en-US" sz="1800" b="1" dirty="0" smtClean="0">
                <a:solidFill>
                  <a:srgbClr val="000000"/>
                </a:solidFill>
                <a:latin typeface="Courier New" panose="02070309020205020404" pitchFamily="49" charset="0"/>
              </a:rPr>
              <a:t>   </a:t>
            </a:r>
            <a:r>
              <a:rPr lang="en-US" sz="1800" b="1" dirty="0" smtClean="0">
                <a:solidFill>
                  <a:srgbClr val="0000FF"/>
                </a:solidFill>
                <a:latin typeface="Courier New" panose="02070309020205020404" pitchFamily="49" charset="0"/>
              </a:rPr>
              <a:t>return</a:t>
            </a:r>
            <a:r>
              <a:rPr lang="en-US" sz="1800" dirty="0" smtClean="0">
                <a:solidFill>
                  <a:srgbClr val="000000"/>
                </a:solidFill>
                <a:latin typeface="Courier New" panose="02070309020205020404" pitchFamily="49" charset="0"/>
              </a:rPr>
              <a:t> </a:t>
            </a:r>
            <a:r>
              <a:rPr lang="en-US" sz="1800" dirty="0">
                <a:solidFill>
                  <a:srgbClr val="FF8000"/>
                </a:solidFill>
                <a:latin typeface="Courier New" panose="02070309020205020404" pitchFamily="49" charset="0"/>
              </a:rPr>
              <a:t>0</a:t>
            </a:r>
            <a:r>
              <a:rPr lang="en-US" sz="1800" b="1" dirty="0" smtClean="0">
                <a:solidFill>
                  <a:srgbClr val="000080"/>
                </a:solidFill>
                <a:latin typeface="Courier New" panose="02070309020205020404" pitchFamily="49" charset="0"/>
              </a:rPr>
              <a:t>;</a:t>
            </a:r>
            <a:endParaRPr lang="en-US" sz="1800" dirty="0" smtClean="0">
              <a:solidFill>
                <a:srgbClr val="000000"/>
              </a:solidFill>
              <a:latin typeface="Courier New" panose="02070309020205020404" pitchFamily="49" charset="0"/>
            </a:endParaRPr>
          </a:p>
          <a:p>
            <a:pPr>
              <a:spcBef>
                <a:spcPts val="0"/>
              </a:spcBef>
              <a:spcAft>
                <a:spcPts val="600"/>
              </a:spcAft>
            </a:pPr>
            <a:r>
              <a:rPr lang="en-US" sz="1800" b="1" dirty="0" smtClean="0">
                <a:solidFill>
                  <a:srgbClr val="000080"/>
                </a:solidFill>
                <a:latin typeface="Courier New" panose="02070309020205020404" pitchFamily="49" charset="0"/>
              </a:rPr>
              <a:t>}</a:t>
            </a:r>
            <a:endParaRPr lang="en-US" sz="1800" dirty="0"/>
          </a:p>
          <a:p>
            <a:pPr>
              <a:spcBef>
                <a:spcPts val="0"/>
              </a:spcBef>
              <a:spcAft>
                <a:spcPts val="600"/>
              </a:spcAft>
            </a:pPr>
            <a:endParaRPr lang="en-US" dirty="0"/>
          </a:p>
        </p:txBody>
      </p:sp>
    </p:spTree>
    <p:extLst>
      <p:ext uri="{BB962C8B-B14F-4D97-AF65-F5344CB8AC3E}">
        <p14:creationId xmlns:p14="http://schemas.microsoft.com/office/powerpoint/2010/main" val="31960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MPI</a:t>
            </a:r>
            <a:endParaRPr lang="en-US" dirty="0"/>
          </a:p>
        </p:txBody>
      </p:sp>
      <p:sp>
        <p:nvSpPr>
          <p:cNvPr id="4" name="Text Placeholder 3"/>
          <p:cNvSpPr>
            <a:spLocks noGrp="1"/>
          </p:cNvSpPr>
          <p:nvPr>
            <p:ph type="body" sz="quarter" idx="10"/>
          </p:nvPr>
        </p:nvSpPr>
        <p:spPr/>
        <p:txBody>
          <a:bodyPr/>
          <a:lstStyle/>
          <a:p>
            <a:r>
              <a:rPr lang="en-US" dirty="0" smtClean="0"/>
              <a:t>Compiling and Launching</a:t>
            </a:r>
            <a:endParaRPr lang="en-US" dirty="0"/>
          </a:p>
        </p:txBody>
      </p:sp>
      <p:sp>
        <p:nvSpPr>
          <p:cNvPr id="5" name="Content Placeholder 3"/>
          <p:cNvSpPr>
            <a:spLocks noGrp="1"/>
          </p:cNvSpPr>
          <p:nvPr>
            <p:ph idx="1"/>
          </p:nvPr>
        </p:nvSpPr>
        <p:spPr>
          <a:xfrm>
            <a:off x="2984642" y="1864304"/>
            <a:ext cx="5003517" cy="851832"/>
          </a:xfrm>
          <a:solidFill>
            <a:srgbClr val="F2F2F2"/>
          </a:solidFill>
        </p:spPr>
        <p:txBody>
          <a:bodyPr/>
          <a:lstStyle/>
          <a:p>
            <a:pPr>
              <a:spcBef>
                <a:spcPts val="600"/>
              </a:spcBef>
              <a:spcAft>
                <a:spcPts val="0"/>
              </a:spcAft>
            </a:pP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mpicc</a:t>
            </a:r>
            <a:r>
              <a:rPr lang="en-US" dirty="0" smtClean="0">
                <a:solidFill>
                  <a:srgbClr val="000000"/>
                </a:solidFill>
                <a:latin typeface="Courier New" panose="02070309020205020404" pitchFamily="49" charset="0"/>
              </a:rPr>
              <a:t> -o </a:t>
            </a:r>
            <a:r>
              <a:rPr lang="en-US" dirty="0" err="1">
                <a:solidFill>
                  <a:srgbClr val="000000"/>
                </a:solidFill>
                <a:latin typeface="Courier New" panose="02070309020205020404" pitchFamily="49" charset="0"/>
              </a:rPr>
              <a:t>myapp</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myapp.c</a:t>
            </a:r>
            <a:endParaRPr lang="en-US" dirty="0" smtClean="0">
              <a:solidFill>
                <a:srgbClr val="000000"/>
              </a:solidFill>
              <a:latin typeface="Courier New" panose="02070309020205020404" pitchFamily="49" charset="0"/>
            </a:endParaRPr>
          </a:p>
          <a:p>
            <a:pPr>
              <a:spcBef>
                <a:spcPts val="600"/>
              </a:spcBef>
              <a:spcAft>
                <a:spcPts val="0"/>
              </a:spcAft>
            </a:pP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mpirun</a:t>
            </a:r>
            <a:r>
              <a:rPr lang="en-US" dirty="0" smtClean="0">
                <a:solidFill>
                  <a:srgbClr val="000000"/>
                </a:solidFill>
                <a:latin typeface="Courier New" panose="02070309020205020404" pitchFamily="49" charset="0"/>
              </a:rPr>
              <a:t> -np </a:t>
            </a:r>
            <a:r>
              <a:rPr lang="en-US" dirty="0">
                <a:solidFill>
                  <a:srgbClr val="FF0000"/>
                </a:solidFill>
                <a:latin typeface="Courier New" panose="02070309020205020404" pitchFamily="49" charset="0"/>
              </a:rPr>
              <a:t>4</a:t>
            </a:r>
            <a:r>
              <a:rPr lang="en-US" dirty="0">
                <a:solidFill>
                  <a:srgbClr val="000000"/>
                </a:solidFill>
                <a:latin typeface="Courier New" panose="02070309020205020404" pitchFamily="49" charset="0"/>
              </a:rPr>
              <a:t> </a:t>
            </a:r>
            <a:r>
              <a:rPr lang="en-US" b="1" dirty="0">
                <a:solidFill>
                  <a:srgbClr val="804000"/>
                </a:solidFill>
                <a:latin typeface="Courier New" panose="02070309020205020404" pitchFamily="49" charset="0"/>
              </a:rPr>
              <a:t>./</a:t>
            </a:r>
            <a:r>
              <a:rPr lang="en-US" dirty="0" err="1">
                <a:solidFill>
                  <a:srgbClr val="000000"/>
                </a:solidFill>
                <a:latin typeface="Courier New" panose="02070309020205020404" pitchFamily="49" charset="0"/>
              </a:rPr>
              <a:t>myapp</a:t>
            </a:r>
            <a:r>
              <a:rPr lang="en-US" dirty="0">
                <a:solidFill>
                  <a:srgbClr val="000000"/>
                </a:solidFill>
                <a:latin typeface="Courier New" panose="02070309020205020404" pitchFamily="49" charset="0"/>
              </a:rPr>
              <a:t> </a:t>
            </a:r>
            <a:r>
              <a:rPr lang="en-US" b="1" dirty="0">
                <a:solidFill>
                  <a:srgbClr val="804000"/>
                </a:solidFill>
                <a:latin typeface="Courier New" panose="02070309020205020404" pitchFamily="49" charset="0"/>
              </a:rPr>
              <a:t>&lt;</a:t>
            </a:r>
            <a:r>
              <a:rPr lang="en-US" dirty="0" err="1">
                <a:solidFill>
                  <a:srgbClr val="000000"/>
                </a:solidFill>
                <a:latin typeface="Courier New" panose="02070309020205020404" pitchFamily="49" charset="0"/>
              </a:rPr>
              <a:t>args</a:t>
            </a:r>
            <a:r>
              <a:rPr lang="en-US" b="1" dirty="0">
                <a:solidFill>
                  <a:srgbClr val="804000"/>
                </a:solidFill>
                <a:latin typeface="Courier New" panose="02070309020205020404" pitchFamily="49" charset="0"/>
              </a:rPr>
              <a:t>&gt;</a:t>
            </a:r>
            <a:endParaRPr lang="en-US" dirty="0">
              <a:effectLst/>
            </a:endParaRPr>
          </a:p>
        </p:txBody>
      </p:sp>
      <p:cxnSp>
        <p:nvCxnSpPr>
          <p:cNvPr id="6" name="Straight Arrow Connector 5"/>
          <p:cNvCxnSpPr>
            <a:endCxn id="15" idx="0"/>
          </p:cNvCxnSpPr>
          <p:nvPr/>
        </p:nvCxnSpPr>
        <p:spPr>
          <a:xfrm flipH="1">
            <a:off x="2395229" y="2575071"/>
            <a:ext cx="2930304" cy="795739"/>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7" name="Straight Arrow Connector 6"/>
          <p:cNvCxnSpPr>
            <a:endCxn id="16" idx="0"/>
          </p:cNvCxnSpPr>
          <p:nvPr/>
        </p:nvCxnSpPr>
        <p:spPr>
          <a:xfrm flipH="1">
            <a:off x="4529889" y="2575071"/>
            <a:ext cx="1058112" cy="796146"/>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8" name="Straight Arrow Connector 7"/>
          <p:cNvCxnSpPr>
            <a:endCxn id="17" idx="0"/>
          </p:cNvCxnSpPr>
          <p:nvPr/>
        </p:nvCxnSpPr>
        <p:spPr>
          <a:xfrm>
            <a:off x="5992250" y="2575071"/>
            <a:ext cx="522267" cy="823731"/>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9" name="Straight Arrow Connector 8"/>
          <p:cNvCxnSpPr>
            <a:endCxn id="18" idx="0"/>
          </p:cNvCxnSpPr>
          <p:nvPr/>
        </p:nvCxnSpPr>
        <p:spPr>
          <a:xfrm>
            <a:off x="6276196" y="2575071"/>
            <a:ext cx="2233517" cy="823731"/>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grpSp>
        <p:nvGrpSpPr>
          <p:cNvPr id="10" name="Group 9"/>
          <p:cNvGrpSpPr/>
          <p:nvPr/>
        </p:nvGrpSpPr>
        <p:grpSpPr>
          <a:xfrm>
            <a:off x="1756256" y="3370810"/>
            <a:ext cx="7460288" cy="2379349"/>
            <a:chOff x="1413515" y="3321698"/>
            <a:chExt cx="7460288" cy="2379349"/>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515"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0318" y="3779304"/>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4946"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0142" y="3769566"/>
              <a:ext cx="1413661" cy="192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530221" y="3321698"/>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6" name="Rectangle 15"/>
            <p:cNvSpPr/>
            <p:nvPr/>
          </p:nvSpPr>
          <p:spPr>
            <a:xfrm>
              <a:off x="3664881" y="3322105"/>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7" name="Rectangle 16"/>
            <p:cNvSpPr/>
            <p:nvPr/>
          </p:nvSpPr>
          <p:spPr>
            <a:xfrm>
              <a:off x="5649509" y="3349690"/>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8" name="Rectangle 17"/>
            <p:cNvSpPr/>
            <p:nvPr/>
          </p:nvSpPr>
          <p:spPr>
            <a:xfrm>
              <a:off x="7644705" y="3349690"/>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grpSp>
      <p:sp>
        <p:nvSpPr>
          <p:cNvPr id="19" name="TextBox 18"/>
          <p:cNvSpPr txBox="1"/>
          <p:nvPr/>
        </p:nvSpPr>
        <p:spPr>
          <a:xfrm>
            <a:off x="1815074" y="2992254"/>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endParaRPr lang="en-US" dirty="0">
              <a:effectLst/>
            </a:endParaRPr>
          </a:p>
        </p:txBody>
      </p:sp>
      <p:sp>
        <p:nvSpPr>
          <p:cNvPr id="20" name="TextBox 19"/>
          <p:cNvSpPr txBox="1"/>
          <p:nvPr/>
        </p:nvSpPr>
        <p:spPr>
          <a:xfrm>
            <a:off x="3888414" y="2996657"/>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1</a:t>
            </a:r>
            <a:endParaRPr lang="en-US" dirty="0">
              <a:effectLst/>
            </a:endParaRPr>
          </a:p>
        </p:txBody>
      </p:sp>
      <p:sp>
        <p:nvSpPr>
          <p:cNvPr id="21" name="TextBox 20"/>
          <p:cNvSpPr txBox="1"/>
          <p:nvPr/>
        </p:nvSpPr>
        <p:spPr>
          <a:xfrm>
            <a:off x="5871947" y="3029470"/>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2</a:t>
            </a:r>
            <a:endParaRPr lang="en-US" dirty="0">
              <a:effectLst/>
            </a:endParaRPr>
          </a:p>
        </p:txBody>
      </p:sp>
      <p:sp>
        <p:nvSpPr>
          <p:cNvPr id="22" name="TextBox 21"/>
          <p:cNvSpPr txBox="1"/>
          <p:nvPr/>
        </p:nvSpPr>
        <p:spPr>
          <a:xfrm>
            <a:off x="7865946" y="3029470"/>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3</a:t>
            </a:r>
            <a:endParaRPr lang="en-US" dirty="0">
              <a:effectLst/>
            </a:endParaRPr>
          </a:p>
        </p:txBody>
      </p:sp>
    </p:spTree>
    <p:extLst>
      <p:ext uri="{BB962C8B-B14F-4D97-AF65-F5344CB8AC3E}">
        <p14:creationId xmlns:p14="http://schemas.microsoft.com/office/powerpoint/2010/main" val="8023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 solver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Solves</a:t>
                </a:r>
                <a:r>
                  <a:rPr lang="de-DE" dirty="0"/>
                  <a:t> </a:t>
                </a:r>
                <a:r>
                  <a:rPr lang="en-US" dirty="0"/>
                  <a:t>the</a:t>
                </a:r>
                <a:r>
                  <a:rPr lang="de-DE" dirty="0"/>
                  <a:t> </a:t>
                </a:r>
                <a:r>
                  <a:rPr lang="de-DE" dirty="0" smtClean="0"/>
                  <a:t>2D-Poission </a:t>
                </a:r>
                <a:r>
                  <a:rPr lang="en-US" dirty="0"/>
                  <a:t>Equation</a:t>
                </a:r>
                <a:r>
                  <a:rPr lang="de-DE" dirty="0"/>
                  <a:t> on a </a:t>
                </a:r>
                <a:r>
                  <a:rPr lang="en-US" dirty="0"/>
                  <a:t>rectangle</a:t>
                </a:r>
              </a:p>
              <a:p>
                <a:pPr marL="570121" lvl="1" algn="ctr"/>
                <a14:m>
                  <m:oMathPara xmlns:m="http://schemas.openxmlformats.org/officeDocument/2006/math">
                    <m:oMathParaPr>
                      <m:jc m:val="centerGroup"/>
                    </m:oMathParaPr>
                    <m:oMath xmlns:m="http://schemas.openxmlformats.org/officeDocument/2006/math">
                      <m:r>
                        <a:rPr lang="en-US" i="1">
                          <a:latin typeface="Cambria Math"/>
                          <a:ea typeface="Cambria Math"/>
                        </a:rPr>
                        <m:t>∆</m:t>
                      </m:r>
                      <m:r>
                        <a:rPr lang="de-DE" b="1" i="1">
                          <a:latin typeface="Cambria Math"/>
                          <a:ea typeface="Cambria Math"/>
                        </a:rPr>
                        <m:t>𝒖</m:t>
                      </m:r>
                      <m:d>
                        <m:dPr>
                          <m:ctrlPr>
                            <a:rPr lang="de-DE" b="1" i="1">
                              <a:latin typeface="Cambria Math" panose="02040503050406030204" pitchFamily="18" charset="0"/>
                              <a:ea typeface="Cambria Math"/>
                            </a:rPr>
                          </m:ctrlPr>
                        </m:dPr>
                        <m:e>
                          <m:r>
                            <a:rPr lang="de-DE" b="1" i="1">
                              <a:latin typeface="Cambria Math"/>
                              <a:ea typeface="Cambria Math"/>
                            </a:rPr>
                            <m:t>𝒙</m:t>
                          </m:r>
                          <m:r>
                            <a:rPr lang="de-DE" b="1" i="1">
                              <a:latin typeface="Cambria Math"/>
                              <a:ea typeface="Cambria Math"/>
                            </a:rPr>
                            <m:t>,</m:t>
                          </m:r>
                          <m:r>
                            <a:rPr lang="de-DE" b="1" i="1">
                              <a:latin typeface="Cambria Math"/>
                              <a:ea typeface="Cambria Math"/>
                            </a:rPr>
                            <m:t>𝒚</m:t>
                          </m:r>
                        </m:e>
                      </m:d>
                      <m:r>
                        <a:rPr lang="de-DE" b="1" i="1">
                          <a:latin typeface="Cambria Math"/>
                          <a:ea typeface="Cambria Math"/>
                        </a:rPr>
                        <m:t>=</m:t>
                      </m:r>
                      <m:sSup>
                        <m:sSupPr>
                          <m:ctrlPr>
                            <a:rPr lang="de-DE" b="1" i="1" smtClean="0">
                              <a:latin typeface="Cambria Math" panose="02040503050406030204" pitchFamily="18" charset="0"/>
                              <a:ea typeface="Cambria Math"/>
                            </a:rPr>
                          </m:ctrlPr>
                        </m:sSupPr>
                        <m:e>
                          <m:r>
                            <a:rPr lang="de-DE" b="1" i="1" smtClean="0">
                              <a:latin typeface="Cambria Math" panose="02040503050406030204" pitchFamily="18" charset="0"/>
                              <a:ea typeface="Cambria Math"/>
                            </a:rPr>
                            <m:t>𝒆</m:t>
                          </m:r>
                        </m:e>
                        <m:sup>
                          <m:r>
                            <a:rPr lang="de-DE" b="1" i="1" smtClean="0">
                              <a:latin typeface="Cambria Math" panose="02040503050406030204" pitchFamily="18" charset="0"/>
                              <a:ea typeface="Cambria Math"/>
                            </a:rPr>
                            <m:t>−</m:t>
                          </m:r>
                          <m:r>
                            <a:rPr lang="de-DE" b="1" i="1" smtClean="0">
                              <a:latin typeface="Cambria Math" panose="02040503050406030204" pitchFamily="18" charset="0"/>
                              <a:ea typeface="Cambria Math"/>
                            </a:rPr>
                            <m:t>𝟏𝟎</m:t>
                          </m:r>
                          <m:r>
                            <a:rPr lang="de-DE" b="1" i="1" smtClean="0">
                              <a:latin typeface="Cambria Math" panose="02040503050406030204" pitchFamily="18" charset="0"/>
                              <a:ea typeface="Cambria Math"/>
                            </a:rPr>
                            <m:t>∗(</m:t>
                          </m:r>
                          <m:sSup>
                            <m:sSupPr>
                              <m:ctrlPr>
                                <a:rPr lang="de-DE" b="1" i="1" smtClean="0">
                                  <a:latin typeface="Cambria Math" panose="02040503050406030204" pitchFamily="18" charset="0"/>
                                  <a:ea typeface="Cambria Math"/>
                                </a:rPr>
                              </m:ctrlPr>
                            </m:sSupPr>
                            <m:e>
                              <m:r>
                                <a:rPr lang="de-DE" b="1" i="1" smtClean="0">
                                  <a:latin typeface="Cambria Math" panose="02040503050406030204" pitchFamily="18" charset="0"/>
                                  <a:ea typeface="Cambria Math"/>
                                </a:rPr>
                                <m:t>𝒙</m:t>
                              </m:r>
                            </m:e>
                            <m:sup>
                              <m:r>
                                <a:rPr lang="de-DE" b="1" i="1" smtClean="0">
                                  <a:latin typeface="Cambria Math" panose="02040503050406030204" pitchFamily="18" charset="0"/>
                                  <a:ea typeface="Cambria Math"/>
                                </a:rPr>
                                <m:t>𝟐</m:t>
                              </m:r>
                            </m:sup>
                          </m:sSup>
                          <m:r>
                            <a:rPr lang="de-DE" b="1" i="1" smtClean="0">
                              <a:latin typeface="Cambria Math" panose="02040503050406030204" pitchFamily="18" charset="0"/>
                              <a:ea typeface="Cambria Math"/>
                            </a:rPr>
                            <m:t>+</m:t>
                          </m:r>
                          <m:sSup>
                            <m:sSupPr>
                              <m:ctrlPr>
                                <a:rPr lang="de-DE" b="1" i="1" smtClean="0">
                                  <a:latin typeface="Cambria Math" panose="02040503050406030204" pitchFamily="18" charset="0"/>
                                  <a:ea typeface="Cambria Math"/>
                                </a:rPr>
                              </m:ctrlPr>
                            </m:sSupPr>
                            <m:e>
                              <m:r>
                                <a:rPr lang="de-DE" b="1" i="1" smtClean="0">
                                  <a:latin typeface="Cambria Math" panose="02040503050406030204" pitchFamily="18" charset="0"/>
                                  <a:ea typeface="Cambria Math"/>
                                </a:rPr>
                                <m:t>𝒚</m:t>
                              </m:r>
                            </m:e>
                            <m:sup>
                              <m:r>
                                <a:rPr lang="de-DE" b="1" i="1" smtClean="0">
                                  <a:latin typeface="Cambria Math" panose="02040503050406030204" pitchFamily="18" charset="0"/>
                                  <a:ea typeface="Cambria Math"/>
                                </a:rPr>
                                <m:t>𝟐</m:t>
                              </m:r>
                            </m:sup>
                          </m:sSup>
                          <m:r>
                            <a:rPr lang="de-DE" b="1" i="1" smtClean="0">
                              <a:latin typeface="Cambria Math" panose="02040503050406030204" pitchFamily="18" charset="0"/>
                              <a:ea typeface="Cambria Math"/>
                            </a:rPr>
                            <m:t>)</m:t>
                          </m:r>
                        </m:sup>
                      </m:sSup>
                      <m:r>
                        <a:rPr lang="de-DE" b="1" i="1">
                          <a:latin typeface="Cambria Math"/>
                          <a:ea typeface="Cambria Math"/>
                        </a:rPr>
                        <m:t> ∀ </m:t>
                      </m:r>
                      <m:d>
                        <m:dPr>
                          <m:ctrlPr>
                            <a:rPr lang="de-DE" b="1" i="1">
                              <a:latin typeface="Cambria Math" panose="02040503050406030204" pitchFamily="18" charset="0"/>
                              <a:ea typeface="Cambria Math"/>
                            </a:rPr>
                          </m:ctrlPr>
                        </m:dPr>
                        <m:e>
                          <m:r>
                            <a:rPr lang="de-DE" b="1" i="1">
                              <a:latin typeface="Cambria Math"/>
                              <a:ea typeface="Cambria Math"/>
                            </a:rPr>
                            <m:t>𝒙</m:t>
                          </m:r>
                          <m:r>
                            <a:rPr lang="de-DE" b="1" i="1">
                              <a:latin typeface="Cambria Math"/>
                              <a:ea typeface="Cambria Math"/>
                            </a:rPr>
                            <m:t>,</m:t>
                          </m:r>
                          <m:r>
                            <a:rPr lang="de-DE" b="1" i="1">
                              <a:latin typeface="Cambria Math"/>
                              <a:ea typeface="Cambria Math"/>
                            </a:rPr>
                            <m:t>𝒚</m:t>
                          </m:r>
                        </m:e>
                      </m:d>
                      <m:r>
                        <a:rPr lang="de-DE" b="1" i="1">
                          <a:latin typeface="Cambria Math"/>
                          <a:ea typeface="Cambria Math"/>
                        </a:rPr>
                        <m:t>∈</m:t>
                      </m:r>
                      <m:r>
                        <m:rPr>
                          <m:sty m:val="p"/>
                        </m:rPr>
                        <a:rPr lang="de-DE" b="1" i="1">
                          <a:latin typeface="Cambria Math"/>
                          <a:ea typeface="Cambria Math"/>
                        </a:rPr>
                        <m:t>Ω</m:t>
                      </m:r>
                      <m:r>
                        <a:rPr lang="de-DE" b="1" i="1">
                          <a:latin typeface="Cambria Math"/>
                          <a:ea typeface="Cambria Math"/>
                        </a:rPr>
                        <m:t>\</m:t>
                      </m:r>
                      <m:r>
                        <a:rPr lang="de-DE" i="1">
                          <a:latin typeface="Cambria Math"/>
                        </a:rPr>
                        <m:t>𝜹</m:t>
                      </m:r>
                      <m:r>
                        <m:rPr>
                          <m:sty m:val="p"/>
                        </m:rPr>
                        <a:rPr lang="de-DE" i="1">
                          <a:latin typeface="Cambria Math"/>
                        </a:rPr>
                        <m:t>Ω</m:t>
                      </m:r>
                    </m:oMath>
                  </m:oMathPara>
                </a14:m>
                <a:endParaRPr lang="de-DE" b="1" dirty="0">
                  <a:ea typeface="Cambria Math"/>
                </a:endParaRPr>
              </a:p>
              <a:p>
                <a:r>
                  <a:rPr lang="en-US" dirty="0" smtClean="0"/>
                  <a:t>Periodic boundary</a:t>
                </a:r>
                <a:r>
                  <a:rPr lang="de-DE" dirty="0" smtClean="0"/>
                  <a:t> </a:t>
                </a:r>
                <a:r>
                  <a:rPr lang="en-US" dirty="0"/>
                  <a:t>conditions </a:t>
                </a:r>
                <a:endParaRPr lang="en-US" dirty="0" smtClean="0"/>
              </a:p>
              <a:p>
                <a:r>
                  <a:rPr lang="en-US" dirty="0"/>
                  <a:t>D</a:t>
                </a:r>
                <a:r>
                  <a:rPr lang="en-US" dirty="0" smtClean="0"/>
                  <a:t>omain</a:t>
                </a:r>
                <a:r>
                  <a:rPr lang="de-DE" dirty="0" smtClean="0"/>
                  <a:t> </a:t>
                </a:r>
                <a:r>
                  <a:rPr lang="en-US" dirty="0" smtClean="0"/>
                  <a:t>decomposition with stripes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74" t="-1967"/>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422" y="3034664"/>
            <a:ext cx="2160000" cy="2787296"/>
          </a:xfrm>
          <a:prstGeom prst="rect">
            <a:avLst/>
          </a:prstGeom>
        </p:spPr>
      </p:pic>
    </p:spTree>
    <p:extLst>
      <p:ext uri="{BB962C8B-B14F-4D97-AF65-F5344CB8AC3E}">
        <p14:creationId xmlns:p14="http://schemas.microsoft.com/office/powerpoint/2010/main" val="25983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98349" y="2881458"/>
            <a:ext cx="9976104" cy="17263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Jacobi solver</a:t>
            </a:r>
          </a:p>
        </p:txBody>
      </p:sp>
      <p:sp>
        <p:nvSpPr>
          <p:cNvPr id="3" name="Content Placeholder 2"/>
          <p:cNvSpPr>
            <a:spLocks noGrp="1"/>
          </p:cNvSpPr>
          <p:nvPr>
            <p:ph idx="1"/>
          </p:nvPr>
        </p:nvSpPr>
        <p:spPr/>
        <p:txBody>
          <a:bodyPr/>
          <a:lstStyle/>
          <a:p>
            <a:pPr lvl="0">
              <a:buClr>
                <a:srgbClr val="B3B3B3"/>
              </a:buClr>
            </a:pPr>
            <a:r>
              <a:rPr lang="en-US" sz="1400" dirty="0">
                <a:solidFill>
                  <a:srgbClr val="000000"/>
                </a:solidFill>
              </a:rPr>
              <a:t>While not converged</a:t>
            </a:r>
          </a:p>
          <a:p>
            <a:pPr lvl="0">
              <a:buClr>
                <a:srgbClr val="B3B3B3"/>
              </a:buClr>
            </a:pPr>
            <a:r>
              <a:rPr lang="en-US" sz="1400" dirty="0">
                <a:solidFill>
                  <a:srgbClr val="000000"/>
                </a:solidFill>
              </a:rPr>
              <a:t>    Do Jacobi step:</a:t>
            </a:r>
          </a:p>
          <a:p>
            <a:pPr lvl="0">
              <a:buClr>
                <a:srgbClr val="B3B3B3"/>
              </a:buClr>
            </a:pPr>
            <a:r>
              <a:rPr lang="en-US" sz="1400" dirty="0">
                <a:solidFill>
                  <a:srgbClr val="000000"/>
                </a:solidFill>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iy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NY</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ix </a:t>
            </a:r>
            <a:r>
              <a:rPr lang="en-US" sz="1400" b="1" dirty="0" smtClean="0">
                <a:solidFill>
                  <a:srgbClr val="00008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ix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dirty="0">
                <a:solidFill>
                  <a:srgbClr val="8000FF"/>
                </a:solidFill>
                <a:latin typeface="Courier New" panose="02070309020205020404" pitchFamily="49" charset="0"/>
              </a:rPr>
              <a:t>        </a:t>
            </a:r>
            <a:r>
              <a:rPr lang="en-US" sz="1400" dirty="0" smtClean="0">
                <a:solidFill>
                  <a:srgbClr val="0000FF"/>
                </a:solidFill>
                <a:latin typeface="Courier New" panose="02070309020205020404" pitchFamily="49" charset="0"/>
              </a:rPr>
              <a:t>Anew</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 </a:t>
            </a:r>
            <a:r>
              <a:rPr lang="en-US" sz="1400" dirty="0">
                <a:solidFill>
                  <a:srgbClr val="FF8000"/>
                </a:solidFill>
                <a:latin typeface="Courier New" panose="02070309020205020404" pitchFamily="49" charset="0"/>
              </a:rPr>
              <a:t>0.25f</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rhs</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a:t>
            </a:r>
            <a:endParaRPr lang="en-US" sz="1400" b="1" dirty="0">
              <a:solidFill>
                <a:srgbClr val="000080"/>
              </a:solidFill>
              <a:latin typeface="Courier New" panose="02070309020205020404" pitchFamily="49" charset="0"/>
            </a:endParaRPr>
          </a:p>
          <a:p>
            <a:pPr lvl="0">
              <a:buClr>
                <a:srgbClr val="B3B3B3"/>
              </a:buClr>
            </a:pPr>
            <a:r>
              <a:rPr lang="en-US" sz="1400" dirty="0" smtClean="0">
                <a:solidFill>
                  <a:srgbClr val="000000"/>
                </a:solidFill>
              </a:rPr>
              <a:t>    Copy </a:t>
            </a:r>
            <a:r>
              <a:rPr lang="en-US" sz="1400" dirty="0">
                <a:solidFill>
                  <a:srgbClr val="000000"/>
                </a:solidFill>
                <a:latin typeface="Courier New" panose="02070309020205020404" pitchFamily="49" charset="0"/>
              </a:rPr>
              <a:t>Anew</a:t>
            </a:r>
            <a:r>
              <a:rPr lang="en-US" sz="1400" dirty="0">
                <a:solidFill>
                  <a:srgbClr val="000000"/>
                </a:solidFill>
              </a:rPr>
              <a:t> to </a:t>
            </a:r>
            <a:r>
              <a:rPr lang="en-US" sz="1400" dirty="0">
                <a:solidFill>
                  <a:srgbClr val="000000"/>
                </a:solidFill>
                <a:latin typeface="Courier New" panose="02070309020205020404" pitchFamily="49" charset="0"/>
              </a:rPr>
              <a:t>A</a:t>
            </a:r>
            <a:r>
              <a:rPr lang="en-US" sz="1400" dirty="0" smtClean="0">
                <a:solidFill>
                  <a:srgbClr val="000000"/>
                </a:solidFill>
              </a:rPr>
              <a:t>    </a:t>
            </a:r>
          </a:p>
          <a:p>
            <a:pPr lvl="0">
              <a:buClr>
                <a:srgbClr val="B3B3B3"/>
              </a:buClr>
            </a:pPr>
            <a:r>
              <a:rPr lang="en-US" sz="1400" dirty="0" smtClean="0">
                <a:solidFill>
                  <a:srgbClr val="000000"/>
                </a:solidFill>
              </a:rPr>
              <a:t>    Apply periodic boundary conditions  </a:t>
            </a:r>
          </a:p>
          <a:p>
            <a:pPr lvl="0">
              <a:buClr>
                <a:srgbClr val="B3B3B3"/>
              </a:buClr>
            </a:pPr>
            <a:r>
              <a:rPr lang="en-US" sz="1400" dirty="0" smtClean="0">
                <a:solidFill>
                  <a:srgbClr val="000000"/>
                </a:solidFill>
              </a:rPr>
              <a:t>    </a:t>
            </a:r>
            <a:r>
              <a:rPr lang="en-US" sz="1400" dirty="0">
                <a:solidFill>
                  <a:srgbClr val="000000"/>
                </a:solidFill>
              </a:rPr>
              <a:t>Next iteration</a:t>
            </a:r>
          </a:p>
          <a:p>
            <a:endParaRPr lang="en-US" dirty="0"/>
          </a:p>
        </p:txBody>
      </p:sp>
      <p:sp>
        <p:nvSpPr>
          <p:cNvPr id="4" name="Text Placeholder 3"/>
          <p:cNvSpPr>
            <a:spLocks noGrp="1"/>
          </p:cNvSpPr>
          <p:nvPr>
            <p:ph type="body" sz="quarter" idx="10"/>
          </p:nvPr>
        </p:nvSpPr>
        <p:spPr/>
        <p:txBody>
          <a:bodyPr/>
          <a:lstStyle/>
          <a:p>
            <a:r>
              <a:rPr lang="en-US" dirty="0"/>
              <a:t>Single </a:t>
            </a:r>
            <a:r>
              <a:rPr lang="en-US" dirty="0" smtClean="0"/>
              <a:t>GPU</a:t>
            </a:r>
            <a:endParaRPr lang="en-US" dirty="0"/>
          </a:p>
        </p:txBody>
      </p:sp>
      <p:grpSp>
        <p:nvGrpSpPr>
          <p:cNvPr id="95" name="Group 94"/>
          <p:cNvGrpSpPr/>
          <p:nvPr/>
        </p:nvGrpSpPr>
        <p:grpSpPr>
          <a:xfrm>
            <a:off x="8903366" y="3413739"/>
            <a:ext cx="1687217" cy="1735114"/>
            <a:chOff x="8778205" y="4086846"/>
            <a:chExt cx="1687217" cy="1735114"/>
          </a:xfrm>
        </p:grpSpPr>
        <p:sp>
          <p:nvSpPr>
            <p:cNvPr id="96" name="Oval 95"/>
            <p:cNvSpPr/>
            <p:nvPr/>
          </p:nvSpPr>
          <p:spPr>
            <a:xfrm>
              <a:off x="9071028" y="529291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7" name="Oval 96"/>
            <p:cNvSpPr/>
            <p:nvPr/>
          </p:nvSpPr>
          <p:spPr>
            <a:xfrm>
              <a:off x="8778205" y="500203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98" name="Oval 97"/>
            <p:cNvSpPr/>
            <p:nvPr/>
          </p:nvSpPr>
          <p:spPr>
            <a:xfrm>
              <a:off x="9069085" y="500203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9" name="Oval 98"/>
            <p:cNvSpPr/>
            <p:nvPr/>
          </p:nvSpPr>
          <p:spPr>
            <a:xfrm>
              <a:off x="9363180" y="500203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0" name="Oval 99"/>
            <p:cNvSpPr/>
            <p:nvPr/>
          </p:nvSpPr>
          <p:spPr>
            <a:xfrm>
              <a:off x="9652117" y="500203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1" name="Oval 100"/>
            <p:cNvSpPr/>
            <p:nvPr/>
          </p:nvSpPr>
          <p:spPr>
            <a:xfrm>
              <a:off x="9942997" y="500203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2" name="Oval 101"/>
            <p:cNvSpPr/>
            <p:nvPr/>
          </p:nvSpPr>
          <p:spPr>
            <a:xfrm>
              <a:off x="10237091" y="500203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3" name="Oval 102"/>
            <p:cNvSpPr/>
            <p:nvPr/>
          </p:nvSpPr>
          <p:spPr>
            <a:xfrm>
              <a:off x="8780148" y="529291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4" name="Oval 103"/>
            <p:cNvSpPr/>
            <p:nvPr/>
          </p:nvSpPr>
          <p:spPr>
            <a:xfrm>
              <a:off x="9365122" y="529291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5" name="Oval 104"/>
            <p:cNvSpPr/>
            <p:nvPr/>
          </p:nvSpPr>
          <p:spPr>
            <a:xfrm>
              <a:off x="9654059" y="529291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6" name="Oval 105"/>
            <p:cNvSpPr/>
            <p:nvPr/>
          </p:nvSpPr>
          <p:spPr>
            <a:xfrm>
              <a:off x="9944939" y="529291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07" name="Oval 106"/>
            <p:cNvSpPr/>
            <p:nvPr/>
          </p:nvSpPr>
          <p:spPr>
            <a:xfrm>
              <a:off x="10239034" y="529291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8" name="Oval 107"/>
            <p:cNvSpPr/>
            <p:nvPr/>
          </p:nvSpPr>
          <p:spPr>
            <a:xfrm>
              <a:off x="8778205"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9" name="Oval 108"/>
            <p:cNvSpPr/>
            <p:nvPr/>
          </p:nvSpPr>
          <p:spPr>
            <a:xfrm>
              <a:off x="9069085"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0" name="Oval 109"/>
            <p:cNvSpPr/>
            <p:nvPr/>
          </p:nvSpPr>
          <p:spPr>
            <a:xfrm>
              <a:off x="9363180"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1" name="Oval 110"/>
            <p:cNvSpPr/>
            <p:nvPr/>
          </p:nvSpPr>
          <p:spPr>
            <a:xfrm>
              <a:off x="9652117"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2" name="Oval 111"/>
            <p:cNvSpPr/>
            <p:nvPr/>
          </p:nvSpPr>
          <p:spPr>
            <a:xfrm>
              <a:off x="9942997"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3" name="Oval 112"/>
            <p:cNvSpPr/>
            <p:nvPr/>
          </p:nvSpPr>
          <p:spPr>
            <a:xfrm>
              <a:off x="10237091" y="56059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4" name="Oval 113"/>
            <p:cNvSpPr/>
            <p:nvPr/>
          </p:nvSpPr>
          <p:spPr>
            <a:xfrm>
              <a:off x="8778988" y="4684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15" name="Oval 114"/>
            <p:cNvSpPr/>
            <p:nvPr/>
          </p:nvSpPr>
          <p:spPr>
            <a:xfrm>
              <a:off x="9069868" y="46846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16" name="Oval 115"/>
            <p:cNvSpPr/>
            <p:nvPr/>
          </p:nvSpPr>
          <p:spPr>
            <a:xfrm>
              <a:off x="9363963" y="46846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17" name="Oval 116"/>
            <p:cNvSpPr/>
            <p:nvPr/>
          </p:nvSpPr>
          <p:spPr>
            <a:xfrm>
              <a:off x="9652900" y="46846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18" name="Oval 117"/>
            <p:cNvSpPr/>
            <p:nvPr/>
          </p:nvSpPr>
          <p:spPr>
            <a:xfrm>
              <a:off x="9943780" y="46846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19" name="Oval 118"/>
            <p:cNvSpPr/>
            <p:nvPr/>
          </p:nvSpPr>
          <p:spPr>
            <a:xfrm>
              <a:off x="10237874" y="4684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0" name="Oval 119"/>
            <p:cNvSpPr/>
            <p:nvPr/>
          </p:nvSpPr>
          <p:spPr>
            <a:xfrm>
              <a:off x="8790536" y="43669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1" name="Oval 120"/>
            <p:cNvSpPr/>
            <p:nvPr/>
          </p:nvSpPr>
          <p:spPr>
            <a:xfrm>
              <a:off x="9081416" y="4366968"/>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22" name="Oval 121"/>
            <p:cNvSpPr/>
            <p:nvPr/>
          </p:nvSpPr>
          <p:spPr>
            <a:xfrm>
              <a:off x="9375511" y="43669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23" name="Oval 122"/>
            <p:cNvSpPr/>
            <p:nvPr/>
          </p:nvSpPr>
          <p:spPr>
            <a:xfrm>
              <a:off x="9664448" y="43669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24" name="Oval 123"/>
            <p:cNvSpPr/>
            <p:nvPr/>
          </p:nvSpPr>
          <p:spPr>
            <a:xfrm>
              <a:off x="9955328" y="43669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25" name="Oval 124"/>
            <p:cNvSpPr/>
            <p:nvPr/>
          </p:nvSpPr>
          <p:spPr>
            <a:xfrm>
              <a:off x="10249422" y="43669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6" name="Oval 125"/>
            <p:cNvSpPr/>
            <p:nvPr/>
          </p:nvSpPr>
          <p:spPr>
            <a:xfrm>
              <a:off x="8782168"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7" name="Oval 126"/>
            <p:cNvSpPr/>
            <p:nvPr/>
          </p:nvSpPr>
          <p:spPr>
            <a:xfrm>
              <a:off x="9073048"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8" name="Oval 127"/>
            <p:cNvSpPr/>
            <p:nvPr/>
          </p:nvSpPr>
          <p:spPr>
            <a:xfrm>
              <a:off x="9367143"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9" name="Oval 128"/>
            <p:cNvSpPr/>
            <p:nvPr/>
          </p:nvSpPr>
          <p:spPr>
            <a:xfrm>
              <a:off x="9656080"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0" name="Oval 129"/>
            <p:cNvSpPr/>
            <p:nvPr/>
          </p:nvSpPr>
          <p:spPr>
            <a:xfrm>
              <a:off x="9946960"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1" name="Oval 130"/>
            <p:cNvSpPr/>
            <p:nvPr/>
          </p:nvSpPr>
          <p:spPr>
            <a:xfrm>
              <a:off x="10241054" y="408684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nvGrpSpPr>
            <p:cNvPr id="132" name="Group 131"/>
            <p:cNvGrpSpPr/>
            <p:nvPr/>
          </p:nvGrpSpPr>
          <p:grpSpPr>
            <a:xfrm>
              <a:off x="8998168" y="4246566"/>
              <a:ext cx="373746" cy="459516"/>
              <a:chOff x="5758117" y="2889018"/>
              <a:chExt cx="311455" cy="382930"/>
            </a:xfrm>
          </p:grpSpPr>
          <p:sp>
            <p:nvSpPr>
              <p:cNvPr id="133" name="Right Arrow 132"/>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34" name="Right Arrow 133"/>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35" name="Right Arrow 134"/>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36" name="Right Arrow 135"/>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grpSp>
    </p:spTree>
    <p:extLst>
      <p:ext uri="{BB962C8B-B14F-4D97-AF65-F5344CB8AC3E}">
        <p14:creationId xmlns:p14="http://schemas.microsoft.com/office/powerpoint/2010/main" val="190525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98349" y="2881458"/>
            <a:ext cx="9976104" cy="17263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Jacobi solver</a:t>
            </a:r>
          </a:p>
        </p:txBody>
      </p:sp>
      <p:sp>
        <p:nvSpPr>
          <p:cNvPr id="3" name="Content Placeholder 2"/>
          <p:cNvSpPr>
            <a:spLocks noGrp="1"/>
          </p:cNvSpPr>
          <p:nvPr>
            <p:ph idx="1"/>
          </p:nvPr>
        </p:nvSpPr>
        <p:spPr/>
        <p:txBody>
          <a:bodyPr/>
          <a:lstStyle/>
          <a:p>
            <a:pPr lvl="0">
              <a:buClr>
                <a:srgbClr val="B3B3B3"/>
              </a:buClr>
            </a:pPr>
            <a:r>
              <a:rPr lang="en-US" sz="1400" dirty="0">
                <a:solidFill>
                  <a:srgbClr val="000000"/>
                </a:solidFill>
              </a:rPr>
              <a:t>While not converged</a:t>
            </a:r>
          </a:p>
          <a:p>
            <a:pPr lvl="0">
              <a:buClr>
                <a:srgbClr val="B3B3B3"/>
              </a:buClr>
            </a:pPr>
            <a:r>
              <a:rPr lang="en-US" sz="1400" dirty="0">
                <a:solidFill>
                  <a:srgbClr val="000000"/>
                </a:solidFill>
              </a:rPr>
              <a:t>    Do Jacobi step:</a:t>
            </a:r>
          </a:p>
          <a:p>
            <a:pPr lvl="0">
              <a:buClr>
                <a:srgbClr val="B3B3B3"/>
              </a:buClr>
            </a:pPr>
            <a:r>
              <a:rPr lang="en-US" sz="1400" dirty="0">
                <a:solidFill>
                  <a:srgbClr val="000000"/>
                </a:solidFill>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iy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dirty="0" err="1" smtClean="0">
                <a:solidFill>
                  <a:srgbClr val="000000"/>
                </a:solidFill>
                <a:latin typeface="Courier New" panose="02070309020205020404" pitchFamily="49" charset="0"/>
              </a:rPr>
              <a:t>iy_start</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iy_end</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ix </a:t>
            </a:r>
            <a:r>
              <a:rPr lang="en-US" sz="1400" b="1" dirty="0" smtClean="0">
                <a:solidFill>
                  <a:srgbClr val="00008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ix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dirty="0">
                <a:solidFill>
                  <a:srgbClr val="8000FF"/>
                </a:solidFill>
                <a:latin typeface="Courier New" panose="02070309020205020404" pitchFamily="49" charset="0"/>
              </a:rPr>
              <a:t>        </a:t>
            </a:r>
            <a:r>
              <a:rPr lang="en-US" sz="1400" dirty="0" smtClean="0">
                <a:solidFill>
                  <a:srgbClr val="0000FF"/>
                </a:solidFill>
                <a:latin typeface="Courier New" panose="02070309020205020404" pitchFamily="49" charset="0"/>
              </a:rPr>
              <a:t>Anew</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 </a:t>
            </a:r>
            <a:r>
              <a:rPr lang="en-US" sz="1400" dirty="0">
                <a:solidFill>
                  <a:srgbClr val="FF8000"/>
                </a:solidFill>
                <a:latin typeface="Courier New" panose="02070309020205020404" pitchFamily="49" charset="0"/>
              </a:rPr>
              <a:t>0.25f</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rhs</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a:t>
            </a:r>
            <a:endParaRPr lang="en-US" sz="1400" b="1" dirty="0">
              <a:solidFill>
                <a:srgbClr val="000080"/>
              </a:solidFill>
              <a:latin typeface="Courier New" panose="02070309020205020404" pitchFamily="49" charset="0"/>
            </a:endParaRPr>
          </a:p>
          <a:p>
            <a:pPr lvl="0">
              <a:buClr>
                <a:srgbClr val="B3B3B3"/>
              </a:buClr>
            </a:pPr>
            <a:r>
              <a:rPr lang="en-US" sz="1400" dirty="0" smtClean="0">
                <a:solidFill>
                  <a:srgbClr val="000000"/>
                </a:solidFill>
              </a:rPr>
              <a:t>    Copy </a:t>
            </a:r>
            <a:r>
              <a:rPr lang="en-US" sz="1400" dirty="0">
                <a:solidFill>
                  <a:srgbClr val="000000"/>
                </a:solidFill>
                <a:latin typeface="Courier New" panose="02070309020205020404" pitchFamily="49" charset="0"/>
              </a:rPr>
              <a:t>Anew</a:t>
            </a:r>
            <a:r>
              <a:rPr lang="en-US" sz="1400" dirty="0">
                <a:solidFill>
                  <a:srgbClr val="000000"/>
                </a:solidFill>
              </a:rPr>
              <a:t> to </a:t>
            </a:r>
            <a:r>
              <a:rPr lang="en-US" sz="1400" dirty="0">
                <a:solidFill>
                  <a:srgbClr val="000000"/>
                </a:solidFill>
                <a:latin typeface="Courier New" panose="02070309020205020404" pitchFamily="49" charset="0"/>
              </a:rPr>
              <a:t>A</a:t>
            </a:r>
            <a:r>
              <a:rPr lang="en-US" sz="1400" dirty="0" smtClean="0">
                <a:solidFill>
                  <a:srgbClr val="000000"/>
                </a:solidFill>
              </a:rPr>
              <a:t>    </a:t>
            </a:r>
          </a:p>
          <a:p>
            <a:pPr lvl="0">
              <a:buClr>
                <a:srgbClr val="B3B3B3"/>
              </a:buClr>
            </a:pPr>
            <a:r>
              <a:rPr lang="en-US" sz="1400" dirty="0" smtClean="0">
                <a:solidFill>
                  <a:srgbClr val="000000"/>
                </a:solidFill>
              </a:rPr>
              <a:t>    Apply periodic boundary conditions and exchange halo with 2 neighbors</a:t>
            </a:r>
          </a:p>
          <a:p>
            <a:pPr lvl="0">
              <a:buClr>
                <a:srgbClr val="B3B3B3"/>
              </a:buClr>
            </a:pPr>
            <a:r>
              <a:rPr lang="en-US" sz="1400" dirty="0" smtClean="0">
                <a:solidFill>
                  <a:srgbClr val="000000"/>
                </a:solidFill>
              </a:rPr>
              <a:t>    </a:t>
            </a:r>
            <a:r>
              <a:rPr lang="en-US" sz="1400" dirty="0">
                <a:solidFill>
                  <a:srgbClr val="000000"/>
                </a:solidFill>
              </a:rPr>
              <a:t>Next iteration</a:t>
            </a:r>
          </a:p>
          <a:p>
            <a:endParaRPr lang="en-US" dirty="0"/>
          </a:p>
        </p:txBody>
      </p:sp>
      <p:sp>
        <p:nvSpPr>
          <p:cNvPr id="4" name="Text Placeholder 3"/>
          <p:cNvSpPr>
            <a:spLocks noGrp="1"/>
          </p:cNvSpPr>
          <p:nvPr>
            <p:ph type="body" sz="quarter" idx="10"/>
          </p:nvPr>
        </p:nvSpPr>
        <p:spPr/>
        <p:txBody>
          <a:bodyPr/>
          <a:lstStyle/>
          <a:p>
            <a:r>
              <a:rPr lang="en-US" dirty="0"/>
              <a:t>Multi </a:t>
            </a:r>
            <a:r>
              <a:rPr lang="en-US" dirty="0" smtClean="0"/>
              <a:t>GPU</a:t>
            </a:r>
            <a:endParaRPr lang="en-US" dirty="0"/>
          </a:p>
        </p:txBody>
      </p:sp>
      <p:grpSp>
        <p:nvGrpSpPr>
          <p:cNvPr id="9" name="Group 8"/>
          <p:cNvGrpSpPr/>
          <p:nvPr/>
        </p:nvGrpSpPr>
        <p:grpSpPr>
          <a:xfrm>
            <a:off x="8888111" y="2344350"/>
            <a:ext cx="1700815" cy="3871849"/>
            <a:chOff x="8571020" y="2509880"/>
            <a:chExt cx="1700815" cy="3871849"/>
          </a:xfrm>
        </p:grpSpPr>
        <p:sp>
          <p:nvSpPr>
            <p:cNvPr id="90" name="Oval 89"/>
            <p:cNvSpPr/>
            <p:nvPr/>
          </p:nvSpPr>
          <p:spPr>
            <a:xfrm>
              <a:off x="8877441"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1" name="Oval 90"/>
            <p:cNvSpPr/>
            <p:nvPr/>
          </p:nvSpPr>
          <p:spPr>
            <a:xfrm>
              <a:off x="8584618" y="449445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92" name="Oval 91"/>
            <p:cNvSpPr/>
            <p:nvPr/>
          </p:nvSpPr>
          <p:spPr>
            <a:xfrm>
              <a:off x="8875498"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3" name="Oval 92"/>
            <p:cNvSpPr/>
            <p:nvPr/>
          </p:nvSpPr>
          <p:spPr>
            <a:xfrm>
              <a:off x="9169593"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4" name="Oval 93"/>
            <p:cNvSpPr/>
            <p:nvPr/>
          </p:nvSpPr>
          <p:spPr>
            <a:xfrm>
              <a:off x="9458530"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5" name="Oval 94"/>
            <p:cNvSpPr/>
            <p:nvPr/>
          </p:nvSpPr>
          <p:spPr>
            <a:xfrm>
              <a:off x="9749410"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6" name="Oval 95"/>
            <p:cNvSpPr/>
            <p:nvPr/>
          </p:nvSpPr>
          <p:spPr>
            <a:xfrm>
              <a:off x="10043504" y="449445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97" name="Oval 96"/>
            <p:cNvSpPr/>
            <p:nvPr/>
          </p:nvSpPr>
          <p:spPr>
            <a:xfrm>
              <a:off x="8586561" y="47853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98" name="Oval 97"/>
            <p:cNvSpPr/>
            <p:nvPr/>
          </p:nvSpPr>
          <p:spPr>
            <a:xfrm>
              <a:off x="9171535"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99" name="Oval 98"/>
            <p:cNvSpPr/>
            <p:nvPr/>
          </p:nvSpPr>
          <p:spPr>
            <a:xfrm>
              <a:off x="9460472"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00" name="Oval 99"/>
            <p:cNvSpPr/>
            <p:nvPr/>
          </p:nvSpPr>
          <p:spPr>
            <a:xfrm>
              <a:off x="9751352"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01" name="Oval 100"/>
            <p:cNvSpPr/>
            <p:nvPr/>
          </p:nvSpPr>
          <p:spPr>
            <a:xfrm>
              <a:off x="10045447" y="47853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2" name="Oval 101"/>
            <p:cNvSpPr/>
            <p:nvPr/>
          </p:nvSpPr>
          <p:spPr>
            <a:xfrm>
              <a:off x="8584618"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3" name="Oval 102"/>
            <p:cNvSpPr/>
            <p:nvPr/>
          </p:nvSpPr>
          <p:spPr>
            <a:xfrm>
              <a:off x="8875498"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4" name="Oval 103"/>
            <p:cNvSpPr/>
            <p:nvPr/>
          </p:nvSpPr>
          <p:spPr>
            <a:xfrm>
              <a:off x="9169593"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5" name="Oval 104"/>
            <p:cNvSpPr/>
            <p:nvPr/>
          </p:nvSpPr>
          <p:spPr>
            <a:xfrm>
              <a:off x="9458530"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6" name="Oval 105"/>
            <p:cNvSpPr/>
            <p:nvPr/>
          </p:nvSpPr>
          <p:spPr>
            <a:xfrm>
              <a:off x="9749410"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7" name="Oval 106"/>
            <p:cNvSpPr/>
            <p:nvPr/>
          </p:nvSpPr>
          <p:spPr>
            <a:xfrm>
              <a:off x="10043504"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8" name="Oval 107"/>
            <p:cNvSpPr/>
            <p:nvPr/>
          </p:nvSpPr>
          <p:spPr>
            <a:xfrm>
              <a:off x="8585401" y="417710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09" name="Oval 108"/>
            <p:cNvSpPr/>
            <p:nvPr/>
          </p:nvSpPr>
          <p:spPr>
            <a:xfrm>
              <a:off x="8876281"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0" name="Oval 109"/>
            <p:cNvSpPr/>
            <p:nvPr/>
          </p:nvSpPr>
          <p:spPr>
            <a:xfrm>
              <a:off x="9170376"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1" name="Oval 110"/>
            <p:cNvSpPr/>
            <p:nvPr/>
          </p:nvSpPr>
          <p:spPr>
            <a:xfrm>
              <a:off x="9459313"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2" name="Oval 111"/>
            <p:cNvSpPr/>
            <p:nvPr/>
          </p:nvSpPr>
          <p:spPr>
            <a:xfrm>
              <a:off x="9750193"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3" name="Oval 112"/>
            <p:cNvSpPr/>
            <p:nvPr/>
          </p:nvSpPr>
          <p:spPr>
            <a:xfrm>
              <a:off x="10044287" y="417710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14" name="Oval 113"/>
            <p:cNvSpPr/>
            <p:nvPr/>
          </p:nvSpPr>
          <p:spPr>
            <a:xfrm>
              <a:off x="8596949" y="385939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15" name="Oval 114"/>
            <p:cNvSpPr/>
            <p:nvPr/>
          </p:nvSpPr>
          <p:spPr>
            <a:xfrm>
              <a:off x="8887829" y="3859391"/>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6" name="Oval 115"/>
            <p:cNvSpPr/>
            <p:nvPr/>
          </p:nvSpPr>
          <p:spPr>
            <a:xfrm>
              <a:off x="9181924"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7" name="Oval 116"/>
            <p:cNvSpPr/>
            <p:nvPr/>
          </p:nvSpPr>
          <p:spPr>
            <a:xfrm>
              <a:off x="9470861"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8" name="Oval 117"/>
            <p:cNvSpPr/>
            <p:nvPr/>
          </p:nvSpPr>
          <p:spPr>
            <a:xfrm>
              <a:off x="9761741"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19" name="Oval 118"/>
            <p:cNvSpPr/>
            <p:nvPr/>
          </p:nvSpPr>
          <p:spPr>
            <a:xfrm>
              <a:off x="10055835" y="385939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0" name="Oval 119"/>
            <p:cNvSpPr/>
            <p:nvPr/>
          </p:nvSpPr>
          <p:spPr>
            <a:xfrm>
              <a:off x="8588581"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1" name="Oval 120"/>
            <p:cNvSpPr/>
            <p:nvPr/>
          </p:nvSpPr>
          <p:spPr>
            <a:xfrm>
              <a:off x="8879461"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2" name="Oval 121"/>
            <p:cNvSpPr/>
            <p:nvPr/>
          </p:nvSpPr>
          <p:spPr>
            <a:xfrm>
              <a:off x="9173556"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3" name="Oval 122"/>
            <p:cNvSpPr/>
            <p:nvPr/>
          </p:nvSpPr>
          <p:spPr>
            <a:xfrm>
              <a:off x="9462493"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4" name="Oval 123"/>
            <p:cNvSpPr/>
            <p:nvPr/>
          </p:nvSpPr>
          <p:spPr>
            <a:xfrm>
              <a:off x="9753373"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5" name="Oval 124"/>
            <p:cNvSpPr/>
            <p:nvPr/>
          </p:nvSpPr>
          <p:spPr>
            <a:xfrm>
              <a:off x="10047467"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126" name="Group 125"/>
            <p:cNvGrpSpPr/>
            <p:nvPr/>
          </p:nvGrpSpPr>
          <p:grpSpPr>
            <a:xfrm>
              <a:off x="8804581" y="3738989"/>
              <a:ext cx="373746" cy="459516"/>
              <a:chOff x="5758117" y="2889018"/>
              <a:chExt cx="311455" cy="382930"/>
            </a:xfrm>
          </p:grpSpPr>
          <p:sp>
            <p:nvSpPr>
              <p:cNvPr id="198" name="Right Arrow 197"/>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9" name="Right Arrow 198"/>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0" name="Right Arrow 199"/>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1" name="Right Arrow 200"/>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sp>
          <p:nvSpPr>
            <p:cNvPr id="127" name="Oval 126"/>
            <p:cNvSpPr/>
            <p:nvPr/>
          </p:nvSpPr>
          <p:spPr>
            <a:xfrm>
              <a:off x="8581438" y="616572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28" name="Oval 127"/>
            <p:cNvSpPr/>
            <p:nvPr/>
          </p:nvSpPr>
          <p:spPr>
            <a:xfrm>
              <a:off x="8872318"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29" name="Oval 128"/>
            <p:cNvSpPr/>
            <p:nvPr/>
          </p:nvSpPr>
          <p:spPr>
            <a:xfrm>
              <a:off x="9166413"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0" name="Oval 129"/>
            <p:cNvSpPr/>
            <p:nvPr/>
          </p:nvSpPr>
          <p:spPr>
            <a:xfrm>
              <a:off x="9455350"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1" name="Oval 130"/>
            <p:cNvSpPr/>
            <p:nvPr/>
          </p:nvSpPr>
          <p:spPr>
            <a:xfrm>
              <a:off x="9746230"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2" name="Oval 131"/>
            <p:cNvSpPr/>
            <p:nvPr/>
          </p:nvSpPr>
          <p:spPr>
            <a:xfrm>
              <a:off x="10040324" y="616572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33" name="Oval 132"/>
            <p:cNvSpPr/>
            <p:nvPr/>
          </p:nvSpPr>
          <p:spPr>
            <a:xfrm>
              <a:off x="8592986" y="58480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34" name="Oval 133"/>
            <p:cNvSpPr/>
            <p:nvPr/>
          </p:nvSpPr>
          <p:spPr>
            <a:xfrm>
              <a:off x="8883866" y="5848014"/>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5" name="Oval 134"/>
            <p:cNvSpPr/>
            <p:nvPr/>
          </p:nvSpPr>
          <p:spPr>
            <a:xfrm>
              <a:off x="9177961"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6" name="Oval 135"/>
            <p:cNvSpPr/>
            <p:nvPr/>
          </p:nvSpPr>
          <p:spPr>
            <a:xfrm>
              <a:off x="9466898"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7" name="Oval 136"/>
            <p:cNvSpPr/>
            <p:nvPr/>
          </p:nvSpPr>
          <p:spPr>
            <a:xfrm>
              <a:off x="9757778"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38" name="Oval 137"/>
            <p:cNvSpPr/>
            <p:nvPr/>
          </p:nvSpPr>
          <p:spPr>
            <a:xfrm>
              <a:off x="10051872" y="58480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39" name="Oval 138"/>
            <p:cNvSpPr/>
            <p:nvPr/>
          </p:nvSpPr>
          <p:spPr>
            <a:xfrm>
              <a:off x="8584618"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40" name="Oval 139"/>
            <p:cNvSpPr/>
            <p:nvPr/>
          </p:nvSpPr>
          <p:spPr>
            <a:xfrm>
              <a:off x="8875498"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41" name="Oval 140"/>
            <p:cNvSpPr/>
            <p:nvPr/>
          </p:nvSpPr>
          <p:spPr>
            <a:xfrm>
              <a:off x="9169593"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42" name="Oval 141"/>
            <p:cNvSpPr/>
            <p:nvPr/>
          </p:nvSpPr>
          <p:spPr>
            <a:xfrm>
              <a:off x="9458530"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43" name="Oval 142"/>
            <p:cNvSpPr/>
            <p:nvPr/>
          </p:nvSpPr>
          <p:spPr>
            <a:xfrm>
              <a:off x="9749410"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44" name="Oval 143"/>
            <p:cNvSpPr/>
            <p:nvPr/>
          </p:nvSpPr>
          <p:spPr>
            <a:xfrm>
              <a:off x="10043504"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145" name="Group 144"/>
            <p:cNvGrpSpPr/>
            <p:nvPr/>
          </p:nvGrpSpPr>
          <p:grpSpPr>
            <a:xfrm>
              <a:off x="8800618" y="5727612"/>
              <a:ext cx="373746" cy="459516"/>
              <a:chOff x="5758117" y="2889018"/>
              <a:chExt cx="311455" cy="382930"/>
            </a:xfrm>
          </p:grpSpPr>
          <p:sp>
            <p:nvSpPr>
              <p:cNvPr id="194" name="Right Arrow 193"/>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5" name="Right Arrow 194"/>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6" name="Right Arrow 195"/>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7" name="Right Arrow 196"/>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cxnSp>
          <p:nvCxnSpPr>
            <p:cNvPr id="146" name="Curved Connector 145"/>
            <p:cNvCxnSpPr>
              <a:stCxn id="133" idx="2"/>
              <a:endCxn id="102" idx="2"/>
            </p:cNvCxnSpPr>
            <p:nvPr/>
          </p:nvCxnSpPr>
          <p:spPr>
            <a:xfrm rot="10800000">
              <a:off x="8584618" y="5206384"/>
              <a:ext cx="8368" cy="749631"/>
            </a:xfrm>
            <a:prstGeom prst="curvedConnector3">
              <a:avLst>
                <a:gd name="adj1" fmla="val 2831836"/>
              </a:avLst>
            </a:prstGeom>
            <a:noFill/>
            <a:ln w="12700" cap="flat" cmpd="sng" algn="ctr">
              <a:solidFill>
                <a:srgbClr val="FF0000"/>
              </a:solidFill>
              <a:prstDash val="solid"/>
              <a:tailEnd type="triangle"/>
            </a:ln>
            <a:effectLst/>
          </p:spPr>
        </p:cxnSp>
        <p:cxnSp>
          <p:nvCxnSpPr>
            <p:cNvPr id="147" name="Curved Connector 146"/>
            <p:cNvCxnSpPr>
              <a:stCxn id="101" idx="6"/>
              <a:endCxn id="144" idx="6"/>
            </p:cNvCxnSpPr>
            <p:nvPr/>
          </p:nvCxnSpPr>
          <p:spPr>
            <a:xfrm flipH="1">
              <a:off x="10259504" y="4893334"/>
              <a:ext cx="1943" cy="782558"/>
            </a:xfrm>
            <a:prstGeom prst="curvedConnector3">
              <a:avLst>
                <a:gd name="adj1" fmla="val -11765311"/>
              </a:avLst>
            </a:prstGeom>
            <a:noFill/>
            <a:ln w="12700" cap="flat" cmpd="sng" algn="ctr">
              <a:solidFill>
                <a:srgbClr val="0070C0"/>
              </a:solidFill>
              <a:prstDash val="solid"/>
              <a:tailEnd type="triangle"/>
            </a:ln>
            <a:effectLst/>
          </p:spPr>
        </p:cxnSp>
        <p:sp>
          <p:nvSpPr>
            <p:cNvPr id="202" name="Oval 201"/>
            <p:cNvSpPr/>
            <p:nvPr/>
          </p:nvSpPr>
          <p:spPr>
            <a:xfrm>
              <a:off x="8863843" y="2800760"/>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pPr>
              <a:endParaRPr lang="en-US" kern="0">
                <a:solidFill>
                  <a:srgbClr val="FFFFFF"/>
                </a:solidFill>
                <a:latin typeface="Trebuchet MS"/>
              </a:endParaRPr>
            </a:p>
          </p:txBody>
        </p:sp>
        <p:sp>
          <p:nvSpPr>
            <p:cNvPr id="203" name="Oval 202"/>
            <p:cNvSpPr/>
            <p:nvPr/>
          </p:nvSpPr>
          <p:spPr>
            <a:xfrm>
              <a:off x="8571020" y="25098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4" name="Oval 203"/>
            <p:cNvSpPr/>
            <p:nvPr/>
          </p:nvSpPr>
          <p:spPr>
            <a:xfrm>
              <a:off x="8861900"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5" name="Oval 204"/>
            <p:cNvSpPr/>
            <p:nvPr/>
          </p:nvSpPr>
          <p:spPr>
            <a:xfrm>
              <a:off x="9155995"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6" name="Oval 205"/>
            <p:cNvSpPr/>
            <p:nvPr/>
          </p:nvSpPr>
          <p:spPr>
            <a:xfrm>
              <a:off x="9444932"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7" name="Oval 206"/>
            <p:cNvSpPr/>
            <p:nvPr/>
          </p:nvSpPr>
          <p:spPr>
            <a:xfrm>
              <a:off x="9735812"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08" name="Oval 207"/>
            <p:cNvSpPr/>
            <p:nvPr/>
          </p:nvSpPr>
          <p:spPr>
            <a:xfrm>
              <a:off x="10029906" y="25098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09" name="Oval 208"/>
            <p:cNvSpPr/>
            <p:nvPr/>
          </p:nvSpPr>
          <p:spPr>
            <a:xfrm>
              <a:off x="8572963" y="28007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0" name="Oval 209"/>
            <p:cNvSpPr/>
            <p:nvPr/>
          </p:nvSpPr>
          <p:spPr>
            <a:xfrm>
              <a:off x="9157937"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1" name="Oval 210"/>
            <p:cNvSpPr/>
            <p:nvPr/>
          </p:nvSpPr>
          <p:spPr>
            <a:xfrm>
              <a:off x="9446874"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2" name="Oval 211"/>
            <p:cNvSpPr/>
            <p:nvPr/>
          </p:nvSpPr>
          <p:spPr>
            <a:xfrm>
              <a:off x="9737754"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13" name="Oval 212"/>
            <p:cNvSpPr/>
            <p:nvPr/>
          </p:nvSpPr>
          <p:spPr>
            <a:xfrm>
              <a:off x="10031849" y="28007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4" name="Oval 213"/>
            <p:cNvSpPr/>
            <p:nvPr/>
          </p:nvSpPr>
          <p:spPr>
            <a:xfrm>
              <a:off x="8571020"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5" name="Oval 214"/>
            <p:cNvSpPr/>
            <p:nvPr/>
          </p:nvSpPr>
          <p:spPr>
            <a:xfrm>
              <a:off x="8861900"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6" name="Oval 215"/>
            <p:cNvSpPr/>
            <p:nvPr/>
          </p:nvSpPr>
          <p:spPr>
            <a:xfrm>
              <a:off x="9155995"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7" name="Oval 216"/>
            <p:cNvSpPr/>
            <p:nvPr/>
          </p:nvSpPr>
          <p:spPr>
            <a:xfrm>
              <a:off x="9444932"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8" name="Oval 217"/>
            <p:cNvSpPr/>
            <p:nvPr/>
          </p:nvSpPr>
          <p:spPr>
            <a:xfrm>
              <a:off x="9735812"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19" name="Oval 218"/>
            <p:cNvSpPr/>
            <p:nvPr/>
          </p:nvSpPr>
          <p:spPr>
            <a:xfrm>
              <a:off x="10029906"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221" name="Group 220"/>
            <p:cNvGrpSpPr/>
            <p:nvPr/>
          </p:nvGrpSpPr>
          <p:grpSpPr>
            <a:xfrm>
              <a:off x="8782249" y="2688605"/>
              <a:ext cx="373746" cy="459516"/>
              <a:chOff x="5758117" y="2889018"/>
              <a:chExt cx="311455" cy="382930"/>
            </a:xfrm>
          </p:grpSpPr>
          <p:sp>
            <p:nvSpPr>
              <p:cNvPr id="222" name="Right Arrow 221"/>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3" name="Right Arrow 222"/>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4" name="Right Arrow 223"/>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5" name="Right Arrow 224"/>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cxnSp>
          <p:nvCxnSpPr>
            <p:cNvPr id="226" name="Curved Connector 225"/>
            <p:cNvCxnSpPr>
              <a:stCxn id="114" idx="2"/>
              <a:endCxn id="214" idx="2"/>
            </p:cNvCxnSpPr>
            <p:nvPr/>
          </p:nvCxnSpPr>
          <p:spPr>
            <a:xfrm rot="10800000">
              <a:off x="8571021" y="3221809"/>
              <a:ext cx="25929" cy="745582"/>
            </a:xfrm>
            <a:prstGeom prst="curvedConnector3">
              <a:avLst>
                <a:gd name="adj1" fmla="val 981638"/>
              </a:avLst>
            </a:prstGeom>
            <a:noFill/>
            <a:ln w="12700" cap="flat" cmpd="sng" algn="ctr">
              <a:solidFill>
                <a:srgbClr val="FF0000"/>
              </a:solidFill>
              <a:prstDash val="solid"/>
              <a:tailEnd type="triangle"/>
            </a:ln>
            <a:effectLst/>
          </p:spPr>
        </p:cxnSp>
        <p:cxnSp>
          <p:nvCxnSpPr>
            <p:cNvPr id="227" name="Curved Connector 226"/>
            <p:cNvCxnSpPr>
              <a:stCxn id="213" idx="6"/>
              <a:endCxn id="125" idx="6"/>
            </p:cNvCxnSpPr>
            <p:nvPr/>
          </p:nvCxnSpPr>
          <p:spPr>
            <a:xfrm>
              <a:off x="10247849" y="2908760"/>
              <a:ext cx="15618" cy="778509"/>
            </a:xfrm>
            <a:prstGeom prst="curvedConnector3">
              <a:avLst>
                <a:gd name="adj1" fmla="val 1563696"/>
              </a:avLst>
            </a:prstGeom>
            <a:noFill/>
            <a:ln w="12700" cap="flat" cmpd="sng" algn="ctr">
              <a:solidFill>
                <a:srgbClr val="0070C0"/>
              </a:solidFill>
              <a:prstDash val="solid"/>
              <a:tailEnd type="triangle"/>
            </a:ln>
            <a:effectLst/>
          </p:spPr>
        </p:cxnSp>
      </p:grpSp>
    </p:spTree>
    <p:extLst>
      <p:ext uri="{BB962C8B-B14F-4D97-AF65-F5344CB8AC3E}">
        <p14:creationId xmlns:p14="http://schemas.microsoft.com/office/powerpoint/2010/main" val="333894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a:t>
            </a:r>
          </a:p>
        </p:txBody>
      </p:sp>
      <p:sp>
        <p:nvSpPr>
          <p:cNvPr id="4" name="Text Placeholder 3"/>
          <p:cNvSpPr>
            <a:spLocks noGrp="1"/>
          </p:cNvSpPr>
          <p:nvPr>
            <p:ph type="body" sz="quarter" idx="10"/>
          </p:nvPr>
        </p:nvSpPr>
        <p:spPr/>
        <p:txBody>
          <a:bodyPr/>
          <a:lstStyle/>
          <a:p>
            <a:r>
              <a:rPr lang="en-US" dirty="0"/>
              <a:t>Top/Bottom </a:t>
            </a:r>
            <a:r>
              <a:rPr lang="en-US" dirty="0" smtClean="0"/>
              <a:t>Halo</a:t>
            </a:r>
            <a:endParaRPr lang="en-US" dirty="0"/>
          </a:p>
        </p:txBody>
      </p:sp>
      <p:sp>
        <p:nvSpPr>
          <p:cNvPr id="5" name="Rectangle 4"/>
          <p:cNvSpPr/>
          <p:nvPr/>
        </p:nvSpPr>
        <p:spPr>
          <a:xfrm>
            <a:off x="742173" y="3662118"/>
            <a:ext cx="7808872" cy="1969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2172" y="1796693"/>
            <a:ext cx="7808872" cy="18587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4"/>
          <p:cNvSpPr txBox="1">
            <a:spLocks/>
          </p:cNvSpPr>
          <p:nvPr/>
        </p:nvSpPr>
        <p:spPr>
          <a:xfrm>
            <a:off x="9065244" y="5755630"/>
            <a:ext cx="883871" cy="3286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fld id="{B5205FEE-CFB3-4437-B1C3-F72E7A18CB74}" type="datetime1">
              <a:rPr lang="en-US" smtClean="0"/>
              <a:pPr/>
              <a:t>6/1/2016</a:t>
            </a:fld>
            <a:endParaRPr lang="en-US" dirty="0"/>
          </a:p>
        </p:txBody>
      </p:sp>
      <p:grpSp>
        <p:nvGrpSpPr>
          <p:cNvPr id="8" name="Group 7"/>
          <p:cNvGrpSpPr/>
          <p:nvPr/>
        </p:nvGrpSpPr>
        <p:grpSpPr>
          <a:xfrm>
            <a:off x="8776468" y="2760602"/>
            <a:ext cx="1676829" cy="819929"/>
            <a:chOff x="7774324" y="4210208"/>
            <a:chExt cx="1676829" cy="819929"/>
          </a:xfrm>
        </p:grpSpPr>
        <p:sp>
          <p:nvSpPr>
            <p:cNvPr id="9" name="Oval 8"/>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 name="Oval 9"/>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11" name="Oval 10"/>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 name="Oval 11"/>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 name="Oval 12"/>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4" name="Oval 13"/>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5" name="Oval 14"/>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6" name="Oval 15"/>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7" name="Oval 16"/>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8" name="Oval 17"/>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9" name="Oval 18"/>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0" name="Oval 19"/>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1" name="Oval 20"/>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2" name="Oval 21"/>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3" name="Oval 22"/>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4" name="Oval 23"/>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5" name="Oval 24"/>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6" name="Oval 25"/>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27" name="Group 26"/>
          <p:cNvGrpSpPr/>
          <p:nvPr/>
        </p:nvGrpSpPr>
        <p:grpSpPr>
          <a:xfrm>
            <a:off x="8776468" y="3655411"/>
            <a:ext cx="1676829" cy="819929"/>
            <a:chOff x="5582093" y="2743200"/>
            <a:chExt cx="1397358" cy="683274"/>
          </a:xfrm>
        </p:grpSpPr>
        <p:sp>
          <p:nvSpPr>
            <p:cNvPr id="28" name="Oval 27"/>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9" name="Oval 28"/>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0" name="Oval 29"/>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1" name="Oval 30"/>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2" name="Oval 31"/>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3" name="Oval 32"/>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4" name="Oval 33"/>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5" name="Oval 34"/>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6" name="Oval 35"/>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7" name="Oval 36"/>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8" name="Oval 37"/>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9" name="Oval 38"/>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0" name="Oval 39"/>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1" name="Oval 40"/>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2" name="Oval 41"/>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3" name="Oval 42"/>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4" name="Oval 43"/>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5" name="Oval 44"/>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50" name="Group 49"/>
          <p:cNvGrpSpPr/>
          <p:nvPr/>
        </p:nvGrpSpPr>
        <p:grpSpPr>
          <a:xfrm>
            <a:off x="8776468" y="1529809"/>
            <a:ext cx="1676829" cy="819929"/>
            <a:chOff x="5582093" y="2743200"/>
            <a:chExt cx="1397358" cy="683274"/>
          </a:xfrm>
        </p:grpSpPr>
        <p:sp>
          <p:nvSpPr>
            <p:cNvPr id="51" name="Oval 50"/>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2" name="Oval 51"/>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3" name="Oval 52"/>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4" name="Oval 53"/>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5" name="Oval 54"/>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6" name="Oval 55"/>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7" name="Oval 56"/>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8" name="Oval 57"/>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9" name="Oval 58"/>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0" name="Oval 59"/>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1" name="Oval 60"/>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2" name="Oval 61"/>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3" name="Oval 62"/>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4" name="Oval 63"/>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5" name="Oval 64"/>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6" name="Oval 65"/>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7" name="Oval 66"/>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8" name="Oval 67"/>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71" name="Group 70"/>
          <p:cNvGrpSpPr/>
          <p:nvPr/>
        </p:nvGrpSpPr>
        <p:grpSpPr>
          <a:xfrm>
            <a:off x="8774525" y="4997701"/>
            <a:ext cx="1676829" cy="819929"/>
            <a:chOff x="7774324" y="4210208"/>
            <a:chExt cx="1676829" cy="819929"/>
          </a:xfrm>
        </p:grpSpPr>
        <p:sp>
          <p:nvSpPr>
            <p:cNvPr id="72" name="Oval 71"/>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3" name="Oval 72"/>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74" name="Oval 73"/>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5" name="Oval 74"/>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6" name="Oval 75"/>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7" name="Oval 76"/>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8" name="Oval 77"/>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9" name="Oval 78"/>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0" name="Oval 79"/>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1" name="Oval 80"/>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2" name="Oval 81"/>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3" name="Oval 82"/>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4" name="Oval 83"/>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5" name="Oval 84"/>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6" name="Oval 85"/>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7" name="Oval 86"/>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8" name="Oval 87"/>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9" name="Oval 88"/>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106" name="TextBox 105"/>
          <p:cNvSpPr txBox="1"/>
          <p:nvPr/>
        </p:nvSpPr>
        <p:spPr>
          <a:xfrm>
            <a:off x="738288" y="1784680"/>
            <a:ext cx="4265911" cy="37548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400" b="1" dirty="0" smtClean="0">
                <a:solidFill>
                  <a:srgbClr val="804000"/>
                </a:solidFill>
                <a:latin typeface="Courier New" panose="02070309020205020404" pitchFamily="49" charset="0"/>
              </a:rPr>
              <a:t>#pragma </a:t>
            </a:r>
            <a:r>
              <a:rPr lang="en-US" sz="1400" b="1" dirty="0" err="1" smtClean="0">
                <a:solidFill>
                  <a:srgbClr val="804000"/>
                </a:solidFill>
                <a:latin typeface="Courier New" panose="02070309020205020404" pitchFamily="49" charset="0"/>
              </a:rPr>
              <a:t>acc</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host_data</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use_device</a:t>
            </a:r>
            <a:r>
              <a:rPr lang="en-US" sz="1400" b="1" dirty="0" smtClean="0">
                <a:solidFill>
                  <a:srgbClr val="804000"/>
                </a:solidFill>
                <a:latin typeface="Courier New" panose="02070309020205020404" pitchFamily="49" charset="0"/>
              </a:rPr>
              <a:t> ( A )</a:t>
            </a:r>
          </a:p>
          <a:p>
            <a:r>
              <a:rPr lang="de-DE" sz="1400" b="1" dirty="0">
                <a:solidFill>
                  <a:srgbClr val="804000"/>
                </a:solidFill>
                <a:latin typeface="Courier New" panose="02070309020205020404" pitchFamily="49" charset="0"/>
              </a:rPr>
              <a:t>{</a:t>
            </a:r>
            <a:endParaRPr lang="en-US"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r>
              <a:rPr lang="de-DE" sz="1400" b="1" dirty="0" smtClean="0">
                <a:solidFill>
                  <a:srgbClr val="804000"/>
                </a:solidFill>
                <a:latin typeface="Courier New" panose="02070309020205020404" pitchFamily="49" charset="0"/>
              </a:rPr>
              <a:t>}</a:t>
            </a:r>
            <a:endParaRPr lang="de-DE" sz="1400" b="1" dirty="0">
              <a:solidFill>
                <a:srgbClr val="804000"/>
              </a:solidFill>
              <a:latin typeface="Courier New" panose="02070309020205020404" pitchFamily="49" charset="0"/>
            </a:endParaRPr>
          </a:p>
        </p:txBody>
      </p:sp>
    </p:spTree>
    <p:extLst>
      <p:ext uri="{BB962C8B-B14F-4D97-AF65-F5344CB8AC3E}">
        <p14:creationId xmlns:p14="http://schemas.microsoft.com/office/powerpoint/2010/main" val="39928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a:t>
            </a:r>
          </a:p>
        </p:txBody>
      </p:sp>
      <p:sp>
        <p:nvSpPr>
          <p:cNvPr id="4" name="Text Placeholder 3"/>
          <p:cNvSpPr>
            <a:spLocks noGrp="1"/>
          </p:cNvSpPr>
          <p:nvPr>
            <p:ph type="body" sz="quarter" idx="10"/>
          </p:nvPr>
        </p:nvSpPr>
        <p:spPr/>
        <p:txBody>
          <a:bodyPr/>
          <a:lstStyle/>
          <a:p>
            <a:r>
              <a:rPr lang="en-US" dirty="0"/>
              <a:t>Top/Bottom </a:t>
            </a:r>
            <a:r>
              <a:rPr lang="en-US" dirty="0" smtClean="0"/>
              <a:t>Halo</a:t>
            </a:r>
            <a:endParaRPr lang="en-US" dirty="0"/>
          </a:p>
        </p:txBody>
      </p:sp>
      <p:sp>
        <p:nvSpPr>
          <p:cNvPr id="5" name="Rectangle 4"/>
          <p:cNvSpPr/>
          <p:nvPr/>
        </p:nvSpPr>
        <p:spPr>
          <a:xfrm>
            <a:off x="742173" y="3662118"/>
            <a:ext cx="7808872" cy="1969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2172" y="1796693"/>
            <a:ext cx="7808872" cy="18587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4"/>
          <p:cNvSpPr txBox="1">
            <a:spLocks/>
          </p:cNvSpPr>
          <p:nvPr/>
        </p:nvSpPr>
        <p:spPr>
          <a:xfrm>
            <a:off x="9065244" y="5755630"/>
            <a:ext cx="883871" cy="3286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fld id="{B5205FEE-CFB3-4437-B1C3-F72E7A18CB74}" type="datetime1">
              <a:rPr lang="en-US" smtClean="0"/>
              <a:pPr/>
              <a:t>6/1/2016</a:t>
            </a:fld>
            <a:endParaRPr lang="en-US" dirty="0"/>
          </a:p>
        </p:txBody>
      </p:sp>
      <p:grpSp>
        <p:nvGrpSpPr>
          <p:cNvPr id="8" name="Group 7"/>
          <p:cNvGrpSpPr/>
          <p:nvPr/>
        </p:nvGrpSpPr>
        <p:grpSpPr>
          <a:xfrm>
            <a:off x="8776468" y="2760602"/>
            <a:ext cx="1676829" cy="819929"/>
            <a:chOff x="7774324" y="4210208"/>
            <a:chExt cx="1676829" cy="819929"/>
          </a:xfrm>
        </p:grpSpPr>
        <p:sp>
          <p:nvSpPr>
            <p:cNvPr id="9" name="Oval 8"/>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 name="Oval 9"/>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11" name="Oval 10"/>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 name="Oval 11"/>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 name="Oval 12"/>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4" name="Oval 13"/>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5" name="Oval 14"/>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6" name="Oval 15"/>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7" name="Oval 16"/>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8" name="Oval 17"/>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9" name="Oval 18"/>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0" name="Oval 19"/>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1" name="Oval 20"/>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2" name="Oval 21"/>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3" name="Oval 22"/>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4" name="Oval 23"/>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5" name="Oval 24"/>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6" name="Oval 25"/>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27" name="Group 26"/>
          <p:cNvGrpSpPr/>
          <p:nvPr/>
        </p:nvGrpSpPr>
        <p:grpSpPr>
          <a:xfrm>
            <a:off x="8776468" y="3655411"/>
            <a:ext cx="1676829" cy="819929"/>
            <a:chOff x="5582093" y="2743200"/>
            <a:chExt cx="1397358" cy="683274"/>
          </a:xfrm>
        </p:grpSpPr>
        <p:sp>
          <p:nvSpPr>
            <p:cNvPr id="28" name="Oval 27"/>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9" name="Oval 28"/>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0" name="Oval 29"/>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1" name="Oval 30"/>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2" name="Oval 31"/>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3" name="Oval 32"/>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4" name="Oval 33"/>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5" name="Oval 34"/>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6" name="Oval 35"/>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7" name="Oval 36"/>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8" name="Oval 37"/>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9" name="Oval 38"/>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0" name="Oval 39"/>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1" name="Oval 40"/>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2" name="Oval 41"/>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3" name="Oval 42"/>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4" name="Oval 43"/>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5" name="Oval 44"/>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50" name="Group 49"/>
          <p:cNvGrpSpPr/>
          <p:nvPr/>
        </p:nvGrpSpPr>
        <p:grpSpPr>
          <a:xfrm>
            <a:off x="8776468" y="1529809"/>
            <a:ext cx="1676829" cy="819929"/>
            <a:chOff x="5582093" y="2743200"/>
            <a:chExt cx="1397358" cy="683274"/>
          </a:xfrm>
        </p:grpSpPr>
        <p:sp>
          <p:nvSpPr>
            <p:cNvPr id="51" name="Oval 50"/>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2" name="Oval 51"/>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3" name="Oval 52"/>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4" name="Oval 53"/>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5" name="Oval 54"/>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6" name="Oval 55"/>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7" name="Oval 56"/>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8" name="Oval 57"/>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9" name="Oval 58"/>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0" name="Oval 59"/>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1" name="Oval 60"/>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2" name="Oval 61"/>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3" name="Oval 62"/>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4" name="Oval 63"/>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5" name="Oval 64"/>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6" name="Oval 65"/>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7" name="Oval 66"/>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8" name="Oval 67"/>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71" name="Group 70"/>
          <p:cNvGrpSpPr/>
          <p:nvPr/>
        </p:nvGrpSpPr>
        <p:grpSpPr>
          <a:xfrm>
            <a:off x="8774525" y="4997701"/>
            <a:ext cx="1676829" cy="819929"/>
            <a:chOff x="7774324" y="4210208"/>
            <a:chExt cx="1676829" cy="819929"/>
          </a:xfrm>
        </p:grpSpPr>
        <p:sp>
          <p:nvSpPr>
            <p:cNvPr id="72" name="Oval 71"/>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3" name="Oval 72"/>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74" name="Oval 73"/>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5" name="Oval 74"/>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6" name="Oval 75"/>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7" name="Oval 76"/>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8" name="Oval 77"/>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9" name="Oval 78"/>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0" name="Oval 79"/>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1" name="Oval 80"/>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2" name="Oval 81"/>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3" name="Oval 82"/>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4" name="Oval 83"/>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5" name="Oval 84"/>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6" name="Oval 85"/>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7" name="Oval 86"/>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8" name="Oval 87"/>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9" name="Oval 88"/>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100" name="Rectangle 99"/>
          <p:cNvSpPr/>
          <p:nvPr/>
        </p:nvSpPr>
        <p:spPr>
          <a:xfrm>
            <a:off x="744114" y="1789986"/>
            <a:ext cx="7806930" cy="1865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en-US" sz="1400" dirty="0" smtClean="0">
              <a:solidFill>
                <a:srgbClr val="FF0000"/>
              </a:solidFill>
              <a:latin typeface="Courier New" panose="02070309020205020404" pitchFamily="49" charset="0"/>
            </a:endParaRPr>
          </a:p>
          <a:p>
            <a:r>
              <a:rPr lang="en-US" sz="1400" dirty="0" err="1" smtClean="0">
                <a:solidFill>
                  <a:srgbClr val="FF0000"/>
                </a:solidFill>
                <a:latin typeface="Courier New" panose="02070309020205020404" pitchFamily="49" charset="0"/>
              </a:rPr>
              <a:t>MPI_Sendrecv</a:t>
            </a:r>
            <a:r>
              <a:rPr lang="en-US" sz="1400" b="1" dirty="0" smtClean="0">
                <a:solidFill>
                  <a:srgbClr val="000080"/>
                </a:solidFill>
                <a:latin typeface="Courier New" panose="02070309020205020404" pitchFamily="49" charset="0"/>
              </a:rPr>
              <a:t>(</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iy_start</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top</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iy_end</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bottom</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a:t>
            </a:r>
            <a:r>
              <a:rPr lang="en-US" sz="1400" b="1" dirty="0">
                <a:solidFill>
                  <a:srgbClr val="000080"/>
                </a:solidFill>
                <a:latin typeface="Courier New" panose="02070309020205020404" pitchFamily="49" charset="0"/>
              </a:rPr>
              <a:t>);</a:t>
            </a:r>
            <a:endParaRPr lang="en-US" sz="1400" dirty="0">
              <a:effectLst/>
            </a:endParaRPr>
          </a:p>
        </p:txBody>
      </p:sp>
      <p:sp>
        <p:nvSpPr>
          <p:cNvPr id="106" name="TextBox 105"/>
          <p:cNvSpPr txBox="1"/>
          <p:nvPr/>
        </p:nvSpPr>
        <p:spPr>
          <a:xfrm>
            <a:off x="738288" y="1784680"/>
            <a:ext cx="4265911" cy="37548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400" b="1" dirty="0" smtClean="0">
                <a:solidFill>
                  <a:srgbClr val="804000"/>
                </a:solidFill>
                <a:latin typeface="Courier New" panose="02070309020205020404" pitchFamily="49" charset="0"/>
              </a:rPr>
              <a:t>#pragma </a:t>
            </a:r>
            <a:r>
              <a:rPr lang="en-US" sz="1400" b="1" dirty="0" err="1" smtClean="0">
                <a:solidFill>
                  <a:srgbClr val="804000"/>
                </a:solidFill>
                <a:latin typeface="Courier New" panose="02070309020205020404" pitchFamily="49" charset="0"/>
              </a:rPr>
              <a:t>acc</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host_data</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use_device</a:t>
            </a:r>
            <a:r>
              <a:rPr lang="en-US" sz="1400" b="1" dirty="0" smtClean="0">
                <a:solidFill>
                  <a:srgbClr val="804000"/>
                </a:solidFill>
                <a:latin typeface="Courier New" panose="02070309020205020404" pitchFamily="49" charset="0"/>
              </a:rPr>
              <a:t> ( A )</a:t>
            </a:r>
          </a:p>
          <a:p>
            <a:r>
              <a:rPr lang="de-DE" sz="1400" b="1" dirty="0">
                <a:solidFill>
                  <a:srgbClr val="804000"/>
                </a:solidFill>
                <a:latin typeface="Courier New" panose="02070309020205020404" pitchFamily="49" charset="0"/>
              </a:rPr>
              <a:t>{</a:t>
            </a:r>
            <a:endParaRPr lang="en-US"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r>
              <a:rPr lang="de-DE" sz="1400" b="1" dirty="0" smtClean="0">
                <a:solidFill>
                  <a:srgbClr val="804000"/>
                </a:solidFill>
                <a:latin typeface="Courier New" panose="02070309020205020404" pitchFamily="49" charset="0"/>
              </a:rPr>
              <a:t>}</a:t>
            </a:r>
            <a:endParaRPr lang="de-DE" sz="1400" b="1" dirty="0">
              <a:solidFill>
                <a:srgbClr val="804000"/>
              </a:solidFill>
              <a:latin typeface="Courier New" panose="02070309020205020404" pitchFamily="49" charset="0"/>
            </a:endParaRPr>
          </a:p>
        </p:txBody>
      </p:sp>
    </p:spTree>
    <p:extLst>
      <p:ext uri="{BB962C8B-B14F-4D97-AF65-F5344CB8AC3E}">
        <p14:creationId xmlns:p14="http://schemas.microsoft.com/office/powerpoint/2010/main" val="195852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a:t>
            </a:r>
          </a:p>
        </p:txBody>
      </p:sp>
      <p:sp>
        <p:nvSpPr>
          <p:cNvPr id="4" name="Text Placeholder 3"/>
          <p:cNvSpPr>
            <a:spLocks noGrp="1"/>
          </p:cNvSpPr>
          <p:nvPr>
            <p:ph type="body" sz="quarter" idx="10"/>
          </p:nvPr>
        </p:nvSpPr>
        <p:spPr/>
        <p:txBody>
          <a:bodyPr/>
          <a:lstStyle/>
          <a:p>
            <a:r>
              <a:rPr lang="en-US" dirty="0"/>
              <a:t>Top/Bottom </a:t>
            </a:r>
            <a:r>
              <a:rPr lang="en-US" dirty="0" smtClean="0"/>
              <a:t>Halo</a:t>
            </a:r>
            <a:endParaRPr lang="en-US" dirty="0"/>
          </a:p>
        </p:txBody>
      </p:sp>
      <p:sp>
        <p:nvSpPr>
          <p:cNvPr id="5" name="Rectangle 4"/>
          <p:cNvSpPr/>
          <p:nvPr/>
        </p:nvSpPr>
        <p:spPr>
          <a:xfrm>
            <a:off x="742173" y="3662118"/>
            <a:ext cx="7808872" cy="1969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2172" y="1796693"/>
            <a:ext cx="7808872" cy="18587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4"/>
          <p:cNvSpPr txBox="1">
            <a:spLocks/>
          </p:cNvSpPr>
          <p:nvPr/>
        </p:nvSpPr>
        <p:spPr>
          <a:xfrm>
            <a:off x="9065244" y="5755630"/>
            <a:ext cx="883871" cy="3286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fld id="{B5205FEE-CFB3-4437-B1C3-F72E7A18CB74}" type="datetime1">
              <a:rPr lang="en-US" smtClean="0"/>
              <a:pPr/>
              <a:t>6/1/2016</a:t>
            </a:fld>
            <a:endParaRPr lang="en-US" dirty="0"/>
          </a:p>
        </p:txBody>
      </p:sp>
      <p:grpSp>
        <p:nvGrpSpPr>
          <p:cNvPr id="8" name="Group 7"/>
          <p:cNvGrpSpPr/>
          <p:nvPr/>
        </p:nvGrpSpPr>
        <p:grpSpPr>
          <a:xfrm>
            <a:off x="8776468" y="2760602"/>
            <a:ext cx="1676829" cy="819929"/>
            <a:chOff x="7774324" y="4210208"/>
            <a:chExt cx="1676829" cy="819929"/>
          </a:xfrm>
        </p:grpSpPr>
        <p:sp>
          <p:nvSpPr>
            <p:cNvPr id="9" name="Oval 8"/>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 name="Oval 9"/>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11" name="Oval 10"/>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 name="Oval 11"/>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 name="Oval 12"/>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4" name="Oval 13"/>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5" name="Oval 14"/>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6" name="Oval 15"/>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7" name="Oval 16"/>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8" name="Oval 17"/>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9" name="Oval 18"/>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0" name="Oval 19"/>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1" name="Oval 20"/>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2" name="Oval 21"/>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3" name="Oval 22"/>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4" name="Oval 23"/>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5" name="Oval 24"/>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6" name="Oval 25"/>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27" name="Group 26"/>
          <p:cNvGrpSpPr/>
          <p:nvPr/>
        </p:nvGrpSpPr>
        <p:grpSpPr>
          <a:xfrm>
            <a:off x="8776468" y="3655411"/>
            <a:ext cx="1676829" cy="819929"/>
            <a:chOff x="5582093" y="2743200"/>
            <a:chExt cx="1397358" cy="683274"/>
          </a:xfrm>
        </p:grpSpPr>
        <p:sp>
          <p:nvSpPr>
            <p:cNvPr id="28" name="Oval 27"/>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9" name="Oval 28"/>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0" name="Oval 29"/>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1" name="Oval 30"/>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2" name="Oval 31"/>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3" name="Oval 32"/>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4" name="Oval 33"/>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5" name="Oval 34"/>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6" name="Oval 35"/>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7" name="Oval 36"/>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8" name="Oval 37"/>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9" name="Oval 38"/>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0" name="Oval 39"/>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1" name="Oval 40"/>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2" name="Oval 41"/>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3" name="Oval 42"/>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4" name="Oval 43"/>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5" name="Oval 44"/>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46" name="Rectangle 45"/>
          <p:cNvSpPr/>
          <p:nvPr/>
        </p:nvSpPr>
        <p:spPr>
          <a:xfrm>
            <a:off x="9067348" y="3027859"/>
            <a:ext cx="1089912" cy="271520"/>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47" name="Rectangle 46"/>
          <p:cNvSpPr/>
          <p:nvPr/>
        </p:nvSpPr>
        <p:spPr>
          <a:xfrm>
            <a:off x="9067348" y="4218742"/>
            <a:ext cx="1089912" cy="289851"/>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grpSp>
        <p:nvGrpSpPr>
          <p:cNvPr id="50" name="Group 49"/>
          <p:cNvGrpSpPr/>
          <p:nvPr/>
        </p:nvGrpSpPr>
        <p:grpSpPr>
          <a:xfrm>
            <a:off x="8776468" y="1529809"/>
            <a:ext cx="1676829" cy="819929"/>
            <a:chOff x="5582093" y="2743200"/>
            <a:chExt cx="1397358" cy="683274"/>
          </a:xfrm>
        </p:grpSpPr>
        <p:sp>
          <p:nvSpPr>
            <p:cNvPr id="51" name="Oval 50"/>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2" name="Oval 51"/>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3" name="Oval 52"/>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4" name="Oval 53"/>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5" name="Oval 54"/>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6" name="Oval 55"/>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7" name="Oval 56"/>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8" name="Oval 57"/>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9" name="Oval 58"/>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0" name="Oval 59"/>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1" name="Oval 60"/>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2" name="Oval 61"/>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3" name="Oval 62"/>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4" name="Oval 63"/>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5" name="Oval 64"/>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6" name="Oval 65"/>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7" name="Oval 66"/>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8" name="Oval 67"/>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69" name="Rectangle 68"/>
          <p:cNvSpPr/>
          <p:nvPr/>
        </p:nvSpPr>
        <p:spPr>
          <a:xfrm>
            <a:off x="9067348" y="2093141"/>
            <a:ext cx="1089912" cy="289851"/>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grpSp>
        <p:nvGrpSpPr>
          <p:cNvPr id="71" name="Group 70"/>
          <p:cNvGrpSpPr/>
          <p:nvPr/>
        </p:nvGrpSpPr>
        <p:grpSpPr>
          <a:xfrm>
            <a:off x="8774525" y="4997701"/>
            <a:ext cx="1676829" cy="819929"/>
            <a:chOff x="7774324" y="4210208"/>
            <a:chExt cx="1676829" cy="819929"/>
          </a:xfrm>
        </p:grpSpPr>
        <p:sp>
          <p:nvSpPr>
            <p:cNvPr id="72" name="Oval 71"/>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3" name="Oval 72"/>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74" name="Oval 73"/>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5" name="Oval 74"/>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6" name="Oval 75"/>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7" name="Oval 76"/>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8" name="Oval 77"/>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9" name="Oval 78"/>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0" name="Oval 79"/>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1" name="Oval 80"/>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2" name="Oval 81"/>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3" name="Oval 82"/>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4" name="Oval 83"/>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5" name="Oval 84"/>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6" name="Oval 85"/>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7" name="Oval 86"/>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8" name="Oval 87"/>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9" name="Oval 88"/>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90" name="Rectangle 89"/>
          <p:cNvSpPr/>
          <p:nvPr/>
        </p:nvSpPr>
        <p:spPr>
          <a:xfrm>
            <a:off x="9065405" y="5264958"/>
            <a:ext cx="1089912" cy="271520"/>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cxnSp>
        <p:nvCxnSpPr>
          <p:cNvPr id="92" name="Curved Connector 91"/>
          <p:cNvCxnSpPr>
            <a:stCxn id="46" idx="1"/>
            <a:endCxn id="64" idx="2"/>
          </p:cNvCxnSpPr>
          <p:nvPr/>
        </p:nvCxnSpPr>
        <p:spPr>
          <a:xfrm rot="10800000">
            <a:off x="9067348" y="2241739"/>
            <a:ext cx="11430" cy="921882"/>
          </a:xfrm>
          <a:prstGeom prst="curvedConnector3">
            <a:avLst>
              <a:gd name="adj1" fmla="val 1800000"/>
            </a:avLst>
          </a:prstGeom>
          <a:noFill/>
          <a:ln w="12700" cap="flat" cmpd="sng" algn="ctr">
            <a:solidFill>
              <a:srgbClr val="FF0000"/>
            </a:solidFill>
            <a:prstDash val="solid"/>
            <a:tailEnd type="triangle"/>
          </a:ln>
          <a:effectLst/>
        </p:spPr>
      </p:cxnSp>
      <p:cxnSp>
        <p:nvCxnSpPr>
          <p:cNvPr id="93" name="Curved Connector 92"/>
          <p:cNvCxnSpPr>
            <a:stCxn id="90" idx="1"/>
            <a:endCxn id="47" idx="1"/>
          </p:cNvCxnSpPr>
          <p:nvPr/>
        </p:nvCxnSpPr>
        <p:spPr>
          <a:xfrm rot="10800000" flipH="1">
            <a:off x="9065404" y="4363668"/>
            <a:ext cx="1943" cy="1037050"/>
          </a:xfrm>
          <a:prstGeom prst="curvedConnector3">
            <a:avLst>
              <a:gd name="adj1" fmla="val -10588235"/>
            </a:avLst>
          </a:prstGeom>
          <a:noFill/>
          <a:ln w="12700" cap="flat" cmpd="sng" algn="ctr">
            <a:solidFill>
              <a:srgbClr val="FF0000"/>
            </a:solidFill>
            <a:prstDash val="solid"/>
            <a:tailEnd type="triangle"/>
          </a:ln>
          <a:effectLst/>
        </p:spPr>
      </p:cxnSp>
      <p:sp>
        <p:nvSpPr>
          <p:cNvPr id="96" name="TextBox 95"/>
          <p:cNvSpPr txBox="1"/>
          <p:nvPr/>
        </p:nvSpPr>
        <p:spPr>
          <a:xfrm>
            <a:off x="8717002" y="2475162"/>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97" name="TextBox 96"/>
          <p:cNvSpPr txBox="1"/>
          <p:nvPr/>
        </p:nvSpPr>
        <p:spPr>
          <a:xfrm>
            <a:off x="8717002" y="4643134"/>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100" name="Rectangle 99"/>
          <p:cNvSpPr/>
          <p:nvPr/>
        </p:nvSpPr>
        <p:spPr>
          <a:xfrm>
            <a:off x="744114" y="1789986"/>
            <a:ext cx="7806930" cy="1865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en-US" sz="1400" dirty="0" smtClean="0">
              <a:solidFill>
                <a:srgbClr val="FF0000"/>
              </a:solidFill>
              <a:latin typeface="Courier New" panose="02070309020205020404" pitchFamily="49" charset="0"/>
            </a:endParaRPr>
          </a:p>
          <a:p>
            <a:r>
              <a:rPr lang="en-US" sz="1400" dirty="0" err="1" smtClean="0">
                <a:solidFill>
                  <a:srgbClr val="FF0000"/>
                </a:solidFill>
                <a:latin typeface="Courier New" panose="02070309020205020404" pitchFamily="49" charset="0"/>
              </a:rPr>
              <a:t>MPI_Sendrecv</a:t>
            </a:r>
            <a:r>
              <a:rPr lang="en-US" sz="1400" b="1" dirty="0" smtClean="0">
                <a:solidFill>
                  <a:srgbClr val="000080"/>
                </a:solidFill>
                <a:latin typeface="Courier New" panose="02070309020205020404" pitchFamily="49" charset="0"/>
              </a:rPr>
              <a:t>(</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iy_start</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top</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iy_end</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bottom</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a:t>
            </a:r>
            <a:r>
              <a:rPr lang="en-US" sz="1400" b="1" dirty="0">
                <a:solidFill>
                  <a:srgbClr val="000080"/>
                </a:solidFill>
                <a:latin typeface="Courier New" panose="02070309020205020404" pitchFamily="49" charset="0"/>
              </a:rPr>
              <a:t>);</a:t>
            </a:r>
            <a:endParaRPr lang="en-US" sz="1400" dirty="0">
              <a:effectLst/>
            </a:endParaRPr>
          </a:p>
        </p:txBody>
      </p:sp>
      <p:sp>
        <p:nvSpPr>
          <p:cNvPr id="102" name="Rectangle 101"/>
          <p:cNvSpPr/>
          <p:nvPr/>
        </p:nvSpPr>
        <p:spPr>
          <a:xfrm>
            <a:off x="2167013" y="2449287"/>
            <a:ext cx="1660194" cy="242452"/>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3" name="Rectangle 102"/>
          <p:cNvSpPr/>
          <p:nvPr/>
        </p:nvSpPr>
        <p:spPr>
          <a:xfrm>
            <a:off x="2167012" y="2705009"/>
            <a:ext cx="1438969" cy="194575"/>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6" name="TextBox 105"/>
          <p:cNvSpPr txBox="1"/>
          <p:nvPr/>
        </p:nvSpPr>
        <p:spPr>
          <a:xfrm>
            <a:off x="738288" y="1784680"/>
            <a:ext cx="4265911" cy="37548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400" b="1" dirty="0" smtClean="0">
                <a:solidFill>
                  <a:srgbClr val="804000"/>
                </a:solidFill>
                <a:latin typeface="Courier New" panose="02070309020205020404" pitchFamily="49" charset="0"/>
              </a:rPr>
              <a:t>#pragma </a:t>
            </a:r>
            <a:r>
              <a:rPr lang="en-US" sz="1400" b="1" dirty="0" err="1" smtClean="0">
                <a:solidFill>
                  <a:srgbClr val="804000"/>
                </a:solidFill>
                <a:latin typeface="Courier New" panose="02070309020205020404" pitchFamily="49" charset="0"/>
              </a:rPr>
              <a:t>acc</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host_data</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use_device</a:t>
            </a:r>
            <a:r>
              <a:rPr lang="en-US" sz="1400" b="1" dirty="0" smtClean="0">
                <a:solidFill>
                  <a:srgbClr val="804000"/>
                </a:solidFill>
                <a:latin typeface="Courier New" panose="02070309020205020404" pitchFamily="49" charset="0"/>
              </a:rPr>
              <a:t> ( A )</a:t>
            </a:r>
          </a:p>
          <a:p>
            <a:r>
              <a:rPr lang="de-DE" sz="1400" b="1" dirty="0">
                <a:solidFill>
                  <a:srgbClr val="804000"/>
                </a:solidFill>
                <a:latin typeface="Courier New" panose="02070309020205020404" pitchFamily="49" charset="0"/>
              </a:rPr>
              <a:t>{</a:t>
            </a:r>
            <a:endParaRPr lang="en-US"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r>
              <a:rPr lang="de-DE" sz="1400" b="1" dirty="0" smtClean="0">
                <a:solidFill>
                  <a:srgbClr val="804000"/>
                </a:solidFill>
                <a:latin typeface="Courier New" panose="02070309020205020404" pitchFamily="49" charset="0"/>
              </a:rPr>
              <a:t>}</a:t>
            </a:r>
            <a:endParaRPr lang="de-DE" sz="1400" b="1" dirty="0">
              <a:solidFill>
                <a:srgbClr val="804000"/>
              </a:solidFill>
              <a:latin typeface="Courier New" panose="02070309020205020404" pitchFamily="49" charset="0"/>
            </a:endParaRPr>
          </a:p>
        </p:txBody>
      </p:sp>
    </p:spTree>
    <p:extLst>
      <p:ext uri="{BB962C8B-B14F-4D97-AF65-F5344CB8AC3E}">
        <p14:creationId xmlns:p14="http://schemas.microsoft.com/office/powerpoint/2010/main" val="64033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a:t>
            </a:r>
          </a:p>
        </p:txBody>
      </p:sp>
      <p:sp>
        <p:nvSpPr>
          <p:cNvPr id="4" name="Text Placeholder 3"/>
          <p:cNvSpPr>
            <a:spLocks noGrp="1"/>
          </p:cNvSpPr>
          <p:nvPr>
            <p:ph type="body" sz="quarter" idx="10"/>
          </p:nvPr>
        </p:nvSpPr>
        <p:spPr/>
        <p:txBody>
          <a:bodyPr/>
          <a:lstStyle/>
          <a:p>
            <a:r>
              <a:rPr lang="en-US" dirty="0"/>
              <a:t>Top/Bottom </a:t>
            </a:r>
            <a:r>
              <a:rPr lang="en-US" dirty="0" smtClean="0"/>
              <a:t>Halo</a:t>
            </a:r>
            <a:endParaRPr lang="en-US" dirty="0"/>
          </a:p>
        </p:txBody>
      </p:sp>
      <p:sp>
        <p:nvSpPr>
          <p:cNvPr id="5" name="Rectangle 4"/>
          <p:cNvSpPr/>
          <p:nvPr/>
        </p:nvSpPr>
        <p:spPr>
          <a:xfrm>
            <a:off x="742173" y="3662118"/>
            <a:ext cx="7808872" cy="19698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2172" y="1796693"/>
            <a:ext cx="7808872" cy="18587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4"/>
          <p:cNvSpPr txBox="1">
            <a:spLocks/>
          </p:cNvSpPr>
          <p:nvPr/>
        </p:nvSpPr>
        <p:spPr>
          <a:xfrm>
            <a:off x="9065244" y="5755630"/>
            <a:ext cx="883871" cy="3286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fld id="{B5205FEE-CFB3-4437-B1C3-F72E7A18CB74}" type="datetime1">
              <a:rPr lang="en-US" smtClean="0"/>
              <a:pPr/>
              <a:t>6/1/2016</a:t>
            </a:fld>
            <a:endParaRPr lang="en-US" dirty="0"/>
          </a:p>
        </p:txBody>
      </p:sp>
      <p:grpSp>
        <p:nvGrpSpPr>
          <p:cNvPr id="8" name="Group 7"/>
          <p:cNvGrpSpPr/>
          <p:nvPr/>
        </p:nvGrpSpPr>
        <p:grpSpPr>
          <a:xfrm>
            <a:off x="8776468" y="2760602"/>
            <a:ext cx="1676829" cy="819929"/>
            <a:chOff x="7774324" y="4210208"/>
            <a:chExt cx="1676829" cy="819929"/>
          </a:xfrm>
        </p:grpSpPr>
        <p:sp>
          <p:nvSpPr>
            <p:cNvPr id="9" name="Oval 8"/>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0" name="Oval 9"/>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11" name="Oval 10"/>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 name="Oval 11"/>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3" name="Oval 12"/>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4" name="Oval 13"/>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5" name="Oval 14"/>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6" name="Oval 15"/>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7" name="Oval 16"/>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8" name="Oval 17"/>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9" name="Oval 18"/>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0" name="Oval 19"/>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1" name="Oval 20"/>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2" name="Oval 21"/>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3" name="Oval 22"/>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4" name="Oval 23"/>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5" name="Oval 24"/>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6" name="Oval 25"/>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grpSp>
        <p:nvGrpSpPr>
          <p:cNvPr id="27" name="Group 26"/>
          <p:cNvGrpSpPr/>
          <p:nvPr/>
        </p:nvGrpSpPr>
        <p:grpSpPr>
          <a:xfrm>
            <a:off x="8776468" y="3655411"/>
            <a:ext cx="1676829" cy="819929"/>
            <a:chOff x="5582093" y="2743200"/>
            <a:chExt cx="1397358" cy="683274"/>
          </a:xfrm>
        </p:grpSpPr>
        <p:sp>
          <p:nvSpPr>
            <p:cNvPr id="28" name="Oval 27"/>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9" name="Oval 28"/>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0" name="Oval 29"/>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1" name="Oval 30"/>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2" name="Oval 31"/>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3" name="Oval 32"/>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4" name="Oval 33"/>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5" name="Oval 34"/>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6" name="Oval 35"/>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7" name="Oval 36"/>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8" name="Oval 37"/>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9" name="Oval 38"/>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0" name="Oval 39"/>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1" name="Oval 40"/>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2" name="Oval 41"/>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3" name="Oval 42"/>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4" name="Oval 43"/>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5" name="Oval 44"/>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46" name="Rectangle 45"/>
          <p:cNvSpPr/>
          <p:nvPr/>
        </p:nvSpPr>
        <p:spPr>
          <a:xfrm>
            <a:off x="9067348" y="3027859"/>
            <a:ext cx="1089912" cy="271520"/>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47" name="Rectangle 46"/>
          <p:cNvSpPr/>
          <p:nvPr/>
        </p:nvSpPr>
        <p:spPr>
          <a:xfrm>
            <a:off x="9067348" y="4218742"/>
            <a:ext cx="1089912" cy="289851"/>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48" name="Rectangle 47"/>
          <p:cNvSpPr/>
          <p:nvPr/>
        </p:nvSpPr>
        <p:spPr>
          <a:xfrm>
            <a:off x="9067348" y="2724487"/>
            <a:ext cx="1089912" cy="270118"/>
          </a:xfrm>
          <a:prstGeom prst="rect">
            <a:avLst/>
          </a:prstGeom>
          <a:no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49" name="Rectangle 48"/>
          <p:cNvSpPr/>
          <p:nvPr/>
        </p:nvSpPr>
        <p:spPr>
          <a:xfrm>
            <a:off x="9067348" y="3922295"/>
            <a:ext cx="1089912" cy="27011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grpSp>
        <p:nvGrpSpPr>
          <p:cNvPr id="50" name="Group 49"/>
          <p:cNvGrpSpPr/>
          <p:nvPr/>
        </p:nvGrpSpPr>
        <p:grpSpPr>
          <a:xfrm>
            <a:off x="8776468" y="1529809"/>
            <a:ext cx="1676829" cy="819929"/>
            <a:chOff x="5582093" y="2743200"/>
            <a:chExt cx="1397358" cy="683274"/>
          </a:xfrm>
        </p:grpSpPr>
        <p:sp>
          <p:nvSpPr>
            <p:cNvPr id="51" name="Oval 50"/>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2" name="Oval 51"/>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3" name="Oval 52"/>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4" name="Oval 53"/>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5" name="Oval 54"/>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6" name="Oval 55"/>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7" name="Oval 56"/>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8" name="Oval 57"/>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59" name="Oval 58"/>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0" name="Oval 59"/>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1" name="Oval 60"/>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2" name="Oval 61"/>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3" name="Oval 62"/>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4" name="Oval 63"/>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5" name="Oval 64"/>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6" name="Oval 65"/>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7" name="Oval 66"/>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8" name="Oval 67"/>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69" name="Rectangle 68"/>
          <p:cNvSpPr/>
          <p:nvPr/>
        </p:nvSpPr>
        <p:spPr>
          <a:xfrm>
            <a:off x="9067348" y="2093141"/>
            <a:ext cx="1089912" cy="289851"/>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70" name="Rectangle 69"/>
          <p:cNvSpPr/>
          <p:nvPr/>
        </p:nvSpPr>
        <p:spPr>
          <a:xfrm>
            <a:off x="9067348" y="1796693"/>
            <a:ext cx="1089912" cy="27011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grpSp>
        <p:nvGrpSpPr>
          <p:cNvPr id="71" name="Group 70"/>
          <p:cNvGrpSpPr/>
          <p:nvPr/>
        </p:nvGrpSpPr>
        <p:grpSpPr>
          <a:xfrm>
            <a:off x="8774525" y="4997701"/>
            <a:ext cx="1676829" cy="819929"/>
            <a:chOff x="7774324" y="4210208"/>
            <a:chExt cx="1676829" cy="819929"/>
          </a:xfrm>
        </p:grpSpPr>
        <p:sp>
          <p:nvSpPr>
            <p:cNvPr id="72" name="Oval 71"/>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3" name="Oval 72"/>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808080"/>
                </a:solidFill>
                <a:effectLst/>
                <a:uLnTx/>
                <a:uFillTx/>
                <a:latin typeface="Trebuchet MS"/>
                <a:ea typeface="+mn-ea"/>
                <a:cs typeface="+mn-cs"/>
              </a:endParaRPr>
            </a:p>
          </p:txBody>
        </p:sp>
        <p:sp>
          <p:nvSpPr>
            <p:cNvPr id="74" name="Oval 73"/>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5" name="Oval 74"/>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6" name="Oval 75"/>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7" name="Oval 76"/>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8" name="Oval 77"/>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9" name="Oval 78"/>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0" name="Oval 79"/>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1" name="Oval 80"/>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2" name="Oval 81"/>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3" name="Oval 82"/>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4" name="Oval 83"/>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5" name="Oval 84"/>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6" name="Oval 85"/>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7" name="Oval 86"/>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8" name="Oval 87"/>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9" name="Oval 88"/>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grpSp>
      <p:sp>
        <p:nvSpPr>
          <p:cNvPr id="90" name="Rectangle 89"/>
          <p:cNvSpPr/>
          <p:nvPr/>
        </p:nvSpPr>
        <p:spPr>
          <a:xfrm>
            <a:off x="9065405" y="5264958"/>
            <a:ext cx="1089912" cy="271520"/>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91" name="Rectangle 90"/>
          <p:cNvSpPr/>
          <p:nvPr/>
        </p:nvSpPr>
        <p:spPr>
          <a:xfrm>
            <a:off x="9065405" y="4961586"/>
            <a:ext cx="1089912" cy="270118"/>
          </a:xfrm>
          <a:prstGeom prst="rect">
            <a:avLst/>
          </a:prstGeom>
          <a:no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cxnSp>
        <p:nvCxnSpPr>
          <p:cNvPr id="92" name="Curved Connector 91"/>
          <p:cNvCxnSpPr>
            <a:stCxn id="46" idx="1"/>
            <a:endCxn id="64" idx="2"/>
          </p:cNvCxnSpPr>
          <p:nvPr/>
        </p:nvCxnSpPr>
        <p:spPr>
          <a:xfrm rot="10800000">
            <a:off x="9067348" y="2241739"/>
            <a:ext cx="11430" cy="921882"/>
          </a:xfrm>
          <a:prstGeom prst="curvedConnector3">
            <a:avLst>
              <a:gd name="adj1" fmla="val 1800000"/>
            </a:avLst>
          </a:prstGeom>
          <a:noFill/>
          <a:ln w="12700" cap="flat" cmpd="sng" algn="ctr">
            <a:solidFill>
              <a:srgbClr val="FF0000"/>
            </a:solidFill>
            <a:prstDash val="solid"/>
            <a:tailEnd type="triangle"/>
          </a:ln>
          <a:effectLst/>
        </p:spPr>
      </p:cxnSp>
      <p:cxnSp>
        <p:nvCxnSpPr>
          <p:cNvPr id="93" name="Curved Connector 92"/>
          <p:cNvCxnSpPr>
            <a:stCxn id="90" idx="1"/>
            <a:endCxn id="47" idx="1"/>
          </p:cNvCxnSpPr>
          <p:nvPr/>
        </p:nvCxnSpPr>
        <p:spPr>
          <a:xfrm rot="10800000" flipH="1">
            <a:off x="9065404" y="4363668"/>
            <a:ext cx="1943" cy="1037050"/>
          </a:xfrm>
          <a:prstGeom prst="curvedConnector3">
            <a:avLst>
              <a:gd name="adj1" fmla="val -10588235"/>
            </a:avLst>
          </a:prstGeom>
          <a:noFill/>
          <a:ln w="12700" cap="flat" cmpd="sng" algn="ctr">
            <a:solidFill>
              <a:srgbClr val="FF0000"/>
            </a:solidFill>
            <a:prstDash val="solid"/>
            <a:tailEnd type="triangle"/>
          </a:ln>
          <a:effectLst/>
        </p:spPr>
      </p:cxnSp>
      <p:cxnSp>
        <p:nvCxnSpPr>
          <p:cNvPr id="94" name="Curved Connector 93"/>
          <p:cNvCxnSpPr>
            <a:stCxn id="61" idx="6"/>
            <a:endCxn id="48" idx="3"/>
          </p:cNvCxnSpPr>
          <p:nvPr/>
        </p:nvCxnSpPr>
        <p:spPr>
          <a:xfrm flipH="1">
            <a:off x="10157259" y="1928689"/>
            <a:ext cx="1942" cy="930857"/>
          </a:xfrm>
          <a:prstGeom prst="curvedConnector3">
            <a:avLst>
              <a:gd name="adj1" fmla="val -10593142"/>
            </a:avLst>
          </a:prstGeom>
          <a:noFill/>
          <a:ln w="12700" cap="flat" cmpd="sng" algn="ctr">
            <a:solidFill>
              <a:srgbClr val="4549F5"/>
            </a:solidFill>
            <a:prstDash val="solid"/>
            <a:tailEnd type="triangle"/>
          </a:ln>
          <a:effectLst/>
        </p:spPr>
      </p:cxnSp>
      <p:cxnSp>
        <p:nvCxnSpPr>
          <p:cNvPr id="95" name="Curved Connector 94"/>
          <p:cNvCxnSpPr>
            <a:stCxn id="38" idx="6"/>
            <a:endCxn id="76" idx="6"/>
          </p:cNvCxnSpPr>
          <p:nvPr/>
        </p:nvCxnSpPr>
        <p:spPr>
          <a:xfrm flipH="1">
            <a:off x="10155316" y="4054291"/>
            <a:ext cx="3885" cy="1051411"/>
          </a:xfrm>
          <a:prstGeom prst="curvedConnector3">
            <a:avLst>
              <a:gd name="adj1" fmla="val -5295344"/>
            </a:avLst>
          </a:prstGeom>
          <a:noFill/>
          <a:ln w="12700" cap="flat" cmpd="sng" algn="ctr">
            <a:solidFill>
              <a:srgbClr val="0070C0"/>
            </a:solidFill>
            <a:prstDash val="solid"/>
            <a:tailEnd type="triangle"/>
          </a:ln>
          <a:effectLst/>
        </p:spPr>
      </p:cxnSp>
      <p:sp>
        <p:nvSpPr>
          <p:cNvPr id="96" name="TextBox 95"/>
          <p:cNvSpPr txBox="1"/>
          <p:nvPr/>
        </p:nvSpPr>
        <p:spPr>
          <a:xfrm>
            <a:off x="8717002" y="2475162"/>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97" name="TextBox 96"/>
          <p:cNvSpPr txBox="1"/>
          <p:nvPr/>
        </p:nvSpPr>
        <p:spPr>
          <a:xfrm>
            <a:off x="8717002" y="4643134"/>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1</a:t>
            </a:r>
            <a:endParaRPr kumimoji="0" lang="en-US" sz="1800" b="0" i="0" u="none" strike="noStrike" kern="0" cap="none" spc="0" normalizeH="0" baseline="0" noProof="0" dirty="0" smtClean="0">
              <a:ln>
                <a:noFill/>
              </a:ln>
              <a:solidFill>
                <a:prstClr val="black"/>
              </a:solidFill>
              <a:effectLst/>
              <a:uLnTx/>
              <a:uFillTx/>
            </a:endParaRPr>
          </a:p>
        </p:txBody>
      </p:sp>
      <p:sp>
        <p:nvSpPr>
          <p:cNvPr id="98" name="TextBox 97"/>
          <p:cNvSpPr txBox="1"/>
          <p:nvPr/>
        </p:nvSpPr>
        <p:spPr>
          <a:xfrm>
            <a:off x="10378165" y="4498371"/>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99" name="TextBox 98"/>
          <p:cNvSpPr txBox="1"/>
          <p:nvPr/>
        </p:nvSpPr>
        <p:spPr>
          <a:xfrm>
            <a:off x="10383672" y="2280587"/>
            <a:ext cx="1438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rPr>
              <a:t>2</a:t>
            </a:r>
            <a:endParaRPr kumimoji="0" lang="en-US" sz="1800" b="0" i="0" u="none" strike="noStrike" kern="0" cap="none" spc="0" normalizeH="0" baseline="0" noProof="0" dirty="0" smtClean="0">
              <a:ln>
                <a:noFill/>
              </a:ln>
              <a:solidFill>
                <a:prstClr val="black"/>
              </a:solidFill>
              <a:effectLst/>
              <a:uLnTx/>
              <a:uFillTx/>
            </a:endParaRPr>
          </a:p>
        </p:txBody>
      </p:sp>
      <p:sp>
        <p:nvSpPr>
          <p:cNvPr id="100" name="Rectangle 99"/>
          <p:cNvSpPr/>
          <p:nvPr/>
        </p:nvSpPr>
        <p:spPr>
          <a:xfrm>
            <a:off x="744114" y="1789986"/>
            <a:ext cx="7806930" cy="1865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en-US" sz="1400" dirty="0" smtClean="0">
              <a:solidFill>
                <a:srgbClr val="FF0000"/>
              </a:solidFill>
              <a:latin typeface="Courier New" panose="02070309020205020404" pitchFamily="49" charset="0"/>
            </a:endParaRPr>
          </a:p>
          <a:p>
            <a:r>
              <a:rPr lang="en-US" sz="1400" dirty="0" err="1" smtClean="0">
                <a:solidFill>
                  <a:srgbClr val="FF0000"/>
                </a:solidFill>
                <a:latin typeface="Courier New" panose="02070309020205020404" pitchFamily="49" charset="0"/>
              </a:rPr>
              <a:t>MPI_Sendrecv</a:t>
            </a:r>
            <a:r>
              <a:rPr lang="en-US" sz="1400" b="1" dirty="0" smtClean="0">
                <a:solidFill>
                  <a:srgbClr val="000080"/>
                </a:solidFill>
                <a:latin typeface="Courier New" panose="02070309020205020404" pitchFamily="49" charset="0"/>
              </a:rPr>
              <a:t>(</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iy_start</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top</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iy_end</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bottom</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a:t>
            </a:r>
            <a:r>
              <a:rPr lang="en-US" sz="1400" b="1" dirty="0">
                <a:solidFill>
                  <a:srgbClr val="000080"/>
                </a:solidFill>
                <a:latin typeface="Courier New" panose="02070309020205020404" pitchFamily="49" charset="0"/>
              </a:rPr>
              <a:t>);</a:t>
            </a:r>
            <a:endParaRPr lang="en-US" sz="1400" dirty="0">
              <a:effectLst/>
            </a:endParaRPr>
          </a:p>
        </p:txBody>
      </p:sp>
      <p:sp>
        <p:nvSpPr>
          <p:cNvPr id="101" name="Rectangle 100"/>
          <p:cNvSpPr/>
          <p:nvPr/>
        </p:nvSpPr>
        <p:spPr>
          <a:xfrm>
            <a:off x="744114" y="3655412"/>
            <a:ext cx="7806930" cy="19765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err="1" smtClean="0">
                <a:solidFill>
                  <a:schemeClr val="accent1"/>
                </a:solidFill>
                <a:latin typeface="Courier New" panose="02070309020205020404" pitchFamily="49" charset="0"/>
              </a:rPr>
              <a:t>MPI_Sendrecv</a:t>
            </a:r>
            <a:r>
              <a:rPr lang="en-US" sz="1400" b="1" dirty="0" smtClean="0">
                <a:solidFill>
                  <a:srgbClr val="000080"/>
                </a:solidFill>
                <a:latin typeface="Courier New" panose="02070309020205020404" pitchFamily="49" charset="0"/>
              </a:rPr>
              <a:t>(</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iy_end</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bottom</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iy_start</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NX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2</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top</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p>
          <a:p>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a:t>
            </a:r>
            <a:r>
              <a:rPr lang="en-US" sz="1400" b="1" dirty="0" smtClean="0">
                <a:solidFill>
                  <a:srgbClr val="000080"/>
                </a:solidFill>
                <a:latin typeface="Courier New" panose="02070309020205020404" pitchFamily="49" charset="0"/>
              </a:rPr>
              <a:t>);</a:t>
            </a:r>
          </a:p>
          <a:p>
            <a:endParaRPr lang="de-DE" sz="1400" b="1" dirty="0">
              <a:solidFill>
                <a:srgbClr val="000080"/>
              </a:solidFill>
              <a:latin typeface="Courier New" panose="02070309020205020404" pitchFamily="49" charset="0"/>
            </a:endParaRPr>
          </a:p>
          <a:p>
            <a:endParaRPr lang="de-DE" sz="1400" b="1" dirty="0" smtClean="0">
              <a:solidFill>
                <a:srgbClr val="000080"/>
              </a:solidFill>
              <a:latin typeface="Courier New" panose="02070309020205020404" pitchFamily="49" charset="0"/>
            </a:endParaRPr>
          </a:p>
          <a:p>
            <a:endParaRPr lang="en-US" sz="1400" b="1" dirty="0" smtClean="0">
              <a:solidFill>
                <a:srgbClr val="000080"/>
              </a:solidFill>
              <a:latin typeface="Courier New" panose="02070309020205020404" pitchFamily="49" charset="0"/>
            </a:endParaRPr>
          </a:p>
        </p:txBody>
      </p:sp>
      <p:sp>
        <p:nvSpPr>
          <p:cNvPr id="102" name="Rectangle 101"/>
          <p:cNvSpPr/>
          <p:nvPr/>
        </p:nvSpPr>
        <p:spPr>
          <a:xfrm>
            <a:off x="2167013" y="2449287"/>
            <a:ext cx="1660194" cy="242452"/>
          </a:xfrm>
          <a:prstGeom prst="rect">
            <a:avLst/>
          </a:prstGeom>
          <a:noFill/>
          <a:ln w="25400" cap="flat" cmpd="sng" algn="ctr">
            <a:solidFill>
              <a:srgbClr val="4549F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3" name="Rectangle 102"/>
          <p:cNvSpPr/>
          <p:nvPr/>
        </p:nvSpPr>
        <p:spPr>
          <a:xfrm>
            <a:off x="2167012" y="2705009"/>
            <a:ext cx="1438969" cy="194575"/>
          </a:xfrm>
          <a:prstGeom prst="rect">
            <a:avLst/>
          </a:prstGeom>
          <a:no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4" name="Rectangle 103"/>
          <p:cNvSpPr/>
          <p:nvPr/>
        </p:nvSpPr>
        <p:spPr>
          <a:xfrm>
            <a:off x="2170368" y="4308648"/>
            <a:ext cx="1841194" cy="199945"/>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5" name="Rectangle 104"/>
          <p:cNvSpPr/>
          <p:nvPr/>
        </p:nvSpPr>
        <p:spPr>
          <a:xfrm>
            <a:off x="2167012" y="4522990"/>
            <a:ext cx="2058401" cy="209431"/>
          </a:xfrm>
          <a:prstGeom prst="rect">
            <a:avLst/>
          </a:prstGeom>
          <a:no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rebuchet MS"/>
              <a:ea typeface="+mn-ea"/>
              <a:cs typeface="+mn-cs"/>
            </a:endParaRPr>
          </a:p>
        </p:txBody>
      </p:sp>
      <p:sp>
        <p:nvSpPr>
          <p:cNvPr id="106" name="TextBox 105"/>
          <p:cNvSpPr txBox="1"/>
          <p:nvPr/>
        </p:nvSpPr>
        <p:spPr>
          <a:xfrm>
            <a:off x="738288" y="1784680"/>
            <a:ext cx="4265911" cy="37548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400" b="1" dirty="0" smtClean="0">
                <a:solidFill>
                  <a:srgbClr val="804000"/>
                </a:solidFill>
                <a:latin typeface="Courier New" panose="02070309020205020404" pitchFamily="49" charset="0"/>
              </a:rPr>
              <a:t>#pragma </a:t>
            </a:r>
            <a:r>
              <a:rPr lang="en-US" sz="1400" b="1" dirty="0" err="1" smtClean="0">
                <a:solidFill>
                  <a:srgbClr val="804000"/>
                </a:solidFill>
                <a:latin typeface="Courier New" panose="02070309020205020404" pitchFamily="49" charset="0"/>
              </a:rPr>
              <a:t>acc</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host_data</a:t>
            </a:r>
            <a:r>
              <a:rPr lang="en-US" sz="1400" b="1" dirty="0" smtClean="0">
                <a:solidFill>
                  <a:srgbClr val="804000"/>
                </a:solidFill>
                <a:latin typeface="Courier New" panose="02070309020205020404" pitchFamily="49" charset="0"/>
              </a:rPr>
              <a:t> </a:t>
            </a:r>
            <a:r>
              <a:rPr lang="en-US" sz="1400" b="1" dirty="0" err="1" smtClean="0">
                <a:solidFill>
                  <a:srgbClr val="804000"/>
                </a:solidFill>
                <a:latin typeface="Courier New" panose="02070309020205020404" pitchFamily="49" charset="0"/>
              </a:rPr>
              <a:t>use_device</a:t>
            </a:r>
            <a:r>
              <a:rPr lang="en-US" sz="1400" b="1" dirty="0" smtClean="0">
                <a:solidFill>
                  <a:srgbClr val="804000"/>
                </a:solidFill>
                <a:latin typeface="Courier New" panose="02070309020205020404" pitchFamily="49" charset="0"/>
              </a:rPr>
              <a:t> ( A )</a:t>
            </a:r>
          </a:p>
          <a:p>
            <a:r>
              <a:rPr lang="de-DE" sz="1400" b="1" dirty="0">
                <a:solidFill>
                  <a:srgbClr val="804000"/>
                </a:solidFill>
                <a:latin typeface="Courier New" panose="02070309020205020404" pitchFamily="49" charset="0"/>
              </a:rPr>
              <a:t>{</a:t>
            </a:r>
            <a:endParaRPr lang="en-US"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smtClean="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endParaRPr lang="de-DE" sz="1400" b="1" dirty="0">
              <a:solidFill>
                <a:srgbClr val="804000"/>
              </a:solidFill>
              <a:latin typeface="Courier New" panose="02070309020205020404" pitchFamily="49" charset="0"/>
            </a:endParaRPr>
          </a:p>
          <a:p>
            <a:r>
              <a:rPr lang="de-DE" sz="1400" b="1" dirty="0" smtClean="0">
                <a:solidFill>
                  <a:srgbClr val="804000"/>
                </a:solidFill>
                <a:latin typeface="Courier New" panose="02070309020205020404" pitchFamily="49" charset="0"/>
              </a:rPr>
              <a:t>}</a:t>
            </a:r>
            <a:endParaRPr lang="de-DE" sz="1400" b="1" dirty="0">
              <a:solidFill>
                <a:srgbClr val="804000"/>
              </a:solidFill>
              <a:latin typeface="Courier New" panose="02070309020205020404" pitchFamily="49" charset="0"/>
            </a:endParaRPr>
          </a:p>
        </p:txBody>
      </p:sp>
    </p:spTree>
    <p:extLst>
      <p:ext uri="{BB962C8B-B14F-4D97-AF65-F5344CB8AC3E}">
        <p14:creationId xmlns:p14="http://schemas.microsoft.com/office/powerpoint/2010/main" val="15766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custDataLst>
              <p:tags r:id="rId1"/>
            </p:custDataLst>
          </p:nvPr>
        </p:nvSpPr>
        <p:spPr>
          <a:xfrm>
            <a:off x="512432" y="1536803"/>
            <a:ext cx="8978494" cy="1882876"/>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822960"/>
            <a:r>
              <a:rPr lang="en-US" sz="3240" kern="0" dirty="0">
                <a:solidFill>
                  <a:schemeClr val="tx1"/>
                </a:solidFill>
              </a:rPr>
              <a:t>Course Objective:</a:t>
            </a:r>
            <a:br>
              <a:rPr lang="en-US" sz="3240" kern="0" dirty="0">
                <a:solidFill>
                  <a:schemeClr val="tx1"/>
                </a:solidFill>
              </a:rPr>
            </a:br>
            <a:r>
              <a:rPr lang="en-US" sz="3240" kern="0" dirty="0">
                <a:solidFill>
                  <a:schemeClr val="tx1"/>
                </a:solidFill>
              </a:rPr>
              <a:t/>
            </a:r>
            <a:br>
              <a:rPr lang="en-US" sz="3240" kern="0" dirty="0">
                <a:solidFill>
                  <a:schemeClr val="tx1"/>
                </a:solidFill>
              </a:rPr>
            </a:br>
            <a:r>
              <a:rPr lang="en-US" sz="3240" kern="0" dirty="0">
                <a:solidFill>
                  <a:schemeClr val="tx1"/>
                </a:solidFill>
              </a:rPr>
              <a:t>Enable </a:t>
            </a:r>
            <a:r>
              <a:rPr lang="en-US" sz="3240" i="1" kern="0" dirty="0">
                <a:solidFill>
                  <a:schemeClr val="tx1"/>
                </a:solidFill>
              </a:rPr>
              <a:t>you</a:t>
            </a:r>
            <a:r>
              <a:rPr lang="en-US" sz="3240" kern="0" dirty="0">
                <a:solidFill>
                  <a:schemeClr val="tx1"/>
                </a:solidFill>
              </a:rPr>
              <a:t> to scale </a:t>
            </a:r>
            <a:r>
              <a:rPr lang="en-US" sz="3240" i="1" kern="0" dirty="0">
                <a:solidFill>
                  <a:schemeClr val="tx1"/>
                </a:solidFill>
              </a:rPr>
              <a:t>your</a:t>
            </a:r>
            <a:r>
              <a:rPr lang="en-US" sz="3240" kern="0" dirty="0">
                <a:solidFill>
                  <a:schemeClr val="tx1"/>
                </a:solidFill>
              </a:rPr>
              <a:t> applications on multiple GPUs and optimize with profiler tools</a:t>
            </a:r>
          </a:p>
        </p:txBody>
      </p:sp>
    </p:spTree>
    <p:extLst>
      <p:ext uri="{BB962C8B-B14F-4D97-AF65-F5344CB8AC3E}">
        <p14:creationId xmlns:p14="http://schemas.microsoft.com/office/powerpoint/2010/main" val="284212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Multi GPU nodes</a:t>
            </a:r>
          </a:p>
        </p:txBody>
      </p:sp>
      <p:sp>
        <p:nvSpPr>
          <p:cNvPr id="3" name="Content Placeholder 2"/>
          <p:cNvSpPr>
            <a:spLocks noGrp="1"/>
          </p:cNvSpPr>
          <p:nvPr>
            <p:ph idx="1"/>
          </p:nvPr>
        </p:nvSpPr>
        <p:spPr>
          <a:xfrm>
            <a:off x="498348" y="2103035"/>
            <a:ext cx="9948672" cy="3718925"/>
          </a:xfr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804000"/>
                </a:solidFill>
                <a:latin typeface="Courier New" panose="02070309020205020404" pitchFamily="49" charset="0"/>
              </a:rPr>
              <a:t>#if _</a:t>
            </a:r>
            <a:r>
              <a:rPr lang="en-US" sz="1400" dirty="0" smtClean="0">
                <a:solidFill>
                  <a:srgbClr val="804000"/>
                </a:solidFill>
                <a:latin typeface="Courier New" panose="02070309020205020404" pitchFamily="49" charset="0"/>
              </a:rPr>
              <a:t>OPENACC</a:t>
            </a:r>
          </a:p>
          <a:p>
            <a:r>
              <a:rPr lang="en-US" sz="1400" dirty="0" smtClean="0">
                <a:solidFill>
                  <a:srgbClr val="804000"/>
                </a:solidFill>
                <a:latin typeface="Courier New" panose="02070309020205020404" pitchFamily="49" charset="0"/>
              </a:rPr>
              <a:t>    </a:t>
            </a:r>
            <a:r>
              <a:rPr lang="en-US" sz="1400" dirty="0" err="1" smtClean="0">
                <a:solidFill>
                  <a:srgbClr val="000000"/>
                </a:solidFill>
                <a:latin typeface="Courier New" panose="02070309020205020404" pitchFamily="49" charset="0"/>
              </a:rPr>
              <a:t>acc_device_t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device_type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acc_get_device_type</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FF"/>
                </a:solidFill>
                <a:latin typeface="Courier New" panose="02070309020205020404" pitchFamily="49" charset="0"/>
              </a:rPr>
              <a:t>if</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acc_device_nvidia</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device_type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a:t>
            </a:r>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ngpus</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acc_get_num_devices</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acc_device_nvidia</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a:t>
            </a:r>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devicenum</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rank</a:t>
            </a:r>
            <a:r>
              <a:rPr lang="en-US" sz="1400" b="1" dirty="0" err="1"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ngpus</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acc_set_device_num</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devicenum</a:t>
            </a:r>
            <a:r>
              <a:rPr lang="en-US" sz="1400" b="1" dirty="0" err="1"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acc_device_nvidia</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acc_init</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device_type</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smtClean="0">
                <a:solidFill>
                  <a:srgbClr val="804000"/>
                </a:solidFill>
                <a:latin typeface="Courier New" panose="02070309020205020404" pitchFamily="49" charset="0"/>
              </a:rPr>
              <a:t>#</a:t>
            </a:r>
            <a:r>
              <a:rPr lang="en-US" sz="1400" dirty="0" err="1">
                <a:solidFill>
                  <a:srgbClr val="804000"/>
                </a:solidFill>
                <a:latin typeface="Courier New" panose="02070309020205020404" pitchFamily="49" charset="0"/>
              </a:rPr>
              <a:t>endif</a:t>
            </a:r>
            <a:r>
              <a:rPr lang="en-US" sz="1400" dirty="0">
                <a:solidFill>
                  <a:srgbClr val="804000"/>
                </a:solidFill>
                <a:latin typeface="Courier New" panose="02070309020205020404" pitchFamily="49" charset="0"/>
              </a:rPr>
              <a:t> </a:t>
            </a:r>
            <a:r>
              <a:rPr lang="en-US" sz="1400" dirty="0">
                <a:solidFill>
                  <a:srgbClr val="008000"/>
                </a:solidFill>
                <a:latin typeface="Courier New" panose="02070309020205020404" pitchFamily="49" charset="0"/>
              </a:rPr>
              <a:t>/*_OPENACC*/</a:t>
            </a:r>
            <a:endParaRPr lang="en-US" sz="1400" dirty="0"/>
          </a:p>
          <a:p>
            <a:pPr defTabSz="457200">
              <a:spcBef>
                <a:spcPct val="0"/>
              </a:spcBef>
              <a:spcAft>
                <a:spcPct val="0"/>
              </a:spcAft>
            </a:pPr>
            <a:endParaRPr lang="en-US" sz="1400" b="1" kern="1200" dirty="0">
              <a:solidFill>
                <a:srgbClr val="804000"/>
              </a:solidFill>
              <a:latin typeface="Courier New" panose="02070309020205020404" pitchFamily="49" charset="0"/>
            </a:endParaRPr>
          </a:p>
        </p:txBody>
      </p:sp>
      <p:sp>
        <p:nvSpPr>
          <p:cNvPr id="4" name="Text Placeholder 3"/>
          <p:cNvSpPr>
            <a:spLocks noGrp="1"/>
          </p:cNvSpPr>
          <p:nvPr>
            <p:ph type="body" sz="quarter" idx="10"/>
          </p:nvPr>
        </p:nvSpPr>
        <p:spPr/>
        <p:txBody>
          <a:bodyPr/>
          <a:lstStyle/>
          <a:p>
            <a:r>
              <a:rPr lang="en-US" dirty="0"/>
              <a:t>GPU-affinity</a:t>
            </a:r>
          </a:p>
        </p:txBody>
      </p:sp>
      <p:sp>
        <p:nvSpPr>
          <p:cNvPr id="6" name="TextBox 5"/>
          <p:cNvSpPr txBox="1"/>
          <p:nvPr/>
        </p:nvSpPr>
        <p:spPr>
          <a:xfrm>
            <a:off x="3901111" y="4954030"/>
            <a:ext cx="6545909" cy="86793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de-DE" sz="1400" dirty="0" smtClean="0">
                <a:solidFill>
                  <a:schemeClr val="bg1"/>
                </a:solidFill>
              </a:rPr>
              <a:t>Alternative (OpenMPI):</a:t>
            </a:r>
            <a:endParaRPr lang="en-US" sz="1400" dirty="0" smtClean="0">
              <a:solidFill>
                <a:srgbClr val="8000FF"/>
              </a:solidFill>
              <a:latin typeface="Courier New" panose="02070309020205020404" pitchFamily="49" charset="0"/>
            </a:endParaRPr>
          </a:p>
          <a:p>
            <a:pPr>
              <a:lnSpc>
                <a:spcPct val="90000"/>
              </a:lnSpc>
            </a:pPr>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devicenum</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atoi</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getenv</a:t>
            </a:r>
            <a:r>
              <a:rPr lang="en-US" sz="1400" b="1" dirty="0">
                <a:solidFill>
                  <a:srgbClr val="000080"/>
                </a:solidFill>
                <a:latin typeface="Courier New" panose="02070309020205020404" pitchFamily="49" charset="0"/>
              </a:rPr>
              <a:t>(</a:t>
            </a:r>
            <a:r>
              <a:rPr lang="en-US" sz="1400" dirty="0">
                <a:solidFill>
                  <a:srgbClr val="808080"/>
                </a:solidFill>
                <a:latin typeface="Courier New" panose="02070309020205020404" pitchFamily="49" charset="0"/>
              </a:rPr>
              <a:t>"OMPI_COMM_WORLD_LOCAL_RANK</a:t>
            </a:r>
            <a:r>
              <a:rPr lang="en-US" sz="1400" dirty="0" smtClean="0">
                <a:solidFill>
                  <a:srgbClr val="808080"/>
                </a:solidFill>
                <a:latin typeface="Courier New" panose="02070309020205020404" pitchFamily="49" charset="0"/>
              </a:rPr>
              <a:t>"</a:t>
            </a:r>
            <a:r>
              <a:rPr lang="en-US" sz="1400" b="1" dirty="0" smtClean="0">
                <a:solidFill>
                  <a:srgbClr val="000080"/>
                </a:solidFill>
                <a:latin typeface="Courier New" panose="02070309020205020404" pitchFamily="49" charset="0"/>
              </a:rPr>
              <a:t>));</a:t>
            </a:r>
          </a:p>
          <a:p>
            <a:pPr>
              <a:lnSpc>
                <a:spcPct val="90000"/>
              </a:lnSpc>
            </a:pPr>
            <a:r>
              <a:rPr lang="de-DE" sz="1400" dirty="0">
                <a:solidFill>
                  <a:schemeClr val="bg1"/>
                </a:solidFill>
              </a:rPr>
              <a:t>Alternative </a:t>
            </a:r>
            <a:r>
              <a:rPr lang="de-DE" sz="1400" dirty="0" smtClean="0">
                <a:solidFill>
                  <a:schemeClr val="bg1"/>
                </a:solidFill>
              </a:rPr>
              <a:t>(MVAPICH2):</a:t>
            </a:r>
            <a:endParaRPr lang="en-US" sz="1400" dirty="0">
              <a:solidFill>
                <a:srgbClr val="8000FF"/>
              </a:solidFill>
              <a:latin typeface="Courier New" panose="02070309020205020404" pitchFamily="49" charset="0"/>
            </a:endParaRPr>
          </a:p>
          <a:p>
            <a:pPr>
              <a:lnSpc>
                <a:spcPct val="90000"/>
              </a:lnSpc>
            </a:pP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devicenum</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atoi</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getenv</a:t>
            </a:r>
            <a:r>
              <a:rPr lang="en-US" sz="1400" b="1" dirty="0">
                <a:solidFill>
                  <a:srgbClr val="000080"/>
                </a:solidFill>
                <a:latin typeface="Courier New" panose="02070309020205020404" pitchFamily="49" charset="0"/>
              </a:rPr>
              <a:t>(</a:t>
            </a:r>
            <a:r>
              <a:rPr lang="en-US" sz="1400" dirty="0">
                <a:solidFill>
                  <a:srgbClr val="808080"/>
                </a:solidFill>
                <a:latin typeface="Courier New" panose="02070309020205020404" pitchFamily="49" charset="0"/>
              </a:rPr>
              <a:t>"MV2_COMM_WORLD_LOCAL_RANK"</a:t>
            </a:r>
            <a:r>
              <a:rPr lang="en-US" sz="1400" b="1" dirty="0">
                <a:solidFill>
                  <a:srgbClr val="000080"/>
                </a:solidFill>
                <a:latin typeface="Courier New" panose="02070309020205020404" pitchFamily="49" charset="0"/>
              </a:rPr>
              <a:t>));</a:t>
            </a:r>
            <a:endParaRPr lang="en-US" sz="1400" dirty="0" smtClean="0">
              <a:solidFill>
                <a:schemeClr val="bg1"/>
              </a:solidFill>
            </a:endParaRPr>
          </a:p>
        </p:txBody>
      </p:sp>
    </p:spTree>
    <p:extLst>
      <p:ext uri="{BB962C8B-B14F-4D97-AF65-F5344CB8AC3E}">
        <p14:creationId xmlns:p14="http://schemas.microsoft.com/office/powerpoint/2010/main" val="31629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Debugging and Profiling of </a:t>
            </a:r>
            <a:r>
              <a:rPr lang="en-US" kern="0" dirty="0" err="1">
                <a:solidFill>
                  <a:schemeClr val="tx1"/>
                </a:solidFill>
              </a:rPr>
              <a:t>MPI+OpenACC</a:t>
            </a:r>
            <a:r>
              <a:rPr lang="en-US" kern="0" dirty="0">
                <a:solidFill>
                  <a:schemeClr val="tx1"/>
                </a:solidFill>
              </a:rPr>
              <a:t> apps</a:t>
            </a:r>
          </a:p>
        </p:txBody>
      </p:sp>
    </p:spTree>
    <p:extLst>
      <p:ext uri="{BB962C8B-B14F-4D97-AF65-F5344CB8AC3E}">
        <p14:creationId xmlns:p14="http://schemas.microsoft.com/office/powerpoint/2010/main" val="38623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a:t>
            </a:r>
            <a:r>
              <a:rPr lang="en-US" dirty="0" err="1" smtClean="0"/>
              <a:t>MPI+OpenACC</a:t>
            </a:r>
            <a:r>
              <a:rPr lang="en-US" dirty="0" smtClean="0"/>
              <a:t> Applications</a:t>
            </a:r>
            <a:endParaRPr lang="en-US" dirty="0"/>
          </a:p>
        </p:txBody>
      </p:sp>
      <p:sp>
        <p:nvSpPr>
          <p:cNvPr id="4" name="Content Placeholder 3"/>
          <p:cNvSpPr>
            <a:spLocks noGrp="1"/>
          </p:cNvSpPr>
          <p:nvPr>
            <p:ph idx="1"/>
          </p:nvPr>
        </p:nvSpPr>
        <p:spPr/>
        <p:txBody>
          <a:bodyPr/>
          <a:lstStyle/>
          <a:p>
            <a:r>
              <a:rPr lang="en-US" dirty="0"/>
              <a:t>Memory </a:t>
            </a:r>
            <a:r>
              <a:rPr lang="en-US" dirty="0" smtClean="0"/>
              <a:t>checking: </a:t>
            </a:r>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memcheck</a:t>
            </a:r>
            <a:endParaRPr lang="en-US" dirty="0">
              <a:latin typeface="Courier New" panose="02070309020205020404" pitchFamily="49" charset="0"/>
              <a:cs typeface="Courier New" panose="02070309020205020404" pitchFamily="49" charset="0"/>
            </a:endParaRPr>
          </a:p>
          <a:p>
            <a:r>
              <a:rPr lang="en-US" dirty="0" smtClean="0"/>
              <a:t>Debugging: </a:t>
            </a:r>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gdb</a:t>
            </a:r>
            <a:endParaRPr lang="en-US" dirty="0">
              <a:latin typeface="Courier New" panose="02070309020205020404" pitchFamily="49" charset="0"/>
              <a:cs typeface="Courier New" panose="02070309020205020404" pitchFamily="49" charset="0"/>
            </a:endParaRPr>
          </a:p>
          <a:p>
            <a:r>
              <a:rPr lang="en-US" dirty="0" smtClean="0"/>
              <a:t>Profiling: </a:t>
            </a:r>
            <a:r>
              <a:rPr lang="en-US" dirty="0" err="1">
                <a:latin typeface="Courier New" panose="02070309020205020404" pitchFamily="49" charset="0"/>
                <a:cs typeface="Courier New" panose="02070309020205020404" pitchFamily="49" charset="0"/>
              </a:rPr>
              <a:t>nvprof</a:t>
            </a:r>
            <a:r>
              <a:rPr lang="en-US" dirty="0"/>
              <a:t> </a:t>
            </a:r>
            <a:r>
              <a:rPr lang="en-US" dirty="0" smtClean="0"/>
              <a:t>and the </a:t>
            </a:r>
            <a:r>
              <a:rPr lang="en-US" dirty="0"/>
              <a:t>NVIDIA Visual </a:t>
            </a:r>
            <a:r>
              <a:rPr lang="en-US" dirty="0" smtClean="0"/>
              <a:t>Profiler (</a:t>
            </a:r>
            <a:r>
              <a:rPr lang="en-US" dirty="0" err="1" smtClean="0">
                <a:latin typeface="Courier New" panose="02070309020205020404" pitchFamily="49" charset="0"/>
                <a:cs typeface="Courier New" panose="02070309020205020404" pitchFamily="49" charset="0"/>
              </a:rPr>
              <a:t>nvvp</a:t>
            </a:r>
            <a:r>
              <a:rPr lang="en-US" dirty="0" smtClean="0"/>
              <a:t>)</a:t>
            </a:r>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35287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6748" y="4309534"/>
            <a:ext cx="9957703" cy="15124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6751" y="2869814"/>
            <a:ext cx="9957701" cy="5290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Memory Checking with </a:t>
            </a:r>
            <a:r>
              <a:rPr lang="en-US" dirty="0" err="1"/>
              <a:t>cuda-memcheck</a:t>
            </a:r>
            <a:endParaRPr lang="en-US" dirty="0"/>
          </a:p>
        </p:txBody>
      </p:sp>
      <p:sp>
        <p:nvSpPr>
          <p:cNvPr id="4" name="Content Placeholder 3"/>
          <p:cNvSpPr>
            <a:spLocks noGrp="1"/>
          </p:cNvSpPr>
          <p:nvPr>
            <p:ph idx="1"/>
          </p:nvPr>
        </p:nvSpPr>
        <p:spPr>
          <a:xfrm>
            <a:off x="516750" y="2103035"/>
            <a:ext cx="9957702" cy="3718925"/>
          </a:xfrm>
        </p:spPr>
        <p:txBody>
          <a:bodyPr/>
          <a:lstStyle/>
          <a:p>
            <a:r>
              <a:rPr lang="en-US" sz="1600" dirty="0">
                <a:latin typeface="Courier New" panose="02070309020205020404" pitchFamily="49" charset="0"/>
                <a:cs typeface="Courier New" panose="02070309020205020404" pitchFamily="49" charset="0"/>
              </a:rPr>
              <a:t>c</a:t>
            </a:r>
            <a:r>
              <a:rPr lang="en-US" sz="1600" dirty="0" smtClean="0">
                <a:latin typeface="Courier New" panose="02070309020205020404" pitchFamily="49" charset="0"/>
                <a:cs typeface="Courier New" panose="02070309020205020404" pitchFamily="49" charset="0"/>
              </a:rPr>
              <a:t>uda-</a:t>
            </a:r>
            <a:r>
              <a:rPr lang="en-US" sz="1600" dirty="0" err="1" smtClean="0">
                <a:latin typeface="Courier New" panose="02070309020205020404" pitchFamily="49" charset="0"/>
                <a:cs typeface="Courier New" panose="02070309020205020404" pitchFamily="49" charset="0"/>
              </a:rPr>
              <a:t>memcheck</a:t>
            </a:r>
            <a:r>
              <a:rPr lang="en-US" sz="1600" dirty="0" smtClean="0"/>
              <a:t> </a:t>
            </a:r>
            <a:r>
              <a:rPr lang="en-US" sz="1600" dirty="0"/>
              <a:t>is a </a:t>
            </a:r>
            <a:r>
              <a:rPr lang="en-US" sz="1600" dirty="0" smtClean="0"/>
              <a:t>tool </a:t>
            </a:r>
            <a:r>
              <a:rPr lang="en-US" sz="1600" dirty="0"/>
              <a:t>similar </a:t>
            </a:r>
            <a:r>
              <a:rPr lang="en-US" sz="1600" dirty="0" smtClean="0"/>
              <a:t>to </a:t>
            </a:r>
            <a:r>
              <a:rPr lang="en-US" sz="1600" dirty="0" err="1" smtClean="0"/>
              <a:t>Valgrind’s</a:t>
            </a:r>
            <a:r>
              <a:rPr lang="en-US" sz="1600" dirty="0" smtClean="0"/>
              <a:t> </a:t>
            </a:r>
            <a:r>
              <a:rPr lang="en-US" sz="1600" dirty="0" err="1" smtClean="0"/>
              <a:t>memcheck</a:t>
            </a:r>
            <a:endParaRPr lang="en-US" sz="1600" dirty="0"/>
          </a:p>
          <a:p>
            <a:r>
              <a:rPr lang="en-US" sz="1600" dirty="0"/>
              <a:t>Can be used in a MPI </a:t>
            </a:r>
            <a:r>
              <a:rPr lang="en-US" sz="1600" dirty="0" smtClean="0"/>
              <a:t>environment</a:t>
            </a:r>
          </a:p>
          <a:p>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a:t>
            </a:r>
            <a:r>
              <a:rPr lang="en-US" sz="1200" dirty="0" err="1" smtClean="0">
                <a:solidFill>
                  <a:srgbClr val="000000"/>
                </a:solidFill>
                <a:latin typeface="Courier New" panose="02070309020205020404" pitchFamily="49" charset="0"/>
              </a:rPr>
              <a:t>mpiexec</a:t>
            </a:r>
            <a:r>
              <a:rPr lang="en-US" sz="1200" dirty="0" smtClean="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np </a:t>
            </a:r>
            <a:r>
              <a:rPr lang="en-US" sz="1200" dirty="0">
                <a:solidFill>
                  <a:srgbClr val="FF0000"/>
                </a:solidFill>
                <a:latin typeface="Courier New" panose="02070309020205020404" pitchFamily="49" charset="0"/>
              </a:rPr>
              <a:t>2</a:t>
            </a: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cuda-memcheck</a:t>
            </a:r>
            <a:r>
              <a:rPr lang="en-US" sz="1200" dirty="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a:t>
            </a:r>
            <a:r>
              <a:rPr lang="en-US" sz="1200" dirty="0" err="1">
                <a:solidFill>
                  <a:srgbClr val="000000"/>
                </a:solidFill>
                <a:latin typeface="Courier New" panose="02070309020205020404" pitchFamily="49" charset="0"/>
              </a:rPr>
              <a:t>myapp</a:t>
            </a:r>
            <a:r>
              <a:rPr lang="en-US" sz="1200" dirty="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&lt;</a:t>
            </a:r>
            <a:r>
              <a:rPr lang="en-US" sz="1200" dirty="0" err="1">
                <a:solidFill>
                  <a:srgbClr val="000000"/>
                </a:solidFill>
                <a:latin typeface="Courier New" panose="02070309020205020404" pitchFamily="49" charset="0"/>
              </a:rPr>
              <a:t>args</a:t>
            </a:r>
            <a:r>
              <a:rPr lang="en-US" sz="1200" b="1" dirty="0" smtClean="0">
                <a:solidFill>
                  <a:srgbClr val="804000"/>
                </a:solidFill>
                <a:latin typeface="Courier New" panose="02070309020205020404" pitchFamily="49" charset="0"/>
              </a:rPr>
              <a:t>&gt;</a:t>
            </a:r>
            <a:endParaRPr lang="en-US" sz="1200" dirty="0" smtClean="0">
              <a:latin typeface="Courier New" panose="02070309020205020404" pitchFamily="49" charset="0"/>
              <a:cs typeface="Courier New" panose="02070309020205020404" pitchFamily="49" charset="0"/>
            </a:endParaRPr>
          </a:p>
          <a:p>
            <a:r>
              <a:rPr lang="en-US" sz="1600" dirty="0" smtClean="0"/>
              <a:t>Problem:	Output </a:t>
            </a:r>
            <a:r>
              <a:rPr lang="en-US" sz="1600" dirty="0"/>
              <a:t>of different processes is interleaved</a:t>
            </a:r>
          </a:p>
          <a:p>
            <a:r>
              <a:rPr lang="en-US" sz="1600" dirty="0" smtClean="0"/>
              <a:t>Solution:</a:t>
            </a:r>
            <a:r>
              <a:rPr lang="en-US" sz="1600" dirty="0"/>
              <a:t>	</a:t>
            </a:r>
            <a:r>
              <a:rPr lang="en-US" sz="1600" dirty="0" smtClean="0"/>
              <a:t>Use </a:t>
            </a:r>
            <a:r>
              <a:rPr lang="en-US" sz="1600" dirty="0"/>
              <a:t>save or log-file command line options</a:t>
            </a:r>
          </a:p>
          <a:p>
            <a:pPr lvl="2"/>
            <a:r>
              <a:rPr lang="en-US" sz="1200" dirty="0" err="1">
                <a:solidFill>
                  <a:srgbClr val="000000"/>
                </a:solidFill>
                <a:latin typeface="Courier New" panose="02070309020205020404" pitchFamily="49" charset="0"/>
              </a:rPr>
              <a:t>mpirun</a:t>
            </a:r>
            <a:r>
              <a:rPr lang="en-US" sz="1200" dirty="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np </a:t>
            </a:r>
            <a:r>
              <a:rPr lang="en-US" sz="1200" dirty="0">
                <a:solidFill>
                  <a:srgbClr val="FF0000"/>
                </a:solidFill>
                <a:latin typeface="Courier New" panose="02070309020205020404" pitchFamily="49" charset="0"/>
              </a:rPr>
              <a:t>2</a:t>
            </a:r>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cuda-</a:t>
            </a:r>
            <a:r>
              <a:rPr lang="en-US" sz="1200" dirty="0" err="1" smtClean="0">
                <a:solidFill>
                  <a:srgbClr val="000000"/>
                </a:solidFill>
                <a:latin typeface="Courier New" panose="02070309020205020404" pitchFamily="49" charset="0"/>
              </a:rPr>
              <a:t>memcheck</a:t>
            </a:r>
            <a:r>
              <a:rPr lang="en-US" sz="1200" dirty="0" smtClean="0">
                <a:solidFill>
                  <a:srgbClr val="000000"/>
                </a:solidFill>
                <a:latin typeface="Courier New" panose="02070309020205020404" pitchFamily="49" charset="0"/>
              </a:rPr>
              <a:t>				\</a:t>
            </a:r>
          </a:p>
          <a:p>
            <a:pPr lvl="2"/>
            <a:r>
              <a:rPr lang="en-US" sz="1200" dirty="0" smtClean="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log-file name.</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q</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OMPI_COMM_WORLD_RANK</a:t>
            </a:r>
            <a:r>
              <a:rPr lang="en-US" sz="1200" b="1" dirty="0">
                <a:solidFill>
                  <a:srgbClr val="804000"/>
                </a:solidFill>
                <a:latin typeface="Courier New" panose="02070309020205020404" pitchFamily="49" charset="0"/>
              </a:rPr>
              <a:t>}.</a:t>
            </a:r>
            <a:r>
              <a:rPr lang="en-US" sz="1200" dirty="0" smtClean="0">
                <a:solidFill>
                  <a:srgbClr val="000000"/>
                </a:solidFill>
                <a:latin typeface="Courier New" panose="02070309020205020404" pitchFamily="49" charset="0"/>
              </a:rPr>
              <a:t>log		\</a:t>
            </a:r>
          </a:p>
          <a:p>
            <a:pPr lvl="2"/>
            <a:r>
              <a:rPr lang="en-US" sz="1200" dirty="0" smtClean="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save </a:t>
            </a:r>
            <a:r>
              <a:rPr lang="en-US" sz="1200" dirty="0" err="1">
                <a:solidFill>
                  <a:srgbClr val="000000"/>
                </a:solidFill>
                <a:latin typeface="Courier New" panose="02070309020205020404" pitchFamily="49" charset="0"/>
              </a:rPr>
              <a:t>name.</a:t>
            </a:r>
            <a:r>
              <a:rPr lang="en-US" sz="1200" b="1" dirty="0" err="1">
                <a:solidFill>
                  <a:srgbClr val="804000"/>
                </a:solidFill>
                <a:latin typeface="Courier New" panose="02070309020205020404" pitchFamily="49" charset="0"/>
              </a:rPr>
              <a:t>%</a:t>
            </a:r>
            <a:r>
              <a:rPr lang="en-US" sz="1200" dirty="0" err="1">
                <a:solidFill>
                  <a:srgbClr val="000000"/>
                </a:solidFill>
                <a:latin typeface="Courier New" panose="02070309020205020404" pitchFamily="49" charset="0"/>
              </a:rPr>
              <a:t>q</a:t>
            </a:r>
            <a:r>
              <a:rPr lang="en-US" sz="1200" b="1" dirty="0">
                <a:solidFill>
                  <a:srgbClr val="804000"/>
                </a:solidFill>
                <a:latin typeface="Courier New" panose="02070309020205020404" pitchFamily="49" charset="0"/>
              </a:rPr>
              <a:t>{</a:t>
            </a:r>
            <a:r>
              <a:rPr lang="en-US" sz="1200" dirty="0">
                <a:solidFill>
                  <a:srgbClr val="000000"/>
                </a:solidFill>
                <a:latin typeface="Courier New" panose="02070309020205020404" pitchFamily="49" charset="0"/>
              </a:rPr>
              <a:t>OMPI_COMM_WORLD_RANK</a:t>
            </a:r>
            <a:r>
              <a:rPr lang="en-US" sz="1200" b="1" dirty="0">
                <a:solidFill>
                  <a:srgbClr val="804000"/>
                </a:solidFill>
                <a:latin typeface="Courier New" panose="02070309020205020404" pitchFamily="49" charset="0"/>
              </a:rPr>
              <a:t>}.</a:t>
            </a:r>
            <a:r>
              <a:rPr lang="en-US" sz="1200" dirty="0" err="1" smtClean="0">
                <a:solidFill>
                  <a:srgbClr val="000000"/>
                </a:solidFill>
                <a:latin typeface="Courier New" panose="02070309020205020404" pitchFamily="49" charset="0"/>
              </a:rPr>
              <a:t>memcheck</a:t>
            </a:r>
            <a:r>
              <a:rPr lang="en-US" sz="1200" dirty="0" smtClean="0">
                <a:solidFill>
                  <a:srgbClr val="000000"/>
                </a:solidFill>
                <a:latin typeface="Courier New" panose="02070309020205020404" pitchFamily="49" charset="0"/>
              </a:rPr>
              <a:t>		\</a:t>
            </a:r>
          </a:p>
          <a:p>
            <a:pPr lvl="2"/>
            <a:r>
              <a:rPr lang="en-US" sz="1200" b="1" dirty="0" smtClean="0">
                <a:solidFill>
                  <a:srgbClr val="804000"/>
                </a:solidFill>
                <a:latin typeface="Courier New" panose="02070309020205020404" pitchFamily="49" charset="0"/>
              </a:rPr>
              <a:t>./</a:t>
            </a:r>
            <a:r>
              <a:rPr lang="en-US" sz="1200" dirty="0" err="1">
                <a:solidFill>
                  <a:srgbClr val="000000"/>
                </a:solidFill>
                <a:latin typeface="Courier New" panose="02070309020205020404" pitchFamily="49" charset="0"/>
              </a:rPr>
              <a:t>myapp</a:t>
            </a:r>
            <a:r>
              <a:rPr lang="en-US" sz="1200" dirty="0">
                <a:solidFill>
                  <a:srgbClr val="000000"/>
                </a:solidFill>
                <a:latin typeface="Courier New" panose="02070309020205020404" pitchFamily="49" charset="0"/>
              </a:rPr>
              <a:t> </a:t>
            </a:r>
            <a:r>
              <a:rPr lang="en-US" sz="1200" b="1" dirty="0">
                <a:solidFill>
                  <a:srgbClr val="804000"/>
                </a:solidFill>
                <a:latin typeface="Courier New" panose="02070309020205020404" pitchFamily="49" charset="0"/>
              </a:rPr>
              <a:t>&lt;</a:t>
            </a:r>
            <a:r>
              <a:rPr lang="en-US" sz="1200" dirty="0" err="1">
                <a:solidFill>
                  <a:srgbClr val="000000"/>
                </a:solidFill>
                <a:latin typeface="Courier New" panose="02070309020205020404" pitchFamily="49" charset="0"/>
              </a:rPr>
              <a:t>args</a:t>
            </a:r>
            <a:r>
              <a:rPr lang="en-US" sz="1200" b="1" dirty="0" smtClean="0">
                <a:solidFill>
                  <a:srgbClr val="804000"/>
                </a:solidFill>
                <a:latin typeface="Courier New" panose="02070309020205020404" pitchFamily="49" charset="0"/>
              </a:rPr>
              <a:t>&gt;</a:t>
            </a:r>
            <a:endParaRPr lang="en-US" sz="1200"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7" name="Rectangle 6"/>
          <p:cNvSpPr/>
          <p:nvPr/>
        </p:nvSpPr>
        <p:spPr>
          <a:xfrm>
            <a:off x="6588251" y="3457185"/>
            <a:ext cx="3886200" cy="794064"/>
          </a:xfrm>
          <a:prstGeom prst="rect">
            <a:avLst/>
          </a:prstGeom>
          <a:solidFill>
            <a:srgbClr val="F2F2F2"/>
          </a:solidFill>
          <a:ln>
            <a:solidFill>
              <a:schemeClr val="bg1"/>
            </a:solidFill>
          </a:ln>
        </p:spPr>
        <p:txBody>
          <a:bodyPr wrap="square">
            <a:spAutoFit/>
          </a:bodyPr>
          <a:lstStyle/>
          <a:p>
            <a:pPr lvl="0" defTabSz="914400">
              <a:lnSpc>
                <a:spcPct val="90000"/>
              </a:lnSpc>
              <a:spcBef>
                <a:spcPts val="900"/>
              </a:spcBef>
              <a:spcAft>
                <a:spcPts val="900"/>
              </a:spcAft>
              <a:buClr>
                <a:srgbClr val="B3B3B3"/>
              </a:buClr>
              <a:buSzPct val="100000"/>
            </a:pPr>
            <a:r>
              <a:rPr lang="en-US" sz="1600" kern="0" dirty="0">
                <a:solidFill>
                  <a:srgbClr val="000000"/>
                </a:solidFill>
                <a:latin typeface="Trebuchet MS" pitchFamily="34" charset="0"/>
                <a:ea typeface="+mn-ea"/>
              </a:rPr>
              <a:t>OpenMPI: </a:t>
            </a:r>
            <a:r>
              <a:rPr lang="en-US" sz="1600" kern="0" dirty="0">
                <a:solidFill>
                  <a:srgbClr val="000000"/>
                </a:solidFill>
                <a:latin typeface="Courier New" panose="02070309020205020404" pitchFamily="49" charset="0"/>
                <a:ea typeface="+mn-ea"/>
                <a:cs typeface="Courier New" panose="02070309020205020404" pitchFamily="49" charset="0"/>
              </a:rPr>
              <a:t>OMPI_COMM_WORLD_RANK</a:t>
            </a:r>
          </a:p>
          <a:p>
            <a:pPr lvl="0" defTabSz="914400">
              <a:lnSpc>
                <a:spcPct val="90000"/>
              </a:lnSpc>
              <a:spcBef>
                <a:spcPts val="900"/>
              </a:spcBef>
              <a:spcAft>
                <a:spcPts val="900"/>
              </a:spcAft>
              <a:buClr>
                <a:srgbClr val="B3B3B3"/>
              </a:buClr>
              <a:buSzPct val="100000"/>
            </a:pPr>
            <a:r>
              <a:rPr lang="en-US" sz="1600" kern="0" dirty="0" smtClean="0">
                <a:solidFill>
                  <a:srgbClr val="000000"/>
                </a:solidFill>
                <a:latin typeface="Trebuchet MS" pitchFamily="34" charset="0"/>
                <a:ea typeface="+mn-ea"/>
              </a:rPr>
              <a:t>MVAPICH2</a:t>
            </a:r>
            <a:r>
              <a:rPr lang="en-US" sz="1600" kern="0" dirty="0">
                <a:solidFill>
                  <a:srgbClr val="000000"/>
                </a:solidFill>
                <a:latin typeface="Trebuchet MS" pitchFamily="34" charset="0"/>
                <a:ea typeface="+mn-ea"/>
              </a:rPr>
              <a:t>: </a:t>
            </a:r>
            <a:r>
              <a:rPr lang="en-US" sz="1600" kern="0" dirty="0">
                <a:solidFill>
                  <a:srgbClr val="000000"/>
                </a:solidFill>
                <a:latin typeface="Courier New" panose="02070309020205020404" pitchFamily="49" charset="0"/>
                <a:ea typeface="+mn-ea"/>
                <a:cs typeface="Courier New" panose="02070309020205020404" pitchFamily="49" charset="0"/>
              </a:rPr>
              <a:t>MV2_COMM_WORLD_RANK</a:t>
            </a:r>
          </a:p>
        </p:txBody>
      </p:sp>
    </p:spTree>
    <p:extLst>
      <p:ext uri="{BB962C8B-B14F-4D97-AF65-F5344CB8AC3E}">
        <p14:creationId xmlns:p14="http://schemas.microsoft.com/office/powerpoint/2010/main" val="151216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Checking with </a:t>
            </a:r>
            <a:r>
              <a:rPr lang="en-US" dirty="0" err="1"/>
              <a:t>cuda-memcheck</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a:stretch>
            <a:fillRect/>
          </a:stretch>
        </p:blipFill>
        <p:spPr>
          <a:xfrm>
            <a:off x="1832044" y="1484593"/>
            <a:ext cx="7648575" cy="4038600"/>
          </a:xfrm>
          <a:prstGeom prst="rect">
            <a:avLst/>
          </a:prstGeom>
        </p:spPr>
      </p:pic>
      <p:sp>
        <p:nvSpPr>
          <p:cNvPr id="7" name="Rectangle 6"/>
          <p:cNvSpPr/>
          <p:nvPr/>
        </p:nvSpPr>
        <p:spPr>
          <a:xfrm>
            <a:off x="5725006" y="1763431"/>
            <a:ext cx="3509818" cy="165540"/>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
        <p:nvSpPr>
          <p:cNvPr id="8" name="Rectangle 7"/>
          <p:cNvSpPr/>
          <p:nvPr/>
        </p:nvSpPr>
        <p:spPr>
          <a:xfrm>
            <a:off x="1928432" y="1928971"/>
            <a:ext cx="4147555" cy="157018"/>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
        <p:nvSpPr>
          <p:cNvPr id="9" name="Rectangle 8"/>
          <p:cNvSpPr/>
          <p:nvPr/>
        </p:nvSpPr>
        <p:spPr>
          <a:xfrm>
            <a:off x="1928431" y="4358134"/>
            <a:ext cx="5810102" cy="323273"/>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Tree>
    <p:extLst>
      <p:ext uri="{BB962C8B-B14F-4D97-AF65-F5344CB8AC3E}">
        <p14:creationId xmlns:p14="http://schemas.microsoft.com/office/powerpoint/2010/main" val="48672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Checking with </a:t>
            </a:r>
            <a:r>
              <a:rPr lang="en-US" dirty="0" err="1"/>
              <a:t>cuda-memcheck</a:t>
            </a:r>
            <a:endParaRPr lang="en-US" dirty="0"/>
          </a:p>
        </p:txBody>
      </p:sp>
      <p:sp>
        <p:nvSpPr>
          <p:cNvPr id="3" name="Text Placeholder 2"/>
          <p:cNvSpPr>
            <a:spLocks noGrp="1"/>
          </p:cNvSpPr>
          <p:nvPr>
            <p:ph type="body" sz="quarter" idx="10"/>
          </p:nvPr>
        </p:nvSpPr>
        <p:spPr/>
        <p:txBody>
          <a:bodyPr/>
          <a:lstStyle/>
          <a:p>
            <a:r>
              <a:rPr lang="en-US" dirty="0"/>
              <a:t>Read O</a:t>
            </a:r>
            <a:r>
              <a:rPr lang="en-US" dirty="0" smtClean="0"/>
              <a:t>utput </a:t>
            </a:r>
            <a:r>
              <a:rPr lang="en-US" dirty="0"/>
              <a:t>F</a:t>
            </a:r>
            <a:r>
              <a:rPr lang="en-US" dirty="0" smtClean="0"/>
              <a:t>iles </a:t>
            </a:r>
            <a:r>
              <a:rPr lang="en-US" dirty="0"/>
              <a:t>with </a:t>
            </a:r>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memcheck</a:t>
            </a:r>
            <a:r>
              <a:rPr lang="en-US" dirty="0">
                <a:latin typeface="Courier New" panose="02070309020205020404" pitchFamily="49" charset="0"/>
                <a:cs typeface="Courier New" panose="02070309020205020404" pitchFamily="49" charset="0"/>
              </a:rPr>
              <a:t> --read</a:t>
            </a:r>
          </a:p>
          <a:p>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Content Placeholder 5"/>
          <p:cNvPicPr>
            <a:picLocks noGrp="1" noChangeAspect="1"/>
          </p:cNvPicPr>
          <p:nvPr>
            <p:ph idx="1"/>
          </p:nvPr>
        </p:nvPicPr>
        <p:blipFill>
          <a:blip r:embed="rId2"/>
          <a:stretch>
            <a:fillRect/>
          </a:stretch>
        </p:blipFill>
        <p:spPr>
          <a:xfrm>
            <a:off x="1970533" y="2103438"/>
            <a:ext cx="7041258" cy="3717925"/>
          </a:xfrm>
          <a:prstGeom prst="rect">
            <a:avLst/>
          </a:prstGeom>
        </p:spPr>
      </p:pic>
    </p:spTree>
    <p:extLst>
      <p:ext uri="{BB962C8B-B14F-4D97-AF65-F5344CB8AC3E}">
        <p14:creationId xmlns:p14="http://schemas.microsoft.com/office/powerpoint/2010/main" val="242313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16751" y="3074590"/>
            <a:ext cx="9957701" cy="5290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Debugging </a:t>
            </a:r>
            <a:r>
              <a:rPr lang="en-US" dirty="0" err="1" smtClean="0"/>
              <a:t>MPI+OpenACC</a:t>
            </a:r>
            <a:r>
              <a:rPr lang="en-US" dirty="0" smtClean="0"/>
              <a:t> </a:t>
            </a:r>
            <a:r>
              <a:rPr lang="en-US" dirty="0"/>
              <a:t>applications</a:t>
            </a:r>
          </a:p>
        </p:txBody>
      </p:sp>
      <p:sp>
        <p:nvSpPr>
          <p:cNvPr id="3" name="Text Placeholder 2"/>
          <p:cNvSpPr>
            <a:spLocks noGrp="1"/>
          </p:cNvSpPr>
          <p:nvPr>
            <p:ph type="body" sz="quarter" idx="10"/>
          </p:nvPr>
        </p:nvSpPr>
        <p:spPr/>
        <p:txBody>
          <a:bodyPr/>
          <a:lstStyle/>
          <a:p>
            <a:r>
              <a:rPr lang="en-US" dirty="0"/>
              <a:t>U</a:t>
            </a:r>
            <a:r>
              <a:rPr lang="en-US" dirty="0" smtClean="0"/>
              <a:t>sing </a:t>
            </a:r>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gdb</a:t>
            </a:r>
            <a:r>
              <a:rPr lang="en-US" dirty="0"/>
              <a:t> with MPI A</a:t>
            </a:r>
            <a:r>
              <a:rPr lang="en-US" dirty="0" smtClean="0"/>
              <a:t>pplications</a:t>
            </a:r>
            <a:endParaRPr lang="en-US" dirty="0"/>
          </a:p>
        </p:txBody>
      </p:sp>
      <p:sp>
        <p:nvSpPr>
          <p:cNvPr id="4" name="Content Placeholder 3"/>
          <p:cNvSpPr>
            <a:spLocks noGrp="1"/>
          </p:cNvSpPr>
          <p:nvPr>
            <p:ph idx="1"/>
          </p:nvPr>
        </p:nvSpPr>
        <p:spPr/>
        <p:txBody>
          <a:bodyPr/>
          <a:lstStyle/>
          <a:p>
            <a:r>
              <a:rPr lang="en-US" dirty="0" smtClean="0"/>
              <a:t>Use </a:t>
            </a:r>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gdb</a:t>
            </a:r>
            <a:r>
              <a:rPr lang="en-US" dirty="0"/>
              <a:t> just like </a:t>
            </a:r>
            <a:r>
              <a:rPr lang="en-US" dirty="0" err="1" smtClean="0">
                <a:latin typeface="Courier New" panose="02070309020205020404" pitchFamily="49" charset="0"/>
                <a:cs typeface="Courier New" panose="02070309020205020404" pitchFamily="49" charset="0"/>
              </a:rPr>
              <a:t>gdb</a:t>
            </a:r>
            <a:endParaRPr lang="en-US" dirty="0"/>
          </a:p>
          <a:p>
            <a:r>
              <a:rPr lang="en-US" dirty="0"/>
              <a:t>For smaller applications, just launch </a:t>
            </a:r>
            <a:r>
              <a:rPr lang="en-US" dirty="0" err="1"/>
              <a:t>xterms</a:t>
            </a:r>
            <a:r>
              <a:rPr lang="en-US" dirty="0"/>
              <a:t> and </a:t>
            </a:r>
            <a:r>
              <a:rPr lang="en-US" dirty="0" err="1">
                <a:latin typeface="Courier New" panose="02070309020205020404" pitchFamily="49" charset="0"/>
                <a:cs typeface="Courier New" panose="02070309020205020404" pitchFamily="49" charset="0"/>
              </a:rPr>
              <a:t>cuda-gdb</a:t>
            </a:r>
            <a:endParaRPr lang="en-US" dirty="0">
              <a:latin typeface="Courier New" panose="02070309020205020404" pitchFamily="49" charset="0"/>
              <a:cs typeface="Courier New" panose="02070309020205020404" pitchFamily="49" charset="0"/>
            </a:endParaRPr>
          </a:p>
          <a:p>
            <a:r>
              <a:rPr lang="en-US" sz="2400" dirty="0" err="1">
                <a:solidFill>
                  <a:srgbClr val="000000"/>
                </a:solidFill>
                <a:latin typeface="Courier New" panose="02070309020205020404" pitchFamily="49" charset="0"/>
              </a:rPr>
              <a:t>mpiexec</a:t>
            </a:r>
            <a:r>
              <a:rPr lang="en-US" sz="2400" dirty="0">
                <a:solidFill>
                  <a:srgbClr val="000000"/>
                </a:solidFill>
                <a:latin typeface="Courier New" panose="02070309020205020404" pitchFamily="49" charset="0"/>
              </a:rPr>
              <a:t> -x </a:t>
            </a:r>
            <a:r>
              <a:rPr lang="en-US" sz="2400" b="1" dirty="0">
                <a:solidFill>
                  <a:srgbClr val="804000"/>
                </a:solidFill>
                <a:latin typeface="Courier New" panose="02070309020205020404" pitchFamily="49" charset="0"/>
              </a:rPr>
              <a:t>-</a:t>
            </a:r>
            <a:r>
              <a:rPr lang="en-US" sz="2400" dirty="0">
                <a:solidFill>
                  <a:srgbClr val="000000"/>
                </a:solidFill>
                <a:latin typeface="Courier New" panose="02070309020205020404" pitchFamily="49" charset="0"/>
              </a:rPr>
              <a:t>np </a:t>
            </a:r>
            <a:r>
              <a:rPr lang="en-US" sz="2400" dirty="0">
                <a:solidFill>
                  <a:srgbClr val="FF0000"/>
                </a:solidFill>
                <a:latin typeface="Courier New" panose="02070309020205020404" pitchFamily="49" charset="0"/>
              </a:rPr>
              <a:t>2</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xterm</a:t>
            </a:r>
            <a:r>
              <a:rPr lang="en-US" sz="2400" dirty="0">
                <a:solidFill>
                  <a:srgbClr val="000000"/>
                </a:solidFill>
                <a:latin typeface="Courier New" panose="02070309020205020404" pitchFamily="49" charset="0"/>
              </a:rPr>
              <a:t> -e </a:t>
            </a:r>
            <a:r>
              <a:rPr lang="en-US" sz="2400" dirty="0" err="1">
                <a:solidFill>
                  <a:srgbClr val="000000"/>
                </a:solidFill>
                <a:latin typeface="Courier New" panose="02070309020205020404" pitchFamily="49" charset="0"/>
              </a:rPr>
              <a:t>cuda-gdb</a:t>
            </a:r>
            <a:r>
              <a:rPr lang="en-US" sz="2400" dirty="0">
                <a:solidFill>
                  <a:srgbClr val="000000"/>
                </a:solidFill>
                <a:latin typeface="Courier New" panose="02070309020205020404" pitchFamily="49" charset="0"/>
              </a:rPr>
              <a:t> </a:t>
            </a:r>
            <a:r>
              <a:rPr lang="en-US" sz="2400" b="1" dirty="0">
                <a:solidFill>
                  <a:srgbClr val="804000"/>
                </a:solidFill>
                <a:latin typeface="Courier New" panose="02070309020205020404" pitchFamily="49" charset="0"/>
              </a:rPr>
              <a:t>./</a:t>
            </a:r>
            <a:r>
              <a:rPr lang="en-US" sz="2400" dirty="0" err="1">
                <a:solidFill>
                  <a:srgbClr val="000000"/>
                </a:solidFill>
                <a:latin typeface="Courier New" panose="02070309020205020404" pitchFamily="49" charset="0"/>
              </a:rPr>
              <a:t>myapp</a:t>
            </a:r>
            <a:r>
              <a:rPr lang="en-US" sz="2400" dirty="0">
                <a:solidFill>
                  <a:srgbClr val="000000"/>
                </a:solidFill>
                <a:latin typeface="Courier New" panose="02070309020205020404" pitchFamily="49" charset="0"/>
              </a:rPr>
              <a:t> </a:t>
            </a:r>
            <a:r>
              <a:rPr lang="en-US" sz="2400" b="1" dirty="0">
                <a:solidFill>
                  <a:srgbClr val="804000"/>
                </a:solidFill>
                <a:latin typeface="Courier New" panose="02070309020205020404" pitchFamily="49" charset="0"/>
              </a:rPr>
              <a:t>&lt;</a:t>
            </a:r>
            <a:r>
              <a:rPr lang="en-US" sz="2400" dirty="0" err="1">
                <a:solidFill>
                  <a:srgbClr val="000000"/>
                </a:solidFill>
                <a:latin typeface="Courier New" panose="02070309020205020404" pitchFamily="49" charset="0"/>
              </a:rPr>
              <a:t>args</a:t>
            </a:r>
            <a:r>
              <a:rPr lang="en-US" sz="2400" b="1" dirty="0">
                <a:solidFill>
                  <a:srgbClr val="804000"/>
                </a:solidFill>
                <a:latin typeface="Courier New" panose="02070309020205020404" pitchFamily="49" charset="0"/>
              </a:rPr>
              <a:t>&gt;</a:t>
            </a:r>
            <a:endParaRPr lang="en-US" sz="2400" dirty="0">
              <a:effectLst/>
            </a:endParaRP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p:nvPr/>
        </p:nvPicPr>
        <p:blipFill>
          <a:blip r:embed="rId2"/>
          <a:stretch>
            <a:fillRect/>
          </a:stretch>
        </p:blipFill>
        <p:spPr>
          <a:xfrm>
            <a:off x="1642940" y="3669178"/>
            <a:ext cx="3525642" cy="2415065"/>
          </a:xfrm>
          <a:prstGeom prst="rect">
            <a:avLst/>
          </a:prstGeom>
          <a:ln>
            <a:noFill/>
          </a:ln>
        </p:spPr>
      </p:pic>
      <p:pic>
        <p:nvPicPr>
          <p:cNvPr id="7" name="Picture 6"/>
          <p:cNvPicPr/>
          <p:nvPr/>
        </p:nvPicPr>
        <p:blipFill>
          <a:blip r:embed="rId2"/>
          <a:stretch>
            <a:fillRect/>
          </a:stretch>
        </p:blipFill>
        <p:spPr>
          <a:xfrm>
            <a:off x="5355148" y="3669178"/>
            <a:ext cx="3525642" cy="2415065"/>
          </a:xfrm>
          <a:prstGeom prst="rect">
            <a:avLst/>
          </a:prstGeom>
          <a:ln>
            <a:noFill/>
          </a:ln>
        </p:spPr>
      </p:pic>
    </p:spTree>
    <p:extLst>
      <p:ext uri="{BB962C8B-B14F-4D97-AF65-F5344CB8AC3E}">
        <p14:creationId xmlns:p14="http://schemas.microsoft.com/office/powerpoint/2010/main" val="384598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a:latin typeface="Courier New" panose="02070309020205020404" pitchFamily="49" charset="0"/>
                <a:cs typeface="Courier New" panose="02070309020205020404" pitchFamily="49" charset="0"/>
              </a:rPr>
              <a:t>cuda-</a:t>
            </a:r>
            <a:r>
              <a:rPr lang="en-US" dirty="0" err="1">
                <a:latin typeface="Courier New" panose="02070309020205020404" pitchFamily="49" charset="0"/>
                <a:cs typeface="Courier New" panose="02070309020205020404" pitchFamily="49" charset="0"/>
              </a:rPr>
              <a:t>gdb</a:t>
            </a:r>
            <a:r>
              <a:rPr lang="en-US" dirty="0"/>
              <a:t> A</a:t>
            </a:r>
            <a:r>
              <a:rPr lang="en-US" dirty="0" smtClean="0"/>
              <a:t>ttach</a:t>
            </a:r>
            <a:endParaRPr lang="en-US" dirty="0"/>
          </a:p>
        </p:txBody>
      </p:sp>
      <p:sp>
        <p:nvSpPr>
          <p:cNvPr id="4" name="Content Placeholder 3"/>
          <p:cNvSpPr>
            <a:spLocks noGrp="1"/>
          </p:cNvSpPr>
          <p:nvPr>
            <p:ph idx="1"/>
          </p:nvPr>
        </p:nvSpPr>
        <p:spPr>
          <a:solidFill>
            <a:srgbClr val="F2F2F2"/>
          </a:solidFill>
        </p:spPr>
        <p:txBody>
          <a:bodyPr/>
          <a:lstStyle/>
          <a:p>
            <a:pPr>
              <a:spcBef>
                <a:spcPts val="0"/>
              </a:spcBef>
              <a:spcAft>
                <a:spcPts val="600"/>
              </a:spcAft>
            </a:pPr>
            <a:r>
              <a:rPr lang="en-US" sz="1400" b="1" dirty="0" smtClean="0">
                <a:solidFill>
                  <a:srgbClr val="0000FF"/>
                </a:solidFill>
                <a:latin typeface="Courier New" panose="02070309020205020404" pitchFamily="49" charset="0"/>
              </a:rPr>
              <a:t>if</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	</a:t>
            </a:r>
            <a:r>
              <a:rPr lang="en-US" sz="1400" dirty="0"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i</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printf</a:t>
            </a:r>
            <a:r>
              <a:rPr lang="en-US" sz="1400" b="1" dirty="0">
                <a:solidFill>
                  <a:srgbClr val="000080"/>
                </a:solidFill>
                <a:latin typeface="Courier New" panose="02070309020205020404" pitchFamily="49" charset="0"/>
              </a:rPr>
              <a:t>(</a:t>
            </a:r>
            <a:r>
              <a:rPr lang="en-US" sz="1400" dirty="0">
                <a:solidFill>
                  <a:srgbClr val="808080"/>
                </a:solidFill>
                <a:latin typeface="Courier New" panose="02070309020205020404" pitchFamily="49" charset="0"/>
              </a:rPr>
              <a:t>"rank %d: </a:t>
            </a:r>
            <a:r>
              <a:rPr lang="en-US" sz="1400" dirty="0" err="1">
                <a:solidFill>
                  <a:srgbClr val="808080"/>
                </a:solidFill>
                <a:latin typeface="Courier New" panose="02070309020205020404" pitchFamily="49" charset="0"/>
              </a:rPr>
              <a:t>pid</a:t>
            </a:r>
            <a:r>
              <a:rPr lang="en-US" sz="1400" dirty="0">
                <a:solidFill>
                  <a:srgbClr val="808080"/>
                </a:solidFill>
                <a:latin typeface="Courier New" panose="02070309020205020404" pitchFamily="49" charset="0"/>
              </a:rPr>
              <a:t> %d on %s ready for attach\n."</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getpid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name</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b="1" dirty="0">
                <a:solidFill>
                  <a:srgbClr val="000000"/>
                </a:solidFill>
                <a:latin typeface="Courier New" panose="02070309020205020404" pitchFamily="49" charset="0"/>
              </a:rPr>
              <a:t>	</a:t>
            </a:r>
            <a:r>
              <a:rPr lang="en-US" sz="1400" b="1" dirty="0" smtClean="0">
                <a:solidFill>
                  <a:srgbClr val="0000FF"/>
                </a:solidFill>
                <a:latin typeface="Courier New" panose="02070309020205020404" pitchFamily="49" charset="0"/>
              </a:rPr>
              <a:t>while</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0</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sleep</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5</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b="1" dirty="0" smtClean="0">
                <a:solidFill>
                  <a:srgbClr val="000080"/>
                </a:solidFill>
                <a:latin typeface="Courier New" panose="02070309020205020404" pitchFamily="49" charset="0"/>
              </a:rPr>
              <a:t>}</a:t>
            </a:r>
          </a:p>
          <a:p>
            <a:pPr>
              <a:spcBef>
                <a:spcPts val="0"/>
              </a:spcBef>
              <a:spcAft>
                <a:spcPts val="600"/>
              </a:spcAft>
            </a:pPr>
            <a:endParaRPr lang="en-US" sz="1400" b="1" dirty="0" smtClean="0">
              <a:solidFill>
                <a:srgbClr val="000080"/>
              </a:solidFill>
              <a:latin typeface="Courier New" panose="02070309020205020404" pitchFamily="49" charset="0"/>
            </a:endParaRPr>
          </a:p>
          <a:p>
            <a:pPr>
              <a:spcBef>
                <a:spcPts val="0"/>
              </a:spcBef>
              <a:spcAft>
                <a:spcPts val="600"/>
              </a:spcAft>
            </a:pPr>
            <a:r>
              <a:rPr lang="en-US" sz="1400" b="1" dirty="0">
                <a:solidFill>
                  <a:srgbClr val="804000"/>
                </a:solidFill>
                <a:latin typeface="Courier New" panose="02070309020205020404" pitchFamily="49" charset="0"/>
              </a:rPr>
              <a:t>&gt;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mpiexec</a:t>
            </a:r>
            <a:r>
              <a:rPr lang="en-US" sz="1400" dirty="0" smtClean="0">
                <a:solidFill>
                  <a:srgbClr val="000000"/>
                </a:solidFill>
                <a:latin typeface="Courier New" panose="02070309020205020404" pitchFamily="49" charset="0"/>
              </a:rPr>
              <a:t> </a:t>
            </a:r>
            <a:r>
              <a:rPr lang="en-US" sz="1400" b="1" dirty="0">
                <a:solidFill>
                  <a:srgbClr val="804000"/>
                </a:solidFill>
                <a:latin typeface="Courier New" panose="02070309020205020404" pitchFamily="49" charset="0"/>
              </a:rPr>
              <a:t>-</a:t>
            </a:r>
            <a:r>
              <a:rPr lang="en-US" sz="1400" dirty="0">
                <a:solidFill>
                  <a:srgbClr val="000000"/>
                </a:solidFill>
                <a:latin typeface="Courier New" panose="02070309020205020404" pitchFamily="49" charset="0"/>
              </a:rPr>
              <a:t>np </a:t>
            </a:r>
            <a:r>
              <a:rPr lang="en-US" sz="1400" dirty="0">
                <a:solidFill>
                  <a:srgbClr val="FF0000"/>
                </a:solidFill>
                <a:latin typeface="Courier New" panose="02070309020205020404" pitchFamily="49" charset="0"/>
              </a:rPr>
              <a:t>2</a:t>
            </a:r>
            <a:r>
              <a:rPr lang="en-US" sz="1400" dirty="0">
                <a:solidFill>
                  <a:srgbClr val="000000"/>
                </a:solidFill>
                <a:latin typeface="Courier New" panose="02070309020205020404" pitchFamily="49" charset="0"/>
              </a:rPr>
              <a:t> </a:t>
            </a:r>
            <a:r>
              <a:rPr lang="en-US" sz="1400" b="1" dirty="0">
                <a:solidFill>
                  <a:srgbClr val="804000"/>
                </a:solidFill>
                <a:latin typeface="Courier New" panose="02070309020205020404" pitchFamily="49" charset="0"/>
              </a:rPr>
              <a:t>./</a:t>
            </a:r>
            <a:r>
              <a:rPr lang="en-US" sz="1400" dirty="0" err="1" smtClean="0">
                <a:solidFill>
                  <a:srgbClr val="000000"/>
                </a:solidFill>
                <a:latin typeface="Courier New" panose="02070309020205020404" pitchFamily="49" charset="0"/>
              </a:rPr>
              <a:t>jacobi_mpi+cuda</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smtClean="0">
                <a:solidFill>
                  <a:srgbClr val="000000"/>
                </a:solidFill>
                <a:latin typeface="Courier New" panose="02070309020205020404" pitchFamily="49" charset="0"/>
              </a:rPr>
              <a:t>Jacobi </a:t>
            </a:r>
            <a:r>
              <a:rPr lang="en-US" sz="1400" dirty="0">
                <a:solidFill>
                  <a:srgbClr val="000000"/>
                </a:solidFill>
                <a:latin typeface="Courier New" panose="02070309020205020404" pitchFamily="49" charset="0"/>
              </a:rPr>
              <a:t>relaxation Calculation</a:t>
            </a:r>
            <a:r>
              <a:rPr lang="en-US" sz="1400" b="1" dirty="0">
                <a:solidFill>
                  <a:srgbClr val="80400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0000"/>
                </a:solidFill>
                <a:latin typeface="Courier New" panose="02070309020205020404" pitchFamily="49" charset="0"/>
              </a:rPr>
              <a:t>4096</a:t>
            </a:r>
            <a:r>
              <a:rPr lang="en-US" sz="1400" dirty="0">
                <a:solidFill>
                  <a:srgbClr val="000000"/>
                </a:solidFill>
                <a:latin typeface="Courier New" panose="02070309020205020404" pitchFamily="49" charset="0"/>
              </a:rPr>
              <a:t> x </a:t>
            </a:r>
            <a:r>
              <a:rPr lang="en-US" sz="1400" dirty="0">
                <a:solidFill>
                  <a:srgbClr val="FF0000"/>
                </a:solidFill>
                <a:latin typeface="Courier New" panose="02070309020205020404" pitchFamily="49" charset="0"/>
              </a:rPr>
              <a:t>4096</a:t>
            </a:r>
            <a:r>
              <a:rPr lang="en-US" sz="1400" dirty="0">
                <a:solidFill>
                  <a:srgbClr val="000000"/>
                </a:solidFill>
                <a:latin typeface="Courier New" panose="02070309020205020404" pitchFamily="49" charset="0"/>
              </a:rPr>
              <a:t> mesh with </a:t>
            </a:r>
            <a:r>
              <a:rPr lang="en-US" sz="1400" dirty="0">
                <a:solidFill>
                  <a:srgbClr val="FF0000"/>
                </a:solidFill>
                <a:latin typeface="Courier New" panose="02070309020205020404" pitchFamily="49" charset="0"/>
              </a:rPr>
              <a:t>2</a:t>
            </a:r>
            <a:r>
              <a:rPr lang="en-US" sz="1400" dirty="0">
                <a:solidFill>
                  <a:srgbClr val="000000"/>
                </a:solidFill>
                <a:latin typeface="Courier New" panose="02070309020205020404" pitchFamily="49" charset="0"/>
              </a:rPr>
              <a:t> processes and one Tesla M2070 for each process </a:t>
            </a:r>
            <a:r>
              <a:rPr lang="en-US" sz="1400" b="1" dirty="0">
                <a:solidFill>
                  <a:srgbClr val="804000"/>
                </a:solidFill>
                <a:latin typeface="Courier New" panose="02070309020205020404" pitchFamily="49" charset="0"/>
              </a:rPr>
              <a:t>(</a:t>
            </a:r>
            <a:r>
              <a:rPr lang="en-US" sz="1400" dirty="0">
                <a:solidFill>
                  <a:srgbClr val="FF0000"/>
                </a:solidFill>
                <a:latin typeface="Courier New" panose="02070309020205020404" pitchFamily="49" charset="0"/>
              </a:rPr>
              <a:t>2049</a:t>
            </a:r>
            <a:r>
              <a:rPr lang="en-US" sz="1400" dirty="0">
                <a:solidFill>
                  <a:srgbClr val="000000"/>
                </a:solidFill>
                <a:latin typeface="Courier New" panose="02070309020205020404" pitchFamily="49" charset="0"/>
              </a:rPr>
              <a:t> rows per process</a:t>
            </a:r>
            <a:r>
              <a:rPr lang="en-US" sz="1400" b="1" dirty="0" smtClean="0">
                <a:solidFill>
                  <a:srgbClr val="804000"/>
                </a:solidFill>
                <a:latin typeface="Courier New" panose="02070309020205020404" pitchFamily="49" charset="0"/>
              </a:rPr>
              <a:t>).</a:t>
            </a:r>
          </a:p>
          <a:p>
            <a:pPr>
              <a:spcBef>
                <a:spcPts val="0"/>
              </a:spcBef>
              <a:spcAft>
                <a:spcPts val="600"/>
              </a:spcAft>
            </a:pPr>
            <a:r>
              <a:rPr lang="en-US" sz="1400" dirty="0" smtClean="0">
                <a:solidFill>
                  <a:srgbClr val="000000"/>
                </a:solidFill>
                <a:latin typeface="Courier New" panose="02070309020205020404" pitchFamily="49" charset="0"/>
              </a:rPr>
              <a:t>rank </a:t>
            </a:r>
            <a:r>
              <a:rPr lang="en-US" sz="1400" dirty="0">
                <a:solidFill>
                  <a:srgbClr val="FF0000"/>
                </a:solidFill>
                <a:latin typeface="Courier New" panose="02070309020205020404" pitchFamily="49" charset="0"/>
              </a:rPr>
              <a:t>0</a:t>
            </a:r>
            <a:r>
              <a:rPr lang="en-US" sz="1400" b="1" dirty="0">
                <a:solidFill>
                  <a:srgbClr val="80400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pid</a:t>
            </a:r>
            <a:r>
              <a:rPr lang="en-US" sz="1400" dirty="0">
                <a:solidFill>
                  <a:srgbClr val="000000"/>
                </a:solidFill>
                <a:latin typeface="Courier New" panose="02070309020205020404" pitchFamily="49" charset="0"/>
              </a:rPr>
              <a:t> </a:t>
            </a:r>
            <a:r>
              <a:rPr lang="en-US" sz="1400" dirty="0">
                <a:solidFill>
                  <a:srgbClr val="FF0000"/>
                </a:solidFill>
                <a:latin typeface="Courier New" panose="02070309020205020404" pitchFamily="49" charset="0"/>
              </a:rPr>
              <a:t>30034</a:t>
            </a:r>
            <a:r>
              <a:rPr lang="en-US" sz="1400" dirty="0">
                <a:solidFill>
                  <a:srgbClr val="000000"/>
                </a:solidFill>
                <a:latin typeface="Courier New" panose="02070309020205020404" pitchFamily="49" charset="0"/>
              </a:rPr>
              <a:t> on judge107 ready for </a:t>
            </a:r>
            <a:r>
              <a:rPr lang="en-US" sz="1400" dirty="0" smtClean="0">
                <a:solidFill>
                  <a:srgbClr val="000000"/>
                </a:solidFill>
                <a:latin typeface="Courier New" panose="02070309020205020404" pitchFamily="49" charset="0"/>
              </a:rPr>
              <a:t>attach</a:t>
            </a:r>
          </a:p>
          <a:p>
            <a:pPr>
              <a:spcBef>
                <a:spcPts val="0"/>
              </a:spcBef>
              <a:spcAft>
                <a:spcPts val="600"/>
              </a:spcAft>
            </a:pPr>
            <a:r>
              <a:rPr lang="en-US" sz="1400" b="1" dirty="0" smtClean="0">
                <a:solidFill>
                  <a:srgbClr val="804000"/>
                </a:solidFill>
                <a:latin typeface="Courier New" panose="02070309020205020404" pitchFamily="49" charset="0"/>
              </a:rPr>
              <a:t>&gt;</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ssh</a:t>
            </a:r>
            <a:r>
              <a:rPr lang="en-US" sz="1400" dirty="0" smtClean="0">
                <a:solidFill>
                  <a:srgbClr val="000000"/>
                </a:solidFill>
                <a:latin typeface="Courier New" panose="02070309020205020404" pitchFamily="49" charset="0"/>
              </a:rPr>
              <a:t> judge107</a:t>
            </a:r>
          </a:p>
          <a:p>
            <a:pPr>
              <a:spcBef>
                <a:spcPts val="0"/>
              </a:spcBef>
              <a:spcAft>
                <a:spcPts val="600"/>
              </a:spcAft>
            </a:pPr>
            <a:r>
              <a:rPr lang="en-US" sz="1400" dirty="0" smtClean="0">
                <a:solidFill>
                  <a:srgbClr val="000000"/>
                </a:solidFill>
                <a:latin typeface="Courier New" panose="02070309020205020404" pitchFamily="49" charset="0"/>
              </a:rPr>
              <a:t>jkraus</a:t>
            </a:r>
            <a:r>
              <a:rPr lang="en-US" sz="1400" b="1" dirty="0" smtClean="0">
                <a:solidFill>
                  <a:srgbClr val="804000"/>
                </a:solidFill>
                <a:latin typeface="Courier New" panose="02070309020205020404" pitchFamily="49" charset="0"/>
              </a:rPr>
              <a:t>@</a:t>
            </a:r>
            <a:r>
              <a:rPr lang="en-US" sz="1400" dirty="0" smtClean="0">
                <a:solidFill>
                  <a:srgbClr val="000000"/>
                </a:solidFill>
                <a:latin typeface="Courier New" panose="02070309020205020404" pitchFamily="49" charset="0"/>
              </a:rPr>
              <a:t>judge107</a:t>
            </a:r>
            <a:r>
              <a:rPr lang="en-US" sz="1400" b="1" dirty="0">
                <a:solidFill>
                  <a:srgbClr val="804000"/>
                </a:solidFill>
                <a:latin typeface="Courier New" panose="02070309020205020404" pitchFamily="49" charset="0"/>
              </a:rPr>
              <a:t>:~&gt;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cuda-gdb</a:t>
            </a:r>
            <a:r>
              <a:rPr lang="en-US" sz="1400" dirty="0">
                <a:solidFill>
                  <a:srgbClr val="000000"/>
                </a:solidFill>
                <a:latin typeface="Courier New" panose="02070309020205020404" pitchFamily="49" charset="0"/>
              </a:rPr>
              <a:t> </a:t>
            </a:r>
            <a:r>
              <a:rPr lang="en-US" sz="1400" b="1" dirty="0">
                <a:solidFill>
                  <a:srgbClr val="804000"/>
                </a:solidFill>
                <a:latin typeface="Courier New" panose="02070309020205020404" pitchFamily="49" charset="0"/>
              </a:rPr>
              <a:t>--</a:t>
            </a:r>
            <a:r>
              <a:rPr lang="en-US" sz="1400" dirty="0" err="1">
                <a:solidFill>
                  <a:srgbClr val="000000"/>
                </a:solidFill>
                <a:latin typeface="Courier New" panose="02070309020205020404" pitchFamily="49" charset="0"/>
              </a:rPr>
              <a:t>pid</a:t>
            </a:r>
            <a:r>
              <a:rPr lang="en-US" sz="1400" dirty="0">
                <a:solidFill>
                  <a:srgbClr val="000000"/>
                </a:solidFill>
                <a:latin typeface="Courier New" panose="02070309020205020404" pitchFamily="49" charset="0"/>
              </a:rPr>
              <a:t> </a:t>
            </a:r>
            <a:r>
              <a:rPr lang="en-US" sz="1400" dirty="0">
                <a:solidFill>
                  <a:srgbClr val="FF0000"/>
                </a:solidFill>
                <a:latin typeface="Courier New" panose="02070309020205020404" pitchFamily="49" charset="0"/>
              </a:rPr>
              <a:t>30034</a:t>
            </a:r>
            <a:endParaRPr lang="en-US" sz="1400" dirty="0"/>
          </a:p>
          <a:p>
            <a:endParaRPr lang="en-US" dirty="0" smtClean="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152413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smtClean="0">
                <a:latin typeface="Courier New" panose="02070309020205020404" pitchFamily="49" charset="0"/>
                <a:cs typeface="Courier New" panose="02070309020205020404" pitchFamily="49" charset="0"/>
              </a:rPr>
              <a:t>CUDA_DEVICE_WAITS_ON_EXCEPTION</a:t>
            </a:r>
            <a:endParaRPr lang="en-US" dirty="0">
              <a:latin typeface="Courier New" panose="02070309020205020404" pitchFamily="49" charset="0"/>
              <a:cs typeface="Courier New" panose="02070309020205020404" pitchFamily="49" charset="0"/>
            </a:endParaRP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16" name="Picture 15"/>
          <p:cNvPicPr/>
          <p:nvPr/>
        </p:nvPicPr>
        <p:blipFill>
          <a:blip r:embed="rId2">
            <a:extLst>
              <a:ext uri="{28A0092B-C50C-407E-A947-70E740481C1C}">
                <a14:useLocalDpi xmlns:a14="http://schemas.microsoft.com/office/drawing/2010/main" val="0"/>
              </a:ext>
            </a:extLst>
          </a:blip>
          <a:stretch>
            <a:fillRect/>
          </a:stretch>
        </p:blipFill>
        <p:spPr>
          <a:xfrm>
            <a:off x="498348" y="1716157"/>
            <a:ext cx="6180451" cy="3263401"/>
          </a:xfrm>
          <a:prstGeom prst="rect">
            <a:avLst/>
          </a:prstGeom>
          <a:ln>
            <a:noFill/>
          </a:ln>
        </p:spPr>
      </p:pic>
      <p:sp>
        <p:nvSpPr>
          <p:cNvPr id="17" name="Rectangle 16"/>
          <p:cNvSpPr/>
          <p:nvPr/>
        </p:nvSpPr>
        <p:spPr>
          <a:xfrm>
            <a:off x="1738297" y="3038121"/>
            <a:ext cx="2074689" cy="153120"/>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
        <p:nvSpPr>
          <p:cNvPr id="18" name="Rectangle 17"/>
          <p:cNvSpPr/>
          <p:nvPr/>
        </p:nvSpPr>
        <p:spPr>
          <a:xfrm>
            <a:off x="561360" y="3793965"/>
            <a:ext cx="385482" cy="153120"/>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
        <p:nvSpPr>
          <p:cNvPr id="19" name="Rectangle 18"/>
          <p:cNvSpPr/>
          <p:nvPr/>
        </p:nvSpPr>
        <p:spPr>
          <a:xfrm>
            <a:off x="3427503" y="3928929"/>
            <a:ext cx="639055" cy="153120"/>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pic>
        <p:nvPicPr>
          <p:cNvPr id="20" name="Picture 19"/>
          <p:cNvPicPr/>
          <p:nvPr/>
        </p:nvPicPr>
        <p:blipFill>
          <a:blip r:embed="rId3">
            <a:extLst>
              <a:ext uri="{28A0092B-C50C-407E-A947-70E740481C1C}">
                <a14:useLocalDpi xmlns:a14="http://schemas.microsoft.com/office/drawing/2010/main" val="0"/>
              </a:ext>
            </a:extLst>
          </a:blip>
          <a:stretch>
            <a:fillRect/>
          </a:stretch>
        </p:blipFill>
        <p:spPr>
          <a:xfrm>
            <a:off x="4294001" y="2492229"/>
            <a:ext cx="6180451" cy="3263401"/>
          </a:xfrm>
          <a:prstGeom prst="rect">
            <a:avLst/>
          </a:prstGeom>
          <a:ln>
            <a:noFill/>
          </a:ln>
        </p:spPr>
      </p:pic>
    </p:spTree>
    <p:extLst>
      <p:ext uri="{BB962C8B-B14F-4D97-AF65-F5344CB8AC3E}">
        <p14:creationId xmlns:p14="http://schemas.microsoft.com/office/powerpoint/2010/main" val="74817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4" name="Content Placeholder 3"/>
          <p:cNvSpPr>
            <a:spLocks noGrp="1"/>
          </p:cNvSpPr>
          <p:nvPr>
            <p:ph idx="1"/>
          </p:nvPr>
        </p:nvSpPr>
        <p:spPr>
          <a:xfrm>
            <a:off x="516750" y="1976035"/>
            <a:ext cx="9948672" cy="3779595"/>
          </a:xfrm>
        </p:spPr>
        <p:txBody>
          <a:bodyPr/>
          <a:lstStyle/>
          <a:p>
            <a:r>
              <a:rPr lang="en-US" dirty="0"/>
              <a:t>With </a:t>
            </a:r>
            <a:r>
              <a:rPr lang="en-US" dirty="0">
                <a:latin typeface="Courier New" panose="02070309020205020404" pitchFamily="49" charset="0"/>
                <a:cs typeface="Courier New" panose="02070309020205020404" pitchFamily="49" charset="0"/>
              </a:rPr>
              <a:t>CUDA_ENABLE_COREDUMP_ON_EXCEPTION=1</a:t>
            </a:r>
            <a:r>
              <a:rPr lang="en-US" dirty="0"/>
              <a:t> core dumps are generated in case of an exception:</a:t>
            </a:r>
          </a:p>
          <a:p>
            <a:pPr lvl="1"/>
            <a:r>
              <a:rPr lang="en-US" dirty="0"/>
              <a:t>Can be used for offline debugging</a:t>
            </a:r>
          </a:p>
          <a:p>
            <a:pPr lvl="1"/>
            <a:r>
              <a:rPr lang="en-US" dirty="0"/>
              <a:t>Helpful if live debugging is not possible, e.g. too many nodes needed to reproduce</a:t>
            </a:r>
          </a:p>
          <a:p>
            <a:r>
              <a:rPr lang="en-US" dirty="0" smtClean="0">
                <a:latin typeface="Courier New" panose="02070309020205020404" pitchFamily="49" charset="0"/>
                <a:cs typeface="Courier New" panose="02070309020205020404" pitchFamily="49" charset="0"/>
              </a:rPr>
              <a:t>CUDA_ENABLE_CPU_COREDUMP_ON_EXCEPTION: </a:t>
            </a:r>
            <a:r>
              <a:rPr lang="en-US" dirty="0" smtClean="0"/>
              <a:t>Enable/Disable </a:t>
            </a:r>
            <a:r>
              <a:rPr lang="en-US" dirty="0"/>
              <a:t>CPU part of core dump (enabled by default)</a:t>
            </a:r>
          </a:p>
          <a:p>
            <a:r>
              <a:rPr lang="en-US" dirty="0" smtClean="0">
                <a:latin typeface="Courier New" panose="02070309020205020404" pitchFamily="49" charset="0"/>
                <a:cs typeface="Courier New" panose="02070309020205020404" pitchFamily="49" charset="0"/>
              </a:rPr>
              <a:t>CUDA_COREDUMP_FILE: </a:t>
            </a:r>
            <a:r>
              <a:rPr lang="en-US" dirty="0" smtClean="0"/>
              <a:t>Specify </a:t>
            </a:r>
            <a:r>
              <a:rPr lang="en-US" dirty="0"/>
              <a:t>name of core dump file</a:t>
            </a:r>
          </a:p>
          <a:p>
            <a:r>
              <a:rPr lang="en-US" dirty="0"/>
              <a:t>Open GPU: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cuda-gdb</a:t>
            </a:r>
            <a:r>
              <a:rPr lang="en-US" dirty="0">
                <a:latin typeface="Courier New" panose="02070309020205020404" pitchFamily="49" charset="0"/>
                <a:cs typeface="Courier New" panose="02070309020205020404" pitchFamily="49" charset="0"/>
              </a:rPr>
              <a:t>) target </a:t>
            </a:r>
            <a:r>
              <a:rPr lang="en-US" dirty="0" err="1">
                <a:latin typeface="Courier New" panose="02070309020205020404" pitchFamily="49" charset="0"/>
                <a:cs typeface="Courier New" panose="02070309020205020404" pitchFamily="49" charset="0"/>
              </a:rPr>
              <a:t>cudacore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core.cuda</a:t>
            </a:r>
            <a:endParaRPr lang="en-US" dirty="0">
              <a:latin typeface="Courier New" panose="02070309020205020404" pitchFamily="49" charset="0"/>
              <a:cs typeface="Courier New" panose="02070309020205020404" pitchFamily="49" charset="0"/>
            </a:endParaRPr>
          </a:p>
          <a:p>
            <a:r>
              <a:rPr lang="en-US" dirty="0"/>
              <a:t>Open CPU+GPU: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cuda-gdb</a:t>
            </a:r>
            <a:r>
              <a:rPr lang="en-US" dirty="0">
                <a:latin typeface="Courier New" panose="02070309020205020404" pitchFamily="49" charset="0"/>
                <a:cs typeface="Courier New" panose="02070309020205020404" pitchFamily="49" charset="0"/>
              </a:rPr>
              <a:t>) target core </a:t>
            </a:r>
            <a:r>
              <a:rPr lang="en-US" dirty="0" err="1">
                <a:latin typeface="Courier New" panose="02070309020205020404" pitchFamily="49" charset="0"/>
                <a:cs typeface="Courier New" panose="02070309020205020404" pitchFamily="49" charset="0"/>
              </a:rPr>
              <a:t>core.cpu</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core.cuda</a:t>
            </a:r>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37828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a:xfrm>
            <a:off x="1"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custDataLst>
              <p:tags r:id="rId2"/>
            </p:custDataLst>
          </p:nvPr>
        </p:nvSpPr>
        <p:spPr>
          <a:xfrm>
            <a:off x="1" y="2790635"/>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rPr>
              <a:t>Course Syllabus</a:t>
            </a:r>
          </a:p>
        </p:txBody>
      </p:sp>
      <p:sp>
        <p:nvSpPr>
          <p:cNvPr id="7" name="TextBox 6"/>
          <p:cNvSpPr txBox="1"/>
          <p:nvPr>
            <p:custDataLst>
              <p:tags r:id="rId3"/>
            </p:custDataLst>
          </p:nvPr>
        </p:nvSpPr>
        <p:spPr>
          <a:xfrm>
            <a:off x="4896465" y="2269973"/>
            <a:ext cx="5751871"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900"/>
              </a:spcAft>
            </a:pPr>
            <a:r>
              <a:rPr lang="en-US" sz="2000" dirty="0">
                <a:solidFill>
                  <a:schemeClr val="tx2"/>
                </a:solidFill>
              </a:rPr>
              <a:t>May 19: </a:t>
            </a:r>
            <a:r>
              <a:rPr lang="en-US" sz="2000" dirty="0">
                <a:solidFill>
                  <a:schemeClr val="bg1"/>
                </a:solidFill>
              </a:rPr>
              <a:t>Advanced Profiling of OpenACC Code</a:t>
            </a:r>
          </a:p>
          <a:p>
            <a:pPr>
              <a:lnSpc>
                <a:spcPct val="90000"/>
              </a:lnSpc>
              <a:spcBef>
                <a:spcPts val="900"/>
              </a:spcBef>
              <a:spcAft>
                <a:spcPts val="900"/>
              </a:spcAft>
            </a:pPr>
            <a:r>
              <a:rPr lang="en-US" sz="2000" dirty="0">
                <a:solidFill>
                  <a:schemeClr val="tx2"/>
                </a:solidFill>
              </a:rPr>
              <a:t>May 26: </a:t>
            </a:r>
            <a:r>
              <a:rPr lang="en-US" sz="2000" dirty="0">
                <a:solidFill>
                  <a:schemeClr val="bg1"/>
                </a:solidFill>
              </a:rPr>
              <a:t>Office Hours</a:t>
            </a:r>
          </a:p>
          <a:p>
            <a:pPr>
              <a:lnSpc>
                <a:spcPct val="90000"/>
              </a:lnSpc>
              <a:spcBef>
                <a:spcPts val="900"/>
              </a:spcBef>
              <a:spcAft>
                <a:spcPts val="900"/>
              </a:spcAft>
            </a:pPr>
            <a:r>
              <a:rPr lang="en-US" sz="2000" dirty="0">
                <a:solidFill>
                  <a:schemeClr val="tx2"/>
                </a:solidFill>
              </a:rPr>
              <a:t>June 2: </a:t>
            </a:r>
            <a:r>
              <a:rPr lang="en-US" sz="2000" dirty="0">
                <a:solidFill>
                  <a:schemeClr val="bg1"/>
                </a:solidFill>
              </a:rPr>
              <a:t>Advanced multi-GPU Programming with 			MPI and </a:t>
            </a:r>
            <a:r>
              <a:rPr lang="en-US" sz="2000" dirty="0" smtClean="0">
                <a:solidFill>
                  <a:schemeClr val="bg1"/>
                </a:solidFill>
              </a:rPr>
              <a:t>OpenACC</a:t>
            </a:r>
            <a:endParaRPr lang="en-US" sz="2000" dirty="0">
              <a:solidFill>
                <a:schemeClr val="bg1"/>
              </a:solidFill>
            </a:endParaRPr>
          </a:p>
        </p:txBody>
      </p:sp>
      <p:sp>
        <p:nvSpPr>
          <p:cNvPr id="3" name="TextBox 2"/>
          <p:cNvSpPr txBox="1"/>
          <p:nvPr>
            <p:custDataLst>
              <p:tags r:id="rId4"/>
            </p:custDataLst>
          </p:nvPr>
        </p:nvSpPr>
        <p:spPr>
          <a:xfrm>
            <a:off x="171450" y="5636379"/>
            <a:ext cx="472501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a:solidFill>
                  <a:schemeClr val="tx1"/>
                </a:solidFill>
              </a:rPr>
              <a:t>Recordings</a:t>
            </a:r>
            <a:r>
              <a:rPr lang="en-US" dirty="0">
                <a:solidFill>
                  <a:schemeClr val="tx1"/>
                </a:solidFill>
              </a:rPr>
              <a:t>:</a:t>
            </a:r>
          </a:p>
          <a:p>
            <a:pPr>
              <a:lnSpc>
                <a:spcPct val="90000"/>
              </a:lnSpc>
            </a:pPr>
            <a:r>
              <a:rPr lang="en-US" sz="1200" dirty="0">
                <a:solidFill>
                  <a:schemeClr val="tx1"/>
                </a:solidFill>
              </a:rPr>
              <a:t>https://developer.nvidia.com/openacc-advanced-course</a:t>
            </a:r>
          </a:p>
        </p:txBody>
      </p:sp>
      <p:sp>
        <p:nvSpPr>
          <p:cNvPr id="9" name="Rectangle 8"/>
          <p:cNvSpPr/>
          <p:nvPr>
            <p:custDataLst>
              <p:tags r:id="rId5"/>
            </p:custDataLst>
          </p:nvPr>
        </p:nvSpPr>
        <p:spPr>
          <a:xfrm>
            <a:off x="4896465" y="3240458"/>
            <a:ext cx="5876310" cy="69150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241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smtClean="0">
                <a:latin typeface="Courier New" panose="02070309020205020404" pitchFamily="49" charset="0"/>
                <a:cs typeface="Courier New" panose="02070309020205020404" pitchFamily="49" charset="0"/>
              </a:rPr>
              <a:t>CUDA_ENABLE_COREDUMP_ON_EXCEPTION</a:t>
            </a:r>
            <a:endParaRPr lang="en-US" dirty="0">
              <a:latin typeface="Courier New" panose="02070309020205020404" pitchFamily="49" charset="0"/>
              <a:cs typeface="Courier New" panose="02070309020205020404" pitchFamily="49" charset="0"/>
            </a:endParaRP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9" name="Picture 8"/>
          <p:cNvPicPr>
            <a:picLocks noChangeAspect="1"/>
          </p:cNvPicPr>
          <p:nvPr/>
        </p:nvPicPr>
        <p:blipFill>
          <a:blip r:embed="rId2"/>
          <a:stretch>
            <a:fillRect/>
          </a:stretch>
        </p:blipFill>
        <p:spPr>
          <a:xfrm>
            <a:off x="1644062" y="1710167"/>
            <a:ext cx="7648575" cy="4038600"/>
          </a:xfrm>
          <a:prstGeom prst="rect">
            <a:avLst/>
          </a:prstGeom>
        </p:spPr>
      </p:pic>
      <p:sp>
        <p:nvSpPr>
          <p:cNvPr id="10" name="Rectangle 9"/>
          <p:cNvSpPr/>
          <p:nvPr/>
        </p:nvSpPr>
        <p:spPr>
          <a:xfrm>
            <a:off x="3712707" y="2003398"/>
            <a:ext cx="2771220" cy="153120"/>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
        <p:nvSpPr>
          <p:cNvPr id="11" name="Rectangle 10"/>
          <p:cNvSpPr/>
          <p:nvPr/>
        </p:nvSpPr>
        <p:spPr>
          <a:xfrm>
            <a:off x="1740743" y="3207590"/>
            <a:ext cx="3523984" cy="318392"/>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Tree>
    <p:extLst>
      <p:ext uri="{BB962C8B-B14F-4D97-AF65-F5344CB8AC3E}">
        <p14:creationId xmlns:p14="http://schemas.microsoft.com/office/powerpoint/2010/main" val="417495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smtClean="0">
                <a:latin typeface="Courier New" panose="02070309020205020404" pitchFamily="49" charset="0"/>
                <a:cs typeface="Courier New" panose="02070309020205020404" pitchFamily="49" charset="0"/>
              </a:rPr>
              <a:t>CUDA_ENABLE_COREDUMP_ON_EXCEPTION</a:t>
            </a:r>
            <a:endParaRPr lang="en-US" dirty="0">
              <a:latin typeface="Courier New" panose="02070309020205020404" pitchFamily="49" charset="0"/>
              <a:cs typeface="Courier New" panose="02070309020205020404" pitchFamily="49" charset="0"/>
            </a:endParaRP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Content Placeholder 5"/>
          <p:cNvPicPr>
            <a:picLocks noGrp="1" noChangeAspect="1"/>
          </p:cNvPicPr>
          <p:nvPr>
            <p:ph idx="1"/>
          </p:nvPr>
        </p:nvPicPr>
        <p:blipFill>
          <a:blip r:embed="rId2"/>
          <a:stretch>
            <a:fillRect/>
          </a:stretch>
        </p:blipFill>
        <p:spPr>
          <a:xfrm>
            <a:off x="1970533" y="2103438"/>
            <a:ext cx="7041258" cy="3717925"/>
          </a:xfrm>
          <a:prstGeom prst="rect">
            <a:avLst/>
          </a:prstGeom>
        </p:spPr>
      </p:pic>
      <p:sp>
        <p:nvSpPr>
          <p:cNvPr id="7" name="Rectangle 6"/>
          <p:cNvSpPr/>
          <p:nvPr/>
        </p:nvSpPr>
        <p:spPr>
          <a:xfrm>
            <a:off x="2034941" y="4034526"/>
            <a:ext cx="3523984" cy="318392"/>
          </a:xfrm>
          <a:prstGeom prst="rect">
            <a:avLst/>
          </a:prstGeom>
          <a:no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Trebuchet MS"/>
              <a:ea typeface="+mn-ea"/>
              <a:cs typeface="+mn-cs"/>
            </a:endParaRPr>
          </a:p>
        </p:txBody>
      </p:sp>
    </p:spTree>
    <p:extLst>
      <p:ext uri="{BB962C8B-B14F-4D97-AF65-F5344CB8AC3E}">
        <p14:creationId xmlns:p14="http://schemas.microsoft.com/office/powerpoint/2010/main" val="19058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a:t>T</a:t>
            </a:r>
            <a:r>
              <a:rPr lang="en-US" dirty="0" smtClean="0"/>
              <a:t>hird Party </a:t>
            </a:r>
            <a:r>
              <a:rPr lang="en-US" dirty="0"/>
              <a:t>T</a:t>
            </a:r>
            <a:r>
              <a:rPr lang="en-US" dirty="0" smtClean="0"/>
              <a:t>ools</a:t>
            </a:r>
            <a:endParaRPr lang="en-US" dirty="0"/>
          </a:p>
        </p:txBody>
      </p:sp>
      <p:sp>
        <p:nvSpPr>
          <p:cNvPr id="4" name="Content Placeholder 3"/>
          <p:cNvSpPr>
            <a:spLocks noGrp="1"/>
          </p:cNvSpPr>
          <p:nvPr>
            <p:ph idx="1"/>
          </p:nvPr>
        </p:nvSpPr>
        <p:spPr/>
        <p:txBody>
          <a:bodyPr/>
          <a:lstStyle/>
          <a:p>
            <a:r>
              <a:rPr lang="en-US" dirty="0" err="1" smtClean="0"/>
              <a:t>Allinea</a:t>
            </a:r>
            <a:r>
              <a:rPr lang="en-US" dirty="0" smtClean="0"/>
              <a:t> DDT debugger</a:t>
            </a:r>
          </a:p>
          <a:p>
            <a:r>
              <a:rPr lang="en-US" dirty="0" smtClean="0"/>
              <a:t>Rogue Wave </a:t>
            </a:r>
            <a:r>
              <a:rPr lang="en-US" dirty="0" err="1" smtClean="0"/>
              <a:t>TotalView</a:t>
            </a:r>
            <a:endParaRPr lang="en-US" dirty="0" smtClean="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79" y="3359214"/>
            <a:ext cx="2262857" cy="82857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8364" y="4384226"/>
            <a:ext cx="2767443" cy="13339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107" y="3695468"/>
            <a:ext cx="1397318" cy="1748790"/>
          </a:xfrm>
          <a:prstGeom prst="rect">
            <a:avLst/>
          </a:prstGeom>
        </p:spPr>
      </p:pic>
    </p:spTree>
    <p:extLst>
      <p:ext uri="{BB962C8B-B14F-4D97-AF65-F5344CB8AC3E}">
        <p14:creationId xmlns:p14="http://schemas.microsoft.com/office/powerpoint/2010/main" val="4581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8348" y="2530929"/>
            <a:ext cx="9957701" cy="13797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Profiling </a:t>
            </a:r>
            <a:r>
              <a:rPr lang="en-US" dirty="0" err="1" smtClean="0"/>
              <a:t>MPI+OpenACC</a:t>
            </a:r>
            <a:r>
              <a:rPr lang="en-US" dirty="0" smtClean="0"/>
              <a:t> </a:t>
            </a:r>
            <a:r>
              <a:rPr lang="en-US" dirty="0"/>
              <a:t>applications</a:t>
            </a:r>
          </a:p>
        </p:txBody>
      </p:sp>
      <p:sp>
        <p:nvSpPr>
          <p:cNvPr id="3" name="Text Placeholder 2"/>
          <p:cNvSpPr>
            <a:spLocks noGrp="1"/>
          </p:cNvSpPr>
          <p:nvPr>
            <p:ph type="body" sz="quarter" idx="10"/>
          </p:nvPr>
        </p:nvSpPr>
        <p:spPr/>
        <p:txBody>
          <a:bodyPr/>
          <a:lstStyle/>
          <a:p>
            <a:r>
              <a:rPr lang="en-US" dirty="0"/>
              <a:t>U</a:t>
            </a:r>
            <a:r>
              <a:rPr lang="en-US" dirty="0" smtClean="0"/>
              <a:t>sing </a:t>
            </a:r>
            <a:r>
              <a:rPr lang="en-US" dirty="0" err="1" smtClean="0">
                <a:latin typeface="Courier New" panose="02070309020205020404" pitchFamily="49" charset="0"/>
                <a:cs typeface="Courier New" panose="02070309020205020404" pitchFamily="49" charset="0"/>
              </a:rPr>
              <a:t>nvprof</a:t>
            </a:r>
            <a:r>
              <a:rPr lang="en-US" dirty="0" err="1" smtClean="0"/>
              <a:t>+NVVP</a:t>
            </a:r>
            <a:endParaRPr lang="en-US" dirty="0"/>
          </a:p>
        </p:txBody>
      </p:sp>
      <p:sp>
        <p:nvSpPr>
          <p:cNvPr id="4" name="Content Placeholder 3"/>
          <p:cNvSpPr>
            <a:spLocks noGrp="1"/>
          </p:cNvSpPr>
          <p:nvPr>
            <p:ph idx="1"/>
          </p:nvPr>
        </p:nvSpPr>
        <p:spPr/>
        <p:txBody>
          <a:bodyPr/>
          <a:lstStyle/>
          <a:p>
            <a:r>
              <a:rPr lang="en-US" dirty="0" smtClean="0"/>
              <a:t>Embed </a:t>
            </a:r>
            <a:r>
              <a:rPr lang="en-US" dirty="0"/>
              <a:t>MPI rank in output </a:t>
            </a:r>
            <a:r>
              <a:rPr lang="en-US" dirty="0" smtClean="0"/>
              <a:t>filename, process name, and context name </a:t>
            </a:r>
            <a:endParaRPr lang="en-US" dirty="0"/>
          </a:p>
          <a:p>
            <a:r>
              <a:rPr lang="en-US" sz="1600" dirty="0" err="1">
                <a:solidFill>
                  <a:srgbClr val="000000"/>
                </a:solidFill>
                <a:latin typeface="Courier New" panose="02070309020205020404" pitchFamily="49" charset="0"/>
              </a:rPr>
              <a:t>mpirun</a:t>
            </a:r>
            <a:r>
              <a:rPr lang="en-US" sz="1600" dirty="0">
                <a:solidFill>
                  <a:srgbClr val="000000"/>
                </a:solidFill>
                <a:latin typeface="Courier New" panose="02070309020205020404" pitchFamily="49" charset="0"/>
              </a:rPr>
              <a:t> </a:t>
            </a:r>
            <a:r>
              <a:rPr lang="en-US" sz="1600" b="1" dirty="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np </a:t>
            </a:r>
            <a:r>
              <a:rPr lang="en-US" sz="1600" b="1" dirty="0">
                <a:solidFill>
                  <a:srgbClr val="FF8040"/>
                </a:solidFill>
                <a:latin typeface="Courier New" panose="02070309020205020404" pitchFamily="49" charset="0"/>
              </a:rPr>
              <a:t>$np</a:t>
            </a:r>
            <a:r>
              <a:rPr lang="en-US" sz="1600" dirty="0">
                <a:solidFill>
                  <a:srgbClr val="000000"/>
                </a:solidFill>
                <a:latin typeface="Courier New" panose="02070309020205020404" pitchFamily="49" charset="0"/>
              </a:rPr>
              <a:t> </a:t>
            </a:r>
            <a:r>
              <a:rPr lang="en-US" sz="1600" dirty="0" err="1" smtClean="0">
                <a:solidFill>
                  <a:srgbClr val="000000"/>
                </a:solidFill>
                <a:latin typeface="Courier New" panose="02070309020205020404" pitchFamily="49" charset="0"/>
              </a:rPr>
              <a:t>nvprof</a:t>
            </a:r>
            <a:r>
              <a:rPr lang="en-US" sz="1600" dirty="0">
                <a:solidFill>
                  <a:srgbClr val="000000"/>
                </a:solidFill>
                <a:latin typeface="Courier New" panose="02070309020205020404" pitchFamily="49" charset="0"/>
              </a:rPr>
              <a:t> </a:t>
            </a:r>
            <a:r>
              <a:rPr lang="en-US" sz="1600" b="1" dirty="0" smtClean="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output-profile </a:t>
            </a:r>
            <a:r>
              <a:rPr lang="en-US" sz="1600" dirty="0" err="1">
                <a:solidFill>
                  <a:srgbClr val="000000"/>
                </a:solidFill>
                <a:latin typeface="Courier New" panose="02070309020205020404" pitchFamily="49" charset="0"/>
              </a:rPr>
              <a:t>profile.</a:t>
            </a:r>
            <a:r>
              <a:rPr lang="en-US" sz="1600" b="1" dirty="0" err="1">
                <a:solidFill>
                  <a:srgbClr val="804000"/>
                </a:solidFill>
                <a:latin typeface="Courier New" panose="02070309020205020404" pitchFamily="49" charset="0"/>
              </a:rPr>
              <a:t>%</a:t>
            </a:r>
            <a:r>
              <a:rPr lang="en-US" sz="1600" dirty="0" err="1">
                <a:solidFill>
                  <a:srgbClr val="000000"/>
                </a:solidFill>
                <a:latin typeface="Courier New" panose="02070309020205020404" pitchFamily="49" charset="0"/>
              </a:rPr>
              <a:t>q</a:t>
            </a:r>
            <a:r>
              <a:rPr lang="en-US" sz="1600" b="1" dirty="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OMPI_COMM_WORLD_RANK</a:t>
            </a:r>
            <a:r>
              <a:rPr lang="en-US" sz="1600" b="1" dirty="0" smtClean="0">
                <a:solidFill>
                  <a:srgbClr val="804000"/>
                </a:solidFill>
                <a:latin typeface="Courier New" panose="02070309020205020404" pitchFamily="49" charset="0"/>
              </a:rPr>
              <a:t>} 	</a:t>
            </a:r>
            <a:r>
              <a:rPr lang="en-US" sz="1600" dirty="0" smtClean="0">
                <a:solidFill>
                  <a:srgbClr val="000000"/>
                </a:solidFill>
                <a:latin typeface="Courier New" panose="02070309020205020404" pitchFamily="49" charset="0"/>
              </a:rPr>
              <a:t>\</a:t>
            </a:r>
          </a:p>
          <a:p>
            <a:r>
              <a:rPr lang="en-US" sz="1600" b="1" dirty="0">
                <a:solidFill>
                  <a:srgbClr val="000000"/>
                </a:solidFill>
                <a:latin typeface="Courier New" panose="02070309020205020404" pitchFamily="49" charset="0"/>
              </a:rPr>
              <a:t> </a:t>
            </a:r>
            <a:r>
              <a:rPr lang="en-US" sz="1600" b="1" dirty="0" smtClean="0">
                <a:solidFill>
                  <a:srgbClr val="000000"/>
                </a:solidFill>
                <a:latin typeface="Courier New" panose="02070309020205020404" pitchFamily="49" charset="0"/>
              </a:rPr>
              <a:t>                     </a:t>
            </a:r>
            <a:r>
              <a:rPr lang="en-US" sz="1600" b="1" dirty="0" smtClean="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process-name </a:t>
            </a:r>
            <a:r>
              <a:rPr lang="en-US" sz="1600" dirty="0">
                <a:solidFill>
                  <a:srgbClr val="808080"/>
                </a:solidFill>
                <a:latin typeface="Courier New" panose="02070309020205020404" pitchFamily="49" charset="0"/>
              </a:rPr>
              <a:t>"rank %q{OMPI_COMM_WORLD_RANK</a:t>
            </a:r>
            <a:r>
              <a:rPr lang="en-US" sz="1600" dirty="0" smtClean="0">
                <a:solidFill>
                  <a:srgbClr val="808080"/>
                </a:solidFill>
                <a:latin typeface="Courier New" panose="02070309020205020404" pitchFamily="49" charset="0"/>
              </a:rPr>
              <a:t>}“	</a:t>
            </a:r>
            <a:r>
              <a:rPr lang="en-US" sz="1600" dirty="0" smtClean="0">
                <a:solidFill>
                  <a:srgbClr val="000000"/>
                </a:solidFill>
                <a:latin typeface="Courier New" panose="02070309020205020404" pitchFamily="49" charset="0"/>
              </a:rPr>
              <a:t>\</a:t>
            </a:r>
          </a:p>
          <a:p>
            <a:r>
              <a:rPr lang="en-US" sz="1600" b="1" dirty="0">
                <a:solidFill>
                  <a:srgbClr val="000000"/>
                </a:solidFill>
                <a:latin typeface="Courier New" panose="02070309020205020404" pitchFamily="49" charset="0"/>
              </a:rPr>
              <a:t> </a:t>
            </a:r>
            <a:r>
              <a:rPr lang="en-US" sz="1600" b="1" dirty="0" smtClean="0">
                <a:solidFill>
                  <a:srgbClr val="000000"/>
                </a:solidFill>
                <a:latin typeface="Courier New" panose="02070309020205020404" pitchFamily="49" charset="0"/>
              </a:rPr>
              <a:t>                     </a:t>
            </a:r>
            <a:r>
              <a:rPr lang="en-US" sz="1600" b="1" dirty="0" smtClean="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context-name </a:t>
            </a:r>
            <a:r>
              <a:rPr lang="en-US" sz="1600" dirty="0">
                <a:solidFill>
                  <a:srgbClr val="808080"/>
                </a:solidFill>
                <a:latin typeface="Courier New" panose="02070309020205020404" pitchFamily="49" charset="0"/>
              </a:rPr>
              <a:t>"rank %q{OMPI_COMM_WORLD_RANK</a:t>
            </a:r>
            <a:r>
              <a:rPr lang="en-US" sz="1600" dirty="0" smtClean="0">
                <a:solidFill>
                  <a:srgbClr val="808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smtClean="0">
                <a:solidFill>
                  <a:srgbClr val="000000"/>
                </a:solidFill>
                <a:latin typeface="Courier New" panose="02070309020205020404" pitchFamily="49" charset="0"/>
              </a:rPr>
              <a:t>	</a:t>
            </a:r>
            <a:endParaRPr lang="en-US" sz="1600" dirty="0"/>
          </a:p>
          <a:p>
            <a:endParaRPr lang="en-US" dirty="0" smtClean="0"/>
          </a:p>
          <a:p>
            <a:r>
              <a:rPr lang="en-US" dirty="0" smtClean="0"/>
              <a:t>Alternatives:</a:t>
            </a:r>
          </a:p>
          <a:p>
            <a:r>
              <a:rPr lang="en-US" dirty="0"/>
              <a:t> </a:t>
            </a:r>
            <a:r>
              <a:rPr lang="en-US" dirty="0" smtClean="0"/>
              <a:t> Only save the textual output (</a:t>
            </a:r>
            <a:r>
              <a:rPr lang="en-US" b="1" dirty="0">
                <a:solidFill>
                  <a:srgbClr val="804000"/>
                </a:solidFill>
                <a:latin typeface="Courier New" panose="02070309020205020404" pitchFamily="49" charset="0"/>
              </a:rPr>
              <a:t>--</a:t>
            </a:r>
            <a:r>
              <a:rPr lang="en-US" dirty="0">
                <a:solidFill>
                  <a:srgbClr val="000000"/>
                </a:solidFill>
                <a:latin typeface="Courier New" panose="02070309020205020404" pitchFamily="49" charset="0"/>
              </a:rPr>
              <a:t>log-file</a:t>
            </a:r>
            <a:r>
              <a:rPr lang="en-US" dirty="0" smtClean="0"/>
              <a:t>)</a:t>
            </a:r>
            <a:r>
              <a:rPr lang="en-US" dirty="0"/>
              <a:t>	</a:t>
            </a:r>
            <a:endParaRPr lang="en-US" dirty="0" smtClean="0"/>
          </a:p>
          <a:p>
            <a:r>
              <a:rPr lang="en-US" dirty="0"/>
              <a:t> </a:t>
            </a:r>
            <a:r>
              <a:rPr lang="en-US" dirty="0" smtClean="0"/>
              <a:t> Collect data from </a:t>
            </a:r>
            <a:r>
              <a:rPr lang="en-US" dirty="0"/>
              <a:t>all processes that run on a </a:t>
            </a:r>
            <a:r>
              <a:rPr lang="en-US" dirty="0" smtClean="0"/>
              <a:t>node (</a:t>
            </a:r>
            <a:r>
              <a:rPr lang="en-US" b="1" dirty="0">
                <a:solidFill>
                  <a:srgbClr val="804000"/>
                </a:solidFill>
                <a:latin typeface="Courier New" panose="02070309020205020404" pitchFamily="49" charset="0"/>
              </a:rPr>
              <a:t>--</a:t>
            </a:r>
            <a:r>
              <a:rPr lang="en-US" dirty="0">
                <a:solidFill>
                  <a:srgbClr val="000000"/>
                </a:solidFill>
                <a:latin typeface="Courier New" panose="02070309020205020404" pitchFamily="49" charset="0"/>
              </a:rPr>
              <a:t>profile-all-processes</a:t>
            </a:r>
            <a:r>
              <a:rPr lang="en-US" dirty="0" smtClean="0"/>
              <a:t>)</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6" name="Rectangle 5"/>
          <p:cNvSpPr/>
          <p:nvPr/>
        </p:nvSpPr>
        <p:spPr>
          <a:xfrm>
            <a:off x="6588252" y="4039097"/>
            <a:ext cx="3886200" cy="794064"/>
          </a:xfrm>
          <a:prstGeom prst="rect">
            <a:avLst/>
          </a:prstGeom>
          <a:solidFill>
            <a:srgbClr val="F2F2F2"/>
          </a:solidFill>
          <a:ln>
            <a:solidFill>
              <a:schemeClr val="bg1"/>
            </a:solidFill>
          </a:ln>
        </p:spPr>
        <p:txBody>
          <a:bodyPr wrap="square">
            <a:spAutoFit/>
          </a:bodyPr>
          <a:lstStyle/>
          <a:p>
            <a:pPr lvl="0" defTabSz="914400">
              <a:lnSpc>
                <a:spcPct val="90000"/>
              </a:lnSpc>
              <a:spcBef>
                <a:spcPts val="900"/>
              </a:spcBef>
              <a:spcAft>
                <a:spcPts val="900"/>
              </a:spcAft>
              <a:buClr>
                <a:srgbClr val="B3B3B3"/>
              </a:buClr>
              <a:buSzPct val="100000"/>
            </a:pPr>
            <a:r>
              <a:rPr lang="en-US" sz="1600" kern="0" dirty="0">
                <a:solidFill>
                  <a:srgbClr val="000000"/>
                </a:solidFill>
                <a:latin typeface="Trebuchet MS" pitchFamily="34" charset="0"/>
                <a:ea typeface="+mn-ea"/>
              </a:rPr>
              <a:t>OpenMPI: </a:t>
            </a:r>
            <a:r>
              <a:rPr lang="en-US" sz="1600" kern="0" dirty="0">
                <a:solidFill>
                  <a:srgbClr val="000000"/>
                </a:solidFill>
                <a:latin typeface="Courier New" panose="02070309020205020404" pitchFamily="49" charset="0"/>
                <a:ea typeface="+mn-ea"/>
                <a:cs typeface="Courier New" panose="02070309020205020404" pitchFamily="49" charset="0"/>
              </a:rPr>
              <a:t>OMPI_COMM_WORLD_RANK</a:t>
            </a:r>
          </a:p>
          <a:p>
            <a:pPr lvl="0" defTabSz="914400">
              <a:lnSpc>
                <a:spcPct val="90000"/>
              </a:lnSpc>
              <a:spcBef>
                <a:spcPts val="900"/>
              </a:spcBef>
              <a:spcAft>
                <a:spcPts val="900"/>
              </a:spcAft>
              <a:buClr>
                <a:srgbClr val="B3B3B3"/>
              </a:buClr>
              <a:buSzPct val="100000"/>
            </a:pPr>
            <a:r>
              <a:rPr lang="en-US" sz="1600" kern="0" dirty="0" smtClean="0">
                <a:solidFill>
                  <a:srgbClr val="000000"/>
                </a:solidFill>
                <a:latin typeface="Trebuchet MS" pitchFamily="34" charset="0"/>
                <a:ea typeface="+mn-ea"/>
              </a:rPr>
              <a:t>MVAPICH2</a:t>
            </a:r>
            <a:r>
              <a:rPr lang="en-US" sz="1600" kern="0" dirty="0">
                <a:solidFill>
                  <a:srgbClr val="000000"/>
                </a:solidFill>
                <a:latin typeface="Trebuchet MS" pitchFamily="34" charset="0"/>
                <a:ea typeface="+mn-ea"/>
              </a:rPr>
              <a:t>: </a:t>
            </a:r>
            <a:r>
              <a:rPr lang="en-US" sz="1600" kern="0" dirty="0">
                <a:solidFill>
                  <a:srgbClr val="000000"/>
                </a:solidFill>
                <a:latin typeface="Courier New" panose="02070309020205020404" pitchFamily="49" charset="0"/>
                <a:ea typeface="+mn-ea"/>
                <a:cs typeface="Courier New" panose="02070309020205020404" pitchFamily="49" charset="0"/>
              </a:rPr>
              <a:t>MV2_COMM_WORLD_RANK</a:t>
            </a:r>
          </a:p>
        </p:txBody>
      </p:sp>
      <p:sp>
        <p:nvSpPr>
          <p:cNvPr id="7" name="Rectangle 6"/>
          <p:cNvSpPr/>
          <p:nvPr/>
        </p:nvSpPr>
        <p:spPr>
          <a:xfrm>
            <a:off x="773764" y="3086100"/>
            <a:ext cx="1289957" cy="6694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with CUDA 7.5</a:t>
            </a:r>
            <a:endParaRPr lang="en-US" dirty="0"/>
          </a:p>
        </p:txBody>
      </p:sp>
      <p:sp>
        <p:nvSpPr>
          <p:cNvPr id="11" name="Rectangle 10"/>
          <p:cNvSpPr/>
          <p:nvPr/>
        </p:nvSpPr>
        <p:spPr>
          <a:xfrm>
            <a:off x="3175693" y="2963636"/>
            <a:ext cx="5897501"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7" idx="3"/>
            <a:endCxn id="11" idx="1"/>
          </p:cNvCxnSpPr>
          <p:nvPr/>
        </p:nvCxnSpPr>
        <p:spPr>
          <a:xfrm>
            <a:off x="2063721" y="3420836"/>
            <a:ext cx="111197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22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a:t>Using </a:t>
            </a:r>
            <a:r>
              <a:rPr lang="en-US" dirty="0" err="1">
                <a:latin typeface="Courier New" panose="02070309020205020404" pitchFamily="49" charset="0"/>
                <a:cs typeface="Courier New" panose="02070309020205020404" pitchFamily="49" charset="0"/>
              </a:rPr>
              <a:t>nvprof</a:t>
            </a:r>
            <a:r>
              <a:rPr lang="en-US" dirty="0" err="1"/>
              <a:t>+NVVP</a:t>
            </a:r>
            <a:endParaRPr lang="en-US" dirty="0"/>
          </a:p>
        </p:txBody>
      </p:sp>
      <p:pic>
        <p:nvPicPr>
          <p:cNvPr id="6" name="Content Placeholder 5"/>
          <p:cNvPicPr>
            <a:picLocks noGrp="1" noChangeAspect="1"/>
          </p:cNvPicPr>
          <p:nvPr>
            <p:ph idx="1"/>
          </p:nvPr>
        </p:nvPicPr>
        <p:blipFill>
          <a:blip r:embed="rId2"/>
          <a:stretch>
            <a:fillRect/>
          </a:stretch>
        </p:blipFill>
        <p:spPr>
          <a:xfrm>
            <a:off x="498348" y="1708796"/>
            <a:ext cx="7041258" cy="3717925"/>
          </a:xfrm>
          <a:prstGeom prst="rect">
            <a:avLst/>
          </a:prstGeom>
        </p:spPr>
      </p:pic>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8" name="Rectangle 7"/>
          <p:cNvSpPr/>
          <p:nvPr/>
        </p:nvSpPr>
        <p:spPr>
          <a:xfrm>
            <a:off x="580103" y="1995948"/>
            <a:ext cx="6744929" cy="4326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5"/>
          <p:cNvPicPr>
            <a:picLocks noChangeAspect="1"/>
          </p:cNvPicPr>
          <p:nvPr/>
        </p:nvPicPr>
        <p:blipFill>
          <a:blip r:embed="rId3"/>
          <a:stretch>
            <a:fillRect/>
          </a:stretch>
        </p:blipFill>
        <p:spPr bwMode="auto">
          <a:xfrm>
            <a:off x="3333323" y="2068682"/>
            <a:ext cx="7041258" cy="3717925"/>
          </a:xfrm>
          <a:prstGeom prst="rect">
            <a:avLst/>
          </a:prstGeom>
          <a:noFill/>
          <a:ln w="9525">
            <a:noFill/>
            <a:miter lim="800000"/>
            <a:headEnd/>
            <a:tailEnd/>
          </a:ln>
        </p:spPr>
      </p:pic>
      <p:sp>
        <p:nvSpPr>
          <p:cNvPr id="9" name="Rectangle 8"/>
          <p:cNvSpPr/>
          <p:nvPr/>
        </p:nvSpPr>
        <p:spPr>
          <a:xfrm>
            <a:off x="3333323" y="4939105"/>
            <a:ext cx="6841516" cy="64561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9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a:t>Using </a:t>
            </a:r>
            <a:r>
              <a:rPr lang="en-US" dirty="0" err="1">
                <a:latin typeface="Courier New" panose="02070309020205020404" pitchFamily="49" charset="0"/>
                <a:cs typeface="Courier New" panose="02070309020205020404" pitchFamily="49" charset="0"/>
              </a:rPr>
              <a:t>nvprof</a:t>
            </a:r>
            <a:r>
              <a:rPr lang="en-US" dirty="0" err="1"/>
              <a:t>+NVVP</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7" name="Rectangle 6"/>
          <p:cNvSpPr/>
          <p:nvPr/>
        </p:nvSpPr>
        <p:spPr>
          <a:xfrm>
            <a:off x="942347" y="1708796"/>
            <a:ext cx="3149420" cy="597222"/>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Courier New" panose="02070309020205020404" pitchFamily="49" charset="0"/>
              </a:rPr>
              <a:t>nvvp jacobi.</a:t>
            </a:r>
            <a:r>
              <a:rPr lang="en-US" b="1">
                <a:solidFill>
                  <a:srgbClr val="804000"/>
                </a:solidFill>
                <a:latin typeface="Courier New" panose="02070309020205020404" pitchFamily="49" charset="0"/>
              </a:rPr>
              <a:t>*.</a:t>
            </a:r>
            <a:r>
              <a:rPr lang="en-US">
                <a:solidFill>
                  <a:srgbClr val="000000"/>
                </a:solidFill>
                <a:latin typeface="Courier New" panose="02070309020205020404" pitchFamily="49" charset="0"/>
              </a:rPr>
              <a:t>nvprof</a:t>
            </a:r>
            <a:endParaRPr lang="en-US">
              <a:effectLst/>
            </a:endParaRPr>
          </a:p>
        </p:txBody>
      </p:sp>
      <p:sp>
        <p:nvSpPr>
          <p:cNvPr id="8" name="Rectangle 7"/>
          <p:cNvSpPr/>
          <p:nvPr/>
        </p:nvSpPr>
        <p:spPr>
          <a:xfrm>
            <a:off x="7325032" y="1708796"/>
            <a:ext cx="3149420" cy="5932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 use the import Wizard</a:t>
            </a:r>
            <a:endParaRPr lang="en-US" dirty="0"/>
          </a:p>
        </p:txBody>
      </p:sp>
      <p:pic>
        <p:nvPicPr>
          <p:cNvPr id="9" name="Content Placeholder 5"/>
          <p:cNvPicPr>
            <a:picLocks noChangeAspect="1"/>
          </p:cNvPicPr>
          <p:nvPr/>
        </p:nvPicPr>
        <p:blipFill>
          <a:blip r:embed="rId2"/>
          <a:stretch>
            <a:fillRect/>
          </a:stretch>
        </p:blipFill>
        <p:spPr bwMode="auto">
          <a:xfrm>
            <a:off x="1799143" y="2506114"/>
            <a:ext cx="7374515" cy="3315249"/>
          </a:xfrm>
          <a:prstGeom prst="rect">
            <a:avLst/>
          </a:prstGeom>
          <a:noFill/>
          <a:ln w="9525">
            <a:noFill/>
            <a:miter lim="800000"/>
            <a:headEnd/>
            <a:tailEnd/>
          </a:ln>
        </p:spPr>
      </p:pic>
    </p:spTree>
    <p:extLst>
      <p:ext uri="{BB962C8B-B14F-4D97-AF65-F5344CB8AC3E}">
        <p14:creationId xmlns:p14="http://schemas.microsoft.com/office/powerpoint/2010/main" val="344641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a:t>
            </a:r>
            <a:r>
              <a:rPr lang="en-US" dirty="0" err="1"/>
              <a:t>MPI+OpenACC</a:t>
            </a:r>
            <a:r>
              <a:rPr lang="en-US" dirty="0"/>
              <a:t> applications</a:t>
            </a:r>
          </a:p>
        </p:txBody>
      </p:sp>
      <p:sp>
        <p:nvSpPr>
          <p:cNvPr id="3" name="Text Placeholder 2"/>
          <p:cNvSpPr>
            <a:spLocks noGrp="1"/>
          </p:cNvSpPr>
          <p:nvPr>
            <p:ph type="body" sz="quarter" idx="10"/>
          </p:nvPr>
        </p:nvSpPr>
        <p:spPr/>
        <p:txBody>
          <a:bodyPr/>
          <a:lstStyle/>
          <a:p>
            <a:r>
              <a:rPr lang="en-US" dirty="0"/>
              <a:t>Third Party Tools</a:t>
            </a:r>
          </a:p>
        </p:txBody>
      </p:sp>
      <p:sp>
        <p:nvSpPr>
          <p:cNvPr id="4" name="Content Placeholder 3"/>
          <p:cNvSpPr>
            <a:spLocks noGrp="1"/>
          </p:cNvSpPr>
          <p:nvPr>
            <p:ph idx="1"/>
          </p:nvPr>
        </p:nvSpPr>
        <p:spPr>
          <a:xfrm>
            <a:off x="516750" y="2103035"/>
            <a:ext cx="5363933" cy="3718925"/>
          </a:xfrm>
        </p:spPr>
        <p:txBody>
          <a:bodyPr/>
          <a:lstStyle/>
          <a:p>
            <a:r>
              <a:rPr lang="en-US" dirty="0"/>
              <a:t>Multiple parallel profiling tools are </a:t>
            </a:r>
            <a:r>
              <a:rPr lang="en-US" dirty="0" smtClean="0"/>
              <a:t>OpenACC-aware</a:t>
            </a:r>
            <a:endParaRPr lang="en-US" dirty="0"/>
          </a:p>
          <a:p>
            <a:pPr lvl="1"/>
            <a:r>
              <a:rPr lang="en-US" dirty="0"/>
              <a:t>Score-P</a:t>
            </a:r>
          </a:p>
          <a:p>
            <a:pPr lvl="1"/>
            <a:r>
              <a:rPr lang="en-US" dirty="0"/>
              <a:t>Vampir</a:t>
            </a:r>
          </a:p>
          <a:p>
            <a:r>
              <a:rPr lang="en-US" dirty="0" smtClean="0"/>
              <a:t>These </a:t>
            </a:r>
            <a:r>
              <a:rPr lang="en-US" dirty="0"/>
              <a:t>tools are good for discovering MPI issues as </a:t>
            </a:r>
            <a:r>
              <a:rPr lang="en-US" dirty="0" smtClean="0"/>
              <a:t>well </a:t>
            </a:r>
            <a:r>
              <a:rPr lang="en-US" dirty="0"/>
              <a:t>as basic </a:t>
            </a:r>
            <a:r>
              <a:rPr lang="en-US" dirty="0" smtClean="0"/>
              <a:t>OpenACC </a:t>
            </a:r>
            <a:r>
              <a:rPr lang="en-US" dirty="0"/>
              <a:t>performance </a:t>
            </a:r>
            <a:r>
              <a:rPr lang="en-US" dirty="0" smtClean="0"/>
              <a:t>inhibitors.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5332" y="2562609"/>
            <a:ext cx="4389120" cy="2040255"/>
          </a:xfrm>
          <a:prstGeom prst="rect">
            <a:avLst/>
          </a:prstGeom>
        </p:spPr>
      </p:pic>
    </p:spTree>
    <p:extLst>
      <p:ext uri="{BB962C8B-B14F-4D97-AF65-F5344CB8AC3E}">
        <p14:creationId xmlns:p14="http://schemas.microsoft.com/office/powerpoint/2010/main" val="59675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Multi Process Service (MPS)</a:t>
            </a:r>
          </a:p>
        </p:txBody>
      </p:sp>
    </p:spTree>
    <p:extLst>
      <p:ext uri="{BB962C8B-B14F-4D97-AF65-F5344CB8AC3E}">
        <p14:creationId xmlns:p14="http://schemas.microsoft.com/office/powerpoint/2010/main" val="376140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acceleration of Legacy MPI Apps</a:t>
            </a:r>
          </a:p>
        </p:txBody>
      </p:sp>
      <p:sp>
        <p:nvSpPr>
          <p:cNvPr id="4" name="Content Placeholder 3"/>
          <p:cNvSpPr>
            <a:spLocks noGrp="1"/>
          </p:cNvSpPr>
          <p:nvPr>
            <p:ph idx="1"/>
          </p:nvPr>
        </p:nvSpPr>
        <p:spPr/>
        <p:txBody>
          <a:bodyPr/>
          <a:lstStyle/>
          <a:p>
            <a:r>
              <a:rPr lang="en-US" dirty="0"/>
              <a:t>Typical legacy application</a:t>
            </a:r>
          </a:p>
          <a:p>
            <a:pPr lvl="1"/>
            <a:r>
              <a:rPr lang="en-US" dirty="0"/>
              <a:t>MPI parallel</a:t>
            </a:r>
          </a:p>
          <a:p>
            <a:pPr lvl="1"/>
            <a:r>
              <a:rPr lang="en-US" dirty="0"/>
              <a:t>Single or few threads per MPI rank (e.g. OpenMP</a:t>
            </a:r>
            <a:r>
              <a:rPr lang="en-US" dirty="0" smtClean="0"/>
              <a:t>)</a:t>
            </a:r>
            <a:endParaRPr lang="en-US" dirty="0"/>
          </a:p>
          <a:p>
            <a:r>
              <a:rPr lang="en-US" dirty="0"/>
              <a:t>Running with multiple MPI ranks per </a:t>
            </a:r>
            <a:r>
              <a:rPr lang="en-US" dirty="0" smtClean="0"/>
              <a:t>node</a:t>
            </a:r>
            <a:endParaRPr lang="en-US" dirty="0"/>
          </a:p>
          <a:p>
            <a:r>
              <a:rPr lang="en-US" dirty="0"/>
              <a:t>GPU acceleration in phases</a:t>
            </a:r>
          </a:p>
          <a:p>
            <a:pPr lvl="1"/>
            <a:r>
              <a:rPr lang="en-US" dirty="0"/>
              <a:t>Proof of concept prototype, </a:t>
            </a:r>
            <a:r>
              <a:rPr lang="en-US" dirty="0" smtClean="0"/>
              <a:t>… </a:t>
            </a:r>
            <a:endParaRPr lang="en-US" dirty="0"/>
          </a:p>
          <a:p>
            <a:pPr lvl="1"/>
            <a:r>
              <a:rPr lang="en-US" dirty="0"/>
              <a:t>Great speedup at kernel </a:t>
            </a:r>
            <a:r>
              <a:rPr lang="en-US" dirty="0" smtClean="0"/>
              <a:t>level</a:t>
            </a:r>
            <a:endParaRPr lang="en-US" dirty="0"/>
          </a:p>
          <a:p>
            <a:r>
              <a:rPr lang="en-US" dirty="0"/>
              <a:t>Application performance misses expectations</a:t>
            </a:r>
          </a:p>
          <a:p>
            <a:endParaRPr lang="en-US" dirty="0"/>
          </a:p>
          <a:p>
            <a:pPr lvl="1"/>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99858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spTree>
    <p:extLst>
      <p:ext uri="{BB962C8B-B14F-4D97-AF65-F5344CB8AC3E}">
        <p14:creationId xmlns:p14="http://schemas.microsoft.com/office/powerpoint/2010/main" val="55751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377952" y="1665305"/>
            <a:ext cx="8700706" cy="341632"/>
          </a:xfrm>
        </p:spPr>
        <p:txBody>
          <a:bodyPr/>
          <a:lstStyle/>
          <a:p>
            <a:r>
              <a:rPr lang="en-US" dirty="0"/>
              <a:t>Lecture </a:t>
            </a:r>
            <a:r>
              <a:rPr lang="en-US" dirty="0" smtClean="0"/>
              <a:t>2: Jiri Kraus, </a:t>
            </a:r>
            <a:r>
              <a:rPr lang="en-US" dirty="0"/>
              <a:t>NVIDIA</a:t>
            </a:r>
          </a:p>
        </p:txBody>
      </p:sp>
      <p:sp>
        <p:nvSpPr>
          <p:cNvPr id="5" name="Title 10"/>
          <p:cNvSpPr>
            <a:spLocks noGrp="1"/>
          </p:cNvSpPr>
          <p:nvPr>
            <p:ph type="title"/>
          </p:nvPr>
        </p:nvSpPr>
        <p:spPr>
          <a:xfrm>
            <a:off x="280416" y="97536"/>
            <a:ext cx="9936480" cy="1567769"/>
          </a:xfrm>
        </p:spPr>
        <p:txBody>
          <a:bodyPr/>
          <a:lstStyle/>
          <a:p>
            <a:r>
              <a:rPr lang="en-US" sz="4000" dirty="0"/>
              <a:t>A</a:t>
            </a:r>
            <a:r>
              <a:rPr lang="en-US" sz="4000" dirty="0" smtClean="0"/>
              <a:t>dvanced </a:t>
            </a:r>
            <a:r>
              <a:rPr lang="en-US" sz="4000" dirty="0"/>
              <a:t>multi-GPU Programming with </a:t>
            </a:r>
            <a:r>
              <a:rPr lang="en-US" sz="4000" dirty="0" smtClean="0"/>
              <a:t>MPI And </a:t>
            </a:r>
            <a:r>
              <a:rPr lang="en-US" sz="4000" dirty="0" err="1" smtClean="0"/>
              <a:t>O</a:t>
            </a:r>
            <a:r>
              <a:rPr lang="en-US" sz="4000" cap="small" dirty="0" err="1" smtClean="0"/>
              <a:t>pen</a:t>
            </a:r>
            <a:r>
              <a:rPr lang="en-US" sz="4000" dirty="0" err="1" smtClean="0"/>
              <a:t>acc</a:t>
            </a:r>
            <a:r>
              <a:rPr lang="en-US" sz="4000" dirty="0" smtClean="0"/>
              <a:t> </a:t>
            </a:r>
            <a:endParaRPr lang="en-US" sz="4000" dirty="0"/>
          </a:p>
        </p:txBody>
      </p:sp>
    </p:spTree>
    <p:extLst>
      <p:ext uri="{BB962C8B-B14F-4D97-AF65-F5344CB8AC3E}">
        <p14:creationId xmlns:p14="http://schemas.microsoft.com/office/powerpoint/2010/main" val="4288395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39" name="Group 138"/>
          <p:cNvGrpSpPr/>
          <p:nvPr/>
        </p:nvGrpSpPr>
        <p:grpSpPr>
          <a:xfrm>
            <a:off x="1150065" y="3261192"/>
            <a:ext cx="487634" cy="2128785"/>
            <a:chOff x="1947343" y="3073605"/>
            <a:chExt cx="487634" cy="2128785"/>
          </a:xfrm>
        </p:grpSpPr>
        <p:sp>
          <p:nvSpPr>
            <p:cNvPr id="140" name="Rectangle 139"/>
            <p:cNvSpPr/>
            <p:nvPr/>
          </p:nvSpPr>
          <p:spPr>
            <a:xfrm>
              <a:off x="1969390"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1" name="Rectangle 140"/>
            <p:cNvSpPr/>
            <p:nvPr/>
          </p:nvSpPr>
          <p:spPr>
            <a:xfrm>
              <a:off x="1969390"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2" name="Rectangle 141"/>
            <p:cNvSpPr/>
            <p:nvPr/>
          </p:nvSpPr>
          <p:spPr>
            <a:xfrm>
              <a:off x="196939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3" name="Rectangle 142"/>
            <p:cNvSpPr/>
            <p:nvPr/>
          </p:nvSpPr>
          <p:spPr>
            <a:xfrm>
              <a:off x="2205305"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4" name="Rectangle 143"/>
            <p:cNvSpPr/>
            <p:nvPr/>
          </p:nvSpPr>
          <p:spPr>
            <a:xfrm>
              <a:off x="2205305"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5" name="Rectangle 144"/>
            <p:cNvSpPr/>
            <p:nvPr/>
          </p:nvSpPr>
          <p:spPr>
            <a:xfrm>
              <a:off x="220530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6" name="TextBox 145"/>
            <p:cNvSpPr txBox="1"/>
            <p:nvPr/>
          </p:nvSpPr>
          <p:spPr>
            <a:xfrm>
              <a:off x="1947343" y="4894613"/>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gr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spTree>
    <p:extLst>
      <p:ext uri="{BB962C8B-B14F-4D97-AF65-F5344CB8AC3E}">
        <p14:creationId xmlns:p14="http://schemas.microsoft.com/office/powerpoint/2010/main" val="142726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25" name="Group 124"/>
          <p:cNvGrpSpPr/>
          <p:nvPr/>
        </p:nvGrpSpPr>
        <p:grpSpPr>
          <a:xfrm>
            <a:off x="1930866" y="3992180"/>
            <a:ext cx="839733" cy="1387919"/>
            <a:chOff x="2728144" y="3804593"/>
            <a:chExt cx="839733" cy="1387919"/>
          </a:xfrm>
        </p:grpSpPr>
        <p:sp>
          <p:nvSpPr>
            <p:cNvPr id="126" name="Rectangle 125"/>
            <p:cNvSpPr/>
            <p:nvPr/>
          </p:nvSpPr>
          <p:spPr>
            <a:xfrm>
              <a:off x="2728144"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7" name="Rectangle 126"/>
            <p:cNvSpPr/>
            <p:nvPr/>
          </p:nvSpPr>
          <p:spPr>
            <a:xfrm>
              <a:off x="2728144"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8" name="Rectangle 127"/>
            <p:cNvSpPr/>
            <p:nvPr/>
          </p:nvSpPr>
          <p:spPr>
            <a:xfrm>
              <a:off x="2728144"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9" name="Rectangle 128"/>
            <p:cNvSpPr/>
            <p:nvPr/>
          </p:nvSpPr>
          <p:spPr>
            <a:xfrm>
              <a:off x="2955629"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0" name="Rectangle 129"/>
            <p:cNvSpPr/>
            <p:nvPr/>
          </p:nvSpPr>
          <p:spPr>
            <a:xfrm>
              <a:off x="2955629"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1" name="Rectangle 130"/>
            <p:cNvSpPr/>
            <p:nvPr/>
          </p:nvSpPr>
          <p:spPr>
            <a:xfrm>
              <a:off x="295562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2" name="Rectangle 131"/>
            <p:cNvSpPr/>
            <p:nvPr/>
          </p:nvSpPr>
          <p:spPr>
            <a:xfrm>
              <a:off x="3183115"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3" name="Rectangle 132"/>
            <p:cNvSpPr/>
            <p:nvPr/>
          </p:nvSpPr>
          <p:spPr>
            <a:xfrm>
              <a:off x="3183115"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4" name="Rectangle 133"/>
            <p:cNvSpPr/>
            <p:nvPr/>
          </p:nvSpPr>
          <p:spPr>
            <a:xfrm>
              <a:off x="318311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5" name="Rectangle 134"/>
            <p:cNvSpPr/>
            <p:nvPr/>
          </p:nvSpPr>
          <p:spPr>
            <a:xfrm>
              <a:off x="3410600"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6" name="Rectangle 135"/>
            <p:cNvSpPr/>
            <p:nvPr/>
          </p:nvSpPr>
          <p:spPr>
            <a:xfrm>
              <a:off x="3410600"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7" name="Rectangle 136"/>
            <p:cNvSpPr/>
            <p:nvPr/>
          </p:nvSpPr>
          <p:spPr>
            <a:xfrm>
              <a:off x="341060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8" name="TextBox 137"/>
            <p:cNvSpPr txBox="1"/>
            <p:nvPr/>
          </p:nvSpPr>
          <p:spPr>
            <a:xfrm>
              <a:off x="2929368" y="488473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N=4</a:t>
              </a:r>
            </a:p>
          </p:txBody>
        </p:sp>
      </p:grpSp>
      <p:grpSp>
        <p:nvGrpSpPr>
          <p:cNvPr id="139" name="Group 138"/>
          <p:cNvGrpSpPr/>
          <p:nvPr/>
        </p:nvGrpSpPr>
        <p:grpSpPr>
          <a:xfrm>
            <a:off x="1150065" y="3261192"/>
            <a:ext cx="487634" cy="2128785"/>
            <a:chOff x="1947343" y="3073605"/>
            <a:chExt cx="487634" cy="2128785"/>
          </a:xfrm>
        </p:grpSpPr>
        <p:sp>
          <p:nvSpPr>
            <p:cNvPr id="140" name="Rectangle 139"/>
            <p:cNvSpPr/>
            <p:nvPr/>
          </p:nvSpPr>
          <p:spPr>
            <a:xfrm>
              <a:off x="1969390"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1" name="Rectangle 140"/>
            <p:cNvSpPr/>
            <p:nvPr/>
          </p:nvSpPr>
          <p:spPr>
            <a:xfrm>
              <a:off x="1969390"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2" name="Rectangle 141"/>
            <p:cNvSpPr/>
            <p:nvPr/>
          </p:nvSpPr>
          <p:spPr>
            <a:xfrm>
              <a:off x="196939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3" name="Rectangle 142"/>
            <p:cNvSpPr/>
            <p:nvPr/>
          </p:nvSpPr>
          <p:spPr>
            <a:xfrm>
              <a:off x="2205305"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4" name="Rectangle 143"/>
            <p:cNvSpPr/>
            <p:nvPr/>
          </p:nvSpPr>
          <p:spPr>
            <a:xfrm>
              <a:off x="2205305"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5" name="Rectangle 144"/>
            <p:cNvSpPr/>
            <p:nvPr/>
          </p:nvSpPr>
          <p:spPr>
            <a:xfrm>
              <a:off x="220530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6" name="TextBox 145"/>
            <p:cNvSpPr txBox="1"/>
            <p:nvPr/>
          </p:nvSpPr>
          <p:spPr>
            <a:xfrm>
              <a:off x="1947343" y="4894613"/>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gr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spTree>
    <p:extLst>
      <p:ext uri="{BB962C8B-B14F-4D97-AF65-F5344CB8AC3E}">
        <p14:creationId xmlns:p14="http://schemas.microsoft.com/office/powerpoint/2010/main" val="21293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25" name="Group 124"/>
          <p:cNvGrpSpPr/>
          <p:nvPr/>
        </p:nvGrpSpPr>
        <p:grpSpPr>
          <a:xfrm>
            <a:off x="1930866" y="3992180"/>
            <a:ext cx="839733" cy="1387919"/>
            <a:chOff x="2728144" y="3804593"/>
            <a:chExt cx="839733" cy="1387919"/>
          </a:xfrm>
        </p:grpSpPr>
        <p:sp>
          <p:nvSpPr>
            <p:cNvPr id="126" name="Rectangle 125"/>
            <p:cNvSpPr/>
            <p:nvPr/>
          </p:nvSpPr>
          <p:spPr>
            <a:xfrm>
              <a:off x="2728144"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7" name="Rectangle 126"/>
            <p:cNvSpPr/>
            <p:nvPr/>
          </p:nvSpPr>
          <p:spPr>
            <a:xfrm>
              <a:off x="2728144"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8" name="Rectangle 127"/>
            <p:cNvSpPr/>
            <p:nvPr/>
          </p:nvSpPr>
          <p:spPr>
            <a:xfrm>
              <a:off x="2728144"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9" name="Rectangle 128"/>
            <p:cNvSpPr/>
            <p:nvPr/>
          </p:nvSpPr>
          <p:spPr>
            <a:xfrm>
              <a:off x="2955629"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0" name="Rectangle 129"/>
            <p:cNvSpPr/>
            <p:nvPr/>
          </p:nvSpPr>
          <p:spPr>
            <a:xfrm>
              <a:off x="2955629"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1" name="Rectangle 130"/>
            <p:cNvSpPr/>
            <p:nvPr/>
          </p:nvSpPr>
          <p:spPr>
            <a:xfrm>
              <a:off x="295562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2" name="Rectangle 131"/>
            <p:cNvSpPr/>
            <p:nvPr/>
          </p:nvSpPr>
          <p:spPr>
            <a:xfrm>
              <a:off x="3183115"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3" name="Rectangle 132"/>
            <p:cNvSpPr/>
            <p:nvPr/>
          </p:nvSpPr>
          <p:spPr>
            <a:xfrm>
              <a:off x="3183115"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4" name="Rectangle 133"/>
            <p:cNvSpPr/>
            <p:nvPr/>
          </p:nvSpPr>
          <p:spPr>
            <a:xfrm>
              <a:off x="318311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5" name="Rectangle 134"/>
            <p:cNvSpPr/>
            <p:nvPr/>
          </p:nvSpPr>
          <p:spPr>
            <a:xfrm>
              <a:off x="3410600"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6" name="Rectangle 135"/>
            <p:cNvSpPr/>
            <p:nvPr/>
          </p:nvSpPr>
          <p:spPr>
            <a:xfrm>
              <a:off x="3410600"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7" name="Rectangle 136"/>
            <p:cNvSpPr/>
            <p:nvPr/>
          </p:nvSpPr>
          <p:spPr>
            <a:xfrm>
              <a:off x="341060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8" name="TextBox 137"/>
            <p:cNvSpPr txBox="1"/>
            <p:nvPr/>
          </p:nvSpPr>
          <p:spPr>
            <a:xfrm>
              <a:off x="2929368" y="488473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N=4</a:t>
              </a:r>
            </a:p>
          </p:txBody>
        </p:sp>
      </p:grpSp>
      <p:grpSp>
        <p:nvGrpSpPr>
          <p:cNvPr id="139" name="Group 138"/>
          <p:cNvGrpSpPr/>
          <p:nvPr/>
        </p:nvGrpSpPr>
        <p:grpSpPr>
          <a:xfrm>
            <a:off x="1150065" y="3261192"/>
            <a:ext cx="487634" cy="2128785"/>
            <a:chOff x="1947343" y="3073605"/>
            <a:chExt cx="487634" cy="2128785"/>
          </a:xfrm>
        </p:grpSpPr>
        <p:sp>
          <p:nvSpPr>
            <p:cNvPr id="140" name="Rectangle 139"/>
            <p:cNvSpPr/>
            <p:nvPr/>
          </p:nvSpPr>
          <p:spPr>
            <a:xfrm>
              <a:off x="1969390"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1" name="Rectangle 140"/>
            <p:cNvSpPr/>
            <p:nvPr/>
          </p:nvSpPr>
          <p:spPr>
            <a:xfrm>
              <a:off x="1969390"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2" name="Rectangle 141"/>
            <p:cNvSpPr/>
            <p:nvPr/>
          </p:nvSpPr>
          <p:spPr>
            <a:xfrm>
              <a:off x="196939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3" name="Rectangle 142"/>
            <p:cNvSpPr/>
            <p:nvPr/>
          </p:nvSpPr>
          <p:spPr>
            <a:xfrm>
              <a:off x="2205305"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4" name="Rectangle 143"/>
            <p:cNvSpPr/>
            <p:nvPr/>
          </p:nvSpPr>
          <p:spPr>
            <a:xfrm>
              <a:off x="2205305"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5" name="Rectangle 144"/>
            <p:cNvSpPr/>
            <p:nvPr/>
          </p:nvSpPr>
          <p:spPr>
            <a:xfrm>
              <a:off x="220530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6" name="TextBox 145"/>
            <p:cNvSpPr txBox="1"/>
            <p:nvPr/>
          </p:nvSpPr>
          <p:spPr>
            <a:xfrm>
              <a:off x="1947343" y="4894613"/>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gr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grpSp>
        <p:nvGrpSpPr>
          <p:cNvPr id="152" name="Group 151"/>
          <p:cNvGrpSpPr/>
          <p:nvPr/>
        </p:nvGrpSpPr>
        <p:grpSpPr>
          <a:xfrm>
            <a:off x="3059514" y="4327869"/>
            <a:ext cx="1566068" cy="1087350"/>
            <a:chOff x="3856792" y="4140282"/>
            <a:chExt cx="1566068" cy="1087350"/>
          </a:xfrm>
        </p:grpSpPr>
        <p:sp>
          <p:nvSpPr>
            <p:cNvPr id="153" name="Rectangle 152"/>
            <p:cNvSpPr/>
            <p:nvPr/>
          </p:nvSpPr>
          <p:spPr>
            <a:xfrm>
              <a:off x="3857666" y="414028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4" name="Rectangle 153"/>
            <p:cNvSpPr/>
            <p:nvPr/>
          </p:nvSpPr>
          <p:spPr>
            <a:xfrm>
              <a:off x="3856792" y="443238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5" name="Rectangle 154"/>
            <p:cNvSpPr/>
            <p:nvPr/>
          </p:nvSpPr>
          <p:spPr>
            <a:xfrm>
              <a:off x="3856792" y="454186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6" name="Rectangle 155"/>
            <p:cNvSpPr/>
            <p:nvPr/>
          </p:nvSpPr>
          <p:spPr>
            <a:xfrm>
              <a:off x="4092319"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7" name="Rectangle 156"/>
            <p:cNvSpPr/>
            <p:nvPr/>
          </p:nvSpPr>
          <p:spPr>
            <a:xfrm>
              <a:off x="4091445"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8" name="Rectangle 157"/>
            <p:cNvSpPr/>
            <p:nvPr/>
          </p:nvSpPr>
          <p:spPr>
            <a:xfrm>
              <a:off x="409144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9" name="Rectangle 158"/>
            <p:cNvSpPr/>
            <p:nvPr/>
          </p:nvSpPr>
          <p:spPr>
            <a:xfrm>
              <a:off x="5030930"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0" name="Rectangle 159"/>
            <p:cNvSpPr/>
            <p:nvPr/>
          </p:nvSpPr>
          <p:spPr>
            <a:xfrm>
              <a:off x="5030056"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1" name="Rectangle 160"/>
            <p:cNvSpPr/>
            <p:nvPr/>
          </p:nvSpPr>
          <p:spPr>
            <a:xfrm>
              <a:off x="5030056"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2" name="Rectangle 161"/>
            <p:cNvSpPr/>
            <p:nvPr/>
          </p:nvSpPr>
          <p:spPr>
            <a:xfrm>
              <a:off x="5265583"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3" name="Rectangle 162"/>
            <p:cNvSpPr/>
            <p:nvPr/>
          </p:nvSpPr>
          <p:spPr>
            <a:xfrm>
              <a:off x="5264709"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4" name="Rectangle 163"/>
            <p:cNvSpPr/>
            <p:nvPr/>
          </p:nvSpPr>
          <p:spPr>
            <a:xfrm>
              <a:off x="526470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5" name="Rectangle 164"/>
            <p:cNvSpPr/>
            <p:nvPr/>
          </p:nvSpPr>
          <p:spPr>
            <a:xfrm>
              <a:off x="4326972"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6" name="Rectangle 165"/>
            <p:cNvSpPr/>
            <p:nvPr/>
          </p:nvSpPr>
          <p:spPr>
            <a:xfrm>
              <a:off x="4326098"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7" name="Rectangle 166"/>
            <p:cNvSpPr/>
            <p:nvPr/>
          </p:nvSpPr>
          <p:spPr>
            <a:xfrm>
              <a:off x="4326098"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8" name="Rectangle 167"/>
            <p:cNvSpPr/>
            <p:nvPr/>
          </p:nvSpPr>
          <p:spPr>
            <a:xfrm>
              <a:off x="4561624"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9" name="Rectangle 168"/>
            <p:cNvSpPr/>
            <p:nvPr/>
          </p:nvSpPr>
          <p:spPr>
            <a:xfrm>
              <a:off x="4560750"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0" name="Rectangle 169"/>
            <p:cNvSpPr/>
            <p:nvPr/>
          </p:nvSpPr>
          <p:spPr>
            <a:xfrm>
              <a:off x="456075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1" name="Rectangle 170"/>
            <p:cNvSpPr/>
            <p:nvPr/>
          </p:nvSpPr>
          <p:spPr>
            <a:xfrm>
              <a:off x="4795811" y="4141695"/>
              <a:ext cx="157275" cy="277147"/>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2" name="Rectangle 171"/>
            <p:cNvSpPr/>
            <p:nvPr/>
          </p:nvSpPr>
          <p:spPr>
            <a:xfrm>
              <a:off x="4795818" y="4433800"/>
              <a:ext cx="157275"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3" name="Rectangle 172"/>
            <p:cNvSpPr/>
            <p:nvPr/>
          </p:nvSpPr>
          <p:spPr>
            <a:xfrm>
              <a:off x="4795829" y="4543270"/>
              <a:ext cx="157275"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4" name="TextBox 173"/>
            <p:cNvSpPr txBox="1"/>
            <p:nvPr/>
          </p:nvSpPr>
          <p:spPr>
            <a:xfrm>
              <a:off x="4421183" y="4919855"/>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N=8</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spTree>
    <p:extLst>
      <p:ext uri="{BB962C8B-B14F-4D97-AF65-F5344CB8AC3E}">
        <p14:creationId xmlns:p14="http://schemas.microsoft.com/office/powerpoint/2010/main" val="242118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25" name="Group 124"/>
          <p:cNvGrpSpPr/>
          <p:nvPr/>
        </p:nvGrpSpPr>
        <p:grpSpPr>
          <a:xfrm>
            <a:off x="1930866" y="3992180"/>
            <a:ext cx="839733" cy="1387919"/>
            <a:chOff x="2728144" y="3804593"/>
            <a:chExt cx="839733" cy="1387919"/>
          </a:xfrm>
        </p:grpSpPr>
        <p:sp>
          <p:nvSpPr>
            <p:cNvPr id="126" name="Rectangle 125"/>
            <p:cNvSpPr/>
            <p:nvPr/>
          </p:nvSpPr>
          <p:spPr>
            <a:xfrm>
              <a:off x="2728144"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7" name="Rectangle 126"/>
            <p:cNvSpPr/>
            <p:nvPr/>
          </p:nvSpPr>
          <p:spPr>
            <a:xfrm>
              <a:off x="2728144"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8" name="Rectangle 127"/>
            <p:cNvSpPr/>
            <p:nvPr/>
          </p:nvSpPr>
          <p:spPr>
            <a:xfrm>
              <a:off x="2728144"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9" name="Rectangle 128"/>
            <p:cNvSpPr/>
            <p:nvPr/>
          </p:nvSpPr>
          <p:spPr>
            <a:xfrm>
              <a:off x="2955629"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0" name="Rectangle 129"/>
            <p:cNvSpPr/>
            <p:nvPr/>
          </p:nvSpPr>
          <p:spPr>
            <a:xfrm>
              <a:off x="2955629"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1" name="Rectangle 130"/>
            <p:cNvSpPr/>
            <p:nvPr/>
          </p:nvSpPr>
          <p:spPr>
            <a:xfrm>
              <a:off x="295562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2" name="Rectangle 131"/>
            <p:cNvSpPr/>
            <p:nvPr/>
          </p:nvSpPr>
          <p:spPr>
            <a:xfrm>
              <a:off x="3183115"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3" name="Rectangle 132"/>
            <p:cNvSpPr/>
            <p:nvPr/>
          </p:nvSpPr>
          <p:spPr>
            <a:xfrm>
              <a:off x="3183115"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4" name="Rectangle 133"/>
            <p:cNvSpPr/>
            <p:nvPr/>
          </p:nvSpPr>
          <p:spPr>
            <a:xfrm>
              <a:off x="318311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5" name="Rectangle 134"/>
            <p:cNvSpPr/>
            <p:nvPr/>
          </p:nvSpPr>
          <p:spPr>
            <a:xfrm>
              <a:off x="3410600"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6" name="Rectangle 135"/>
            <p:cNvSpPr/>
            <p:nvPr/>
          </p:nvSpPr>
          <p:spPr>
            <a:xfrm>
              <a:off x="3410600"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7" name="Rectangle 136"/>
            <p:cNvSpPr/>
            <p:nvPr/>
          </p:nvSpPr>
          <p:spPr>
            <a:xfrm>
              <a:off x="341060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8" name="TextBox 137"/>
            <p:cNvSpPr txBox="1"/>
            <p:nvPr/>
          </p:nvSpPr>
          <p:spPr>
            <a:xfrm>
              <a:off x="2929368" y="488473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N=4</a:t>
              </a:r>
            </a:p>
          </p:txBody>
        </p:sp>
      </p:grpSp>
      <p:grpSp>
        <p:nvGrpSpPr>
          <p:cNvPr id="139" name="Group 138"/>
          <p:cNvGrpSpPr/>
          <p:nvPr/>
        </p:nvGrpSpPr>
        <p:grpSpPr>
          <a:xfrm>
            <a:off x="1150065" y="3261192"/>
            <a:ext cx="487634" cy="2128785"/>
            <a:chOff x="1947343" y="3073605"/>
            <a:chExt cx="487634" cy="2128785"/>
          </a:xfrm>
        </p:grpSpPr>
        <p:sp>
          <p:nvSpPr>
            <p:cNvPr id="140" name="Rectangle 139"/>
            <p:cNvSpPr/>
            <p:nvPr/>
          </p:nvSpPr>
          <p:spPr>
            <a:xfrm>
              <a:off x="1969390"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1" name="Rectangle 140"/>
            <p:cNvSpPr/>
            <p:nvPr/>
          </p:nvSpPr>
          <p:spPr>
            <a:xfrm>
              <a:off x="1969390"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2" name="Rectangle 141"/>
            <p:cNvSpPr/>
            <p:nvPr/>
          </p:nvSpPr>
          <p:spPr>
            <a:xfrm>
              <a:off x="196939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3" name="Rectangle 142"/>
            <p:cNvSpPr/>
            <p:nvPr/>
          </p:nvSpPr>
          <p:spPr>
            <a:xfrm>
              <a:off x="2205305"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4" name="Rectangle 143"/>
            <p:cNvSpPr/>
            <p:nvPr/>
          </p:nvSpPr>
          <p:spPr>
            <a:xfrm>
              <a:off x="2205305"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5" name="Rectangle 144"/>
            <p:cNvSpPr/>
            <p:nvPr/>
          </p:nvSpPr>
          <p:spPr>
            <a:xfrm>
              <a:off x="220530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6" name="TextBox 145"/>
            <p:cNvSpPr txBox="1"/>
            <p:nvPr/>
          </p:nvSpPr>
          <p:spPr>
            <a:xfrm>
              <a:off x="1947343" y="4894613"/>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gr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grpSp>
        <p:nvGrpSpPr>
          <p:cNvPr id="152" name="Group 151"/>
          <p:cNvGrpSpPr/>
          <p:nvPr/>
        </p:nvGrpSpPr>
        <p:grpSpPr>
          <a:xfrm>
            <a:off x="3059514" y="4327869"/>
            <a:ext cx="1566068" cy="1087350"/>
            <a:chOff x="3856792" y="4140282"/>
            <a:chExt cx="1566068" cy="1087350"/>
          </a:xfrm>
        </p:grpSpPr>
        <p:sp>
          <p:nvSpPr>
            <p:cNvPr id="153" name="Rectangle 152"/>
            <p:cNvSpPr/>
            <p:nvPr/>
          </p:nvSpPr>
          <p:spPr>
            <a:xfrm>
              <a:off x="3857666" y="414028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4" name="Rectangle 153"/>
            <p:cNvSpPr/>
            <p:nvPr/>
          </p:nvSpPr>
          <p:spPr>
            <a:xfrm>
              <a:off x="3856792" y="443238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5" name="Rectangle 154"/>
            <p:cNvSpPr/>
            <p:nvPr/>
          </p:nvSpPr>
          <p:spPr>
            <a:xfrm>
              <a:off x="3856792" y="454186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6" name="Rectangle 155"/>
            <p:cNvSpPr/>
            <p:nvPr/>
          </p:nvSpPr>
          <p:spPr>
            <a:xfrm>
              <a:off x="4092319"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7" name="Rectangle 156"/>
            <p:cNvSpPr/>
            <p:nvPr/>
          </p:nvSpPr>
          <p:spPr>
            <a:xfrm>
              <a:off x="4091445"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8" name="Rectangle 157"/>
            <p:cNvSpPr/>
            <p:nvPr/>
          </p:nvSpPr>
          <p:spPr>
            <a:xfrm>
              <a:off x="409144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9" name="Rectangle 158"/>
            <p:cNvSpPr/>
            <p:nvPr/>
          </p:nvSpPr>
          <p:spPr>
            <a:xfrm>
              <a:off x="5030930"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0" name="Rectangle 159"/>
            <p:cNvSpPr/>
            <p:nvPr/>
          </p:nvSpPr>
          <p:spPr>
            <a:xfrm>
              <a:off x="5030056"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1" name="Rectangle 160"/>
            <p:cNvSpPr/>
            <p:nvPr/>
          </p:nvSpPr>
          <p:spPr>
            <a:xfrm>
              <a:off x="5030056"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2" name="Rectangle 161"/>
            <p:cNvSpPr/>
            <p:nvPr/>
          </p:nvSpPr>
          <p:spPr>
            <a:xfrm>
              <a:off x="5265583"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3" name="Rectangle 162"/>
            <p:cNvSpPr/>
            <p:nvPr/>
          </p:nvSpPr>
          <p:spPr>
            <a:xfrm>
              <a:off x="5264709"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4" name="Rectangle 163"/>
            <p:cNvSpPr/>
            <p:nvPr/>
          </p:nvSpPr>
          <p:spPr>
            <a:xfrm>
              <a:off x="526470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5" name="Rectangle 164"/>
            <p:cNvSpPr/>
            <p:nvPr/>
          </p:nvSpPr>
          <p:spPr>
            <a:xfrm>
              <a:off x="4326972"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6" name="Rectangle 165"/>
            <p:cNvSpPr/>
            <p:nvPr/>
          </p:nvSpPr>
          <p:spPr>
            <a:xfrm>
              <a:off x="4326098"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7" name="Rectangle 166"/>
            <p:cNvSpPr/>
            <p:nvPr/>
          </p:nvSpPr>
          <p:spPr>
            <a:xfrm>
              <a:off x="4326098"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8" name="Rectangle 167"/>
            <p:cNvSpPr/>
            <p:nvPr/>
          </p:nvSpPr>
          <p:spPr>
            <a:xfrm>
              <a:off x="4561624"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9" name="Rectangle 168"/>
            <p:cNvSpPr/>
            <p:nvPr/>
          </p:nvSpPr>
          <p:spPr>
            <a:xfrm>
              <a:off x="4560750"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0" name="Rectangle 169"/>
            <p:cNvSpPr/>
            <p:nvPr/>
          </p:nvSpPr>
          <p:spPr>
            <a:xfrm>
              <a:off x="456075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1" name="Rectangle 170"/>
            <p:cNvSpPr/>
            <p:nvPr/>
          </p:nvSpPr>
          <p:spPr>
            <a:xfrm>
              <a:off x="4795811" y="4141695"/>
              <a:ext cx="157275" cy="277147"/>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2" name="Rectangle 171"/>
            <p:cNvSpPr/>
            <p:nvPr/>
          </p:nvSpPr>
          <p:spPr>
            <a:xfrm>
              <a:off x="4795818" y="4433800"/>
              <a:ext cx="157275"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3" name="Rectangle 172"/>
            <p:cNvSpPr/>
            <p:nvPr/>
          </p:nvSpPr>
          <p:spPr>
            <a:xfrm>
              <a:off x="4795829" y="4543270"/>
              <a:ext cx="157275"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4" name="TextBox 173"/>
            <p:cNvSpPr txBox="1"/>
            <p:nvPr/>
          </p:nvSpPr>
          <p:spPr>
            <a:xfrm>
              <a:off x="4421183" y="4919855"/>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N=8</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grpSp>
        <p:nvGrpSpPr>
          <p:cNvPr id="235" name="Group 234"/>
          <p:cNvGrpSpPr/>
          <p:nvPr/>
        </p:nvGrpSpPr>
        <p:grpSpPr>
          <a:xfrm>
            <a:off x="1930866" y="3819187"/>
            <a:ext cx="6943813" cy="2194872"/>
            <a:chOff x="2728144" y="3631600"/>
            <a:chExt cx="6943813" cy="2194872"/>
          </a:xfrm>
        </p:grpSpPr>
        <p:sp>
          <p:nvSpPr>
            <p:cNvPr id="236" name="TextBox 235"/>
            <p:cNvSpPr txBox="1">
              <a:spLocks noChangeAspect="1"/>
            </p:cNvSpPr>
            <p:nvPr/>
          </p:nvSpPr>
          <p:spPr>
            <a:xfrm>
              <a:off x="7760087" y="5466373"/>
              <a:ext cx="1911870" cy="360099"/>
            </a:xfrm>
            <a:prstGeom prst="rect">
              <a:avLst/>
            </a:prstGeom>
            <a:noFill/>
          </p:spPr>
          <p:txBody>
            <a:bodyPr wrap="none" lIns="82296" tIns="41148" rIns="82296" bIns="41148" rtlCol="0">
              <a:spAutoFit/>
            </a:bodyPr>
            <a:lstStyle/>
            <a:p>
              <a:pPr defTabSz="914400" fontAlgn="auto">
                <a:spcBef>
                  <a:spcPts val="0"/>
                </a:spcBef>
                <a:spcAft>
                  <a:spcPts val="0"/>
                </a:spcAft>
                <a:defRPr/>
              </a:pPr>
              <a:r>
                <a:rPr lang="en-US" dirty="0" smtClean="0">
                  <a:solidFill>
                    <a:schemeClr val="bg1"/>
                  </a:solidFill>
                  <a:latin typeface="+mn-lt"/>
                  <a:cs typeface="ＭＳ Ｐゴシック" pitchFamily="-65" charset="-128"/>
                </a:rPr>
                <a:t>GPU-accelerated</a:t>
              </a:r>
              <a:endParaRPr lang="en-US" dirty="0">
                <a:solidFill>
                  <a:schemeClr val="bg1"/>
                </a:solidFill>
                <a:latin typeface="+mn-lt"/>
                <a:cs typeface="ＭＳ Ｐゴシック" pitchFamily="-65" charset="-128"/>
              </a:endParaRPr>
            </a:p>
          </p:txBody>
        </p:sp>
        <p:grpSp>
          <p:nvGrpSpPr>
            <p:cNvPr id="237" name="Group 236"/>
            <p:cNvGrpSpPr/>
            <p:nvPr/>
          </p:nvGrpSpPr>
          <p:grpSpPr>
            <a:xfrm>
              <a:off x="6719961" y="3631600"/>
              <a:ext cx="487634" cy="1540945"/>
              <a:chOff x="6719961" y="3631600"/>
              <a:chExt cx="487634" cy="1540945"/>
            </a:xfrm>
          </p:grpSpPr>
          <p:sp>
            <p:nvSpPr>
              <p:cNvPr id="239" name="Rectangle 238"/>
              <p:cNvSpPr/>
              <p:nvPr/>
            </p:nvSpPr>
            <p:spPr>
              <a:xfrm>
                <a:off x="6864101" y="3631600"/>
                <a:ext cx="157277" cy="162062"/>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0" name="Rectangle 239"/>
              <p:cNvSpPr/>
              <p:nvPr/>
            </p:nvSpPr>
            <p:spPr>
              <a:xfrm>
                <a:off x="6864101" y="3793662"/>
                <a:ext cx="157277" cy="707745"/>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1" name="Rectangle 240"/>
              <p:cNvSpPr/>
              <p:nvPr/>
            </p:nvSpPr>
            <p:spPr>
              <a:xfrm>
                <a:off x="6864101"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2" name="TextBox 241"/>
              <p:cNvSpPr txBox="1"/>
              <p:nvPr/>
            </p:nvSpPr>
            <p:spPr>
              <a:xfrm>
                <a:off x="6719961" y="4864768"/>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cxnSp>
          <p:nvCxnSpPr>
            <p:cNvPr id="238" name="Straight Connector 237"/>
            <p:cNvCxnSpPr>
              <a:cxnSpLocks noChangeAspect="1"/>
            </p:cNvCxnSpPr>
            <p:nvPr/>
          </p:nvCxnSpPr>
          <p:spPr>
            <a:xfrm flipH="1">
              <a:off x="2728144" y="3634443"/>
              <a:ext cx="4123609" cy="16922"/>
            </a:xfrm>
            <a:prstGeom prst="line">
              <a:avLst/>
            </a:prstGeom>
            <a:noFill/>
            <a:ln w="9525" cap="flat" cmpd="sng" algn="ctr">
              <a:solidFill>
                <a:srgbClr val="989898"/>
              </a:solidFill>
              <a:prstDash val="dash"/>
            </a:ln>
            <a:effectLst/>
          </p:spPr>
        </p:cxnSp>
      </p:grpSp>
    </p:spTree>
    <p:extLst>
      <p:ext uri="{BB962C8B-B14F-4D97-AF65-F5344CB8AC3E}">
        <p14:creationId xmlns:p14="http://schemas.microsoft.com/office/powerpoint/2010/main" val="59418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Process Service (MPS</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 Legacy </a:t>
            </a:r>
            <a:r>
              <a:rPr lang="en-US" dirty="0"/>
              <a:t>MPI </a:t>
            </a:r>
            <a:r>
              <a:rPr lang="en-US" dirty="0" smtClean="0"/>
              <a:t>Applications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25" name="Group 124"/>
          <p:cNvGrpSpPr/>
          <p:nvPr/>
        </p:nvGrpSpPr>
        <p:grpSpPr>
          <a:xfrm>
            <a:off x="1930866" y="3992180"/>
            <a:ext cx="839733" cy="1387919"/>
            <a:chOff x="2728144" y="3804593"/>
            <a:chExt cx="839733" cy="1387919"/>
          </a:xfrm>
        </p:grpSpPr>
        <p:sp>
          <p:nvSpPr>
            <p:cNvPr id="126" name="Rectangle 125"/>
            <p:cNvSpPr/>
            <p:nvPr/>
          </p:nvSpPr>
          <p:spPr>
            <a:xfrm>
              <a:off x="2728144"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7" name="Rectangle 126"/>
            <p:cNvSpPr/>
            <p:nvPr/>
          </p:nvSpPr>
          <p:spPr>
            <a:xfrm>
              <a:off x="2728144"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8" name="Rectangle 127"/>
            <p:cNvSpPr/>
            <p:nvPr/>
          </p:nvSpPr>
          <p:spPr>
            <a:xfrm>
              <a:off x="2728144"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29" name="Rectangle 128"/>
            <p:cNvSpPr/>
            <p:nvPr/>
          </p:nvSpPr>
          <p:spPr>
            <a:xfrm>
              <a:off x="2955629"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0" name="Rectangle 129"/>
            <p:cNvSpPr/>
            <p:nvPr/>
          </p:nvSpPr>
          <p:spPr>
            <a:xfrm>
              <a:off x="2955629"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1" name="Rectangle 130"/>
            <p:cNvSpPr/>
            <p:nvPr/>
          </p:nvSpPr>
          <p:spPr>
            <a:xfrm>
              <a:off x="295562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2" name="Rectangle 131"/>
            <p:cNvSpPr/>
            <p:nvPr/>
          </p:nvSpPr>
          <p:spPr>
            <a:xfrm>
              <a:off x="3183115"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3" name="Rectangle 132"/>
            <p:cNvSpPr/>
            <p:nvPr/>
          </p:nvSpPr>
          <p:spPr>
            <a:xfrm>
              <a:off x="3183115"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4" name="Rectangle 133"/>
            <p:cNvSpPr/>
            <p:nvPr/>
          </p:nvSpPr>
          <p:spPr>
            <a:xfrm>
              <a:off x="318311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5" name="Rectangle 134"/>
            <p:cNvSpPr/>
            <p:nvPr/>
          </p:nvSpPr>
          <p:spPr>
            <a:xfrm>
              <a:off x="3410600" y="3804593"/>
              <a:ext cx="157277" cy="55429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6" name="Rectangle 135"/>
            <p:cNvSpPr/>
            <p:nvPr/>
          </p:nvSpPr>
          <p:spPr>
            <a:xfrm>
              <a:off x="3410600" y="4372577"/>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7" name="Rectangle 136"/>
            <p:cNvSpPr/>
            <p:nvPr/>
          </p:nvSpPr>
          <p:spPr>
            <a:xfrm>
              <a:off x="341060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38" name="TextBox 137"/>
            <p:cNvSpPr txBox="1"/>
            <p:nvPr/>
          </p:nvSpPr>
          <p:spPr>
            <a:xfrm>
              <a:off x="2929368" y="488473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N=4</a:t>
              </a:r>
            </a:p>
          </p:txBody>
        </p:sp>
      </p:grpSp>
      <p:grpSp>
        <p:nvGrpSpPr>
          <p:cNvPr id="139" name="Group 138"/>
          <p:cNvGrpSpPr/>
          <p:nvPr/>
        </p:nvGrpSpPr>
        <p:grpSpPr>
          <a:xfrm>
            <a:off x="1150065" y="3261192"/>
            <a:ext cx="487634" cy="2128785"/>
            <a:chOff x="1947343" y="3073605"/>
            <a:chExt cx="487634" cy="2128785"/>
          </a:xfrm>
        </p:grpSpPr>
        <p:sp>
          <p:nvSpPr>
            <p:cNvPr id="140" name="Rectangle 139"/>
            <p:cNvSpPr/>
            <p:nvPr/>
          </p:nvSpPr>
          <p:spPr>
            <a:xfrm>
              <a:off x="1969390"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1" name="Rectangle 140"/>
            <p:cNvSpPr/>
            <p:nvPr/>
          </p:nvSpPr>
          <p:spPr>
            <a:xfrm>
              <a:off x="1969390"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2" name="Rectangle 141"/>
            <p:cNvSpPr/>
            <p:nvPr/>
          </p:nvSpPr>
          <p:spPr>
            <a:xfrm>
              <a:off x="196939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3" name="Rectangle 142"/>
            <p:cNvSpPr/>
            <p:nvPr/>
          </p:nvSpPr>
          <p:spPr>
            <a:xfrm>
              <a:off x="2205305" y="4172904"/>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4" name="Rectangle 143"/>
            <p:cNvSpPr/>
            <p:nvPr/>
          </p:nvSpPr>
          <p:spPr>
            <a:xfrm>
              <a:off x="2205305" y="3073605"/>
              <a:ext cx="157277" cy="1091108"/>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5" name="Rectangle 144"/>
            <p:cNvSpPr/>
            <p:nvPr/>
          </p:nvSpPr>
          <p:spPr>
            <a:xfrm>
              <a:off x="220530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6" name="TextBox 145"/>
            <p:cNvSpPr txBox="1"/>
            <p:nvPr/>
          </p:nvSpPr>
          <p:spPr>
            <a:xfrm>
              <a:off x="1947343" y="4894613"/>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grpSp>
      <p:grpSp>
        <p:nvGrpSpPr>
          <p:cNvPr id="147" name="Group 146"/>
          <p:cNvGrpSpPr/>
          <p:nvPr/>
        </p:nvGrpSpPr>
        <p:grpSpPr>
          <a:xfrm>
            <a:off x="498348" y="1819025"/>
            <a:ext cx="487634" cy="3577924"/>
            <a:chOff x="1295626" y="1631438"/>
            <a:chExt cx="487634" cy="3577924"/>
          </a:xfrm>
        </p:grpSpPr>
        <p:sp>
          <p:nvSpPr>
            <p:cNvPr id="148" name="Rectangle 147"/>
            <p:cNvSpPr/>
            <p:nvPr/>
          </p:nvSpPr>
          <p:spPr>
            <a:xfrm>
              <a:off x="1435631" y="1631438"/>
              <a:ext cx="157277" cy="218221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49" name="Rectangle 148"/>
            <p:cNvSpPr/>
            <p:nvPr/>
          </p:nvSpPr>
          <p:spPr>
            <a:xfrm>
              <a:off x="1435631" y="3813654"/>
              <a:ext cx="157277" cy="70774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0" name="Rectangle 149"/>
            <p:cNvSpPr/>
            <p:nvPr/>
          </p:nvSpPr>
          <p:spPr>
            <a:xfrm>
              <a:off x="1435631"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1" name="TextBox 150"/>
            <p:cNvSpPr txBox="1"/>
            <p:nvPr/>
          </p:nvSpPr>
          <p:spPr>
            <a:xfrm>
              <a:off x="1295626" y="4901585"/>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grpSp>
        <p:nvGrpSpPr>
          <p:cNvPr id="152" name="Group 151"/>
          <p:cNvGrpSpPr/>
          <p:nvPr/>
        </p:nvGrpSpPr>
        <p:grpSpPr>
          <a:xfrm>
            <a:off x="3059514" y="4327869"/>
            <a:ext cx="1566068" cy="1087350"/>
            <a:chOff x="3856792" y="4140282"/>
            <a:chExt cx="1566068" cy="1087350"/>
          </a:xfrm>
        </p:grpSpPr>
        <p:sp>
          <p:nvSpPr>
            <p:cNvPr id="153" name="Rectangle 152"/>
            <p:cNvSpPr/>
            <p:nvPr/>
          </p:nvSpPr>
          <p:spPr>
            <a:xfrm>
              <a:off x="3857666" y="414028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4" name="Rectangle 153"/>
            <p:cNvSpPr/>
            <p:nvPr/>
          </p:nvSpPr>
          <p:spPr>
            <a:xfrm>
              <a:off x="3856792" y="443238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5" name="Rectangle 154"/>
            <p:cNvSpPr/>
            <p:nvPr/>
          </p:nvSpPr>
          <p:spPr>
            <a:xfrm>
              <a:off x="3856792" y="454186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6" name="Rectangle 155"/>
            <p:cNvSpPr/>
            <p:nvPr/>
          </p:nvSpPr>
          <p:spPr>
            <a:xfrm>
              <a:off x="4092319"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7" name="Rectangle 156"/>
            <p:cNvSpPr/>
            <p:nvPr/>
          </p:nvSpPr>
          <p:spPr>
            <a:xfrm>
              <a:off x="4091445"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8" name="Rectangle 157"/>
            <p:cNvSpPr/>
            <p:nvPr/>
          </p:nvSpPr>
          <p:spPr>
            <a:xfrm>
              <a:off x="4091445"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59" name="Rectangle 158"/>
            <p:cNvSpPr/>
            <p:nvPr/>
          </p:nvSpPr>
          <p:spPr>
            <a:xfrm>
              <a:off x="5030930"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0" name="Rectangle 159"/>
            <p:cNvSpPr/>
            <p:nvPr/>
          </p:nvSpPr>
          <p:spPr>
            <a:xfrm>
              <a:off x="5030056"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1" name="Rectangle 160"/>
            <p:cNvSpPr/>
            <p:nvPr/>
          </p:nvSpPr>
          <p:spPr>
            <a:xfrm>
              <a:off x="5030056"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2" name="Rectangle 161"/>
            <p:cNvSpPr/>
            <p:nvPr/>
          </p:nvSpPr>
          <p:spPr>
            <a:xfrm>
              <a:off x="5265583"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3" name="Rectangle 162"/>
            <p:cNvSpPr/>
            <p:nvPr/>
          </p:nvSpPr>
          <p:spPr>
            <a:xfrm>
              <a:off x="5264709"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4" name="Rectangle 163"/>
            <p:cNvSpPr/>
            <p:nvPr/>
          </p:nvSpPr>
          <p:spPr>
            <a:xfrm>
              <a:off x="5264709"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5" name="Rectangle 164"/>
            <p:cNvSpPr/>
            <p:nvPr/>
          </p:nvSpPr>
          <p:spPr>
            <a:xfrm>
              <a:off x="4326972"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6" name="Rectangle 165"/>
            <p:cNvSpPr/>
            <p:nvPr/>
          </p:nvSpPr>
          <p:spPr>
            <a:xfrm>
              <a:off x="4326098"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7" name="Rectangle 166"/>
            <p:cNvSpPr/>
            <p:nvPr/>
          </p:nvSpPr>
          <p:spPr>
            <a:xfrm>
              <a:off x="4326098"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8" name="Rectangle 167"/>
            <p:cNvSpPr/>
            <p:nvPr/>
          </p:nvSpPr>
          <p:spPr>
            <a:xfrm>
              <a:off x="4561624" y="4141692"/>
              <a:ext cx="157277" cy="27714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69" name="Rectangle 168"/>
            <p:cNvSpPr/>
            <p:nvPr/>
          </p:nvSpPr>
          <p:spPr>
            <a:xfrm>
              <a:off x="4560750" y="4433798"/>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0" name="Rectangle 169"/>
            <p:cNvSpPr/>
            <p:nvPr/>
          </p:nvSpPr>
          <p:spPr>
            <a:xfrm>
              <a:off x="4560750" y="4543270"/>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1" name="Rectangle 170"/>
            <p:cNvSpPr/>
            <p:nvPr/>
          </p:nvSpPr>
          <p:spPr>
            <a:xfrm>
              <a:off x="4795811" y="4141695"/>
              <a:ext cx="157275" cy="277147"/>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2" name="Rectangle 171"/>
            <p:cNvSpPr/>
            <p:nvPr/>
          </p:nvSpPr>
          <p:spPr>
            <a:xfrm>
              <a:off x="4795818" y="4433800"/>
              <a:ext cx="157275"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3" name="Rectangle 172"/>
            <p:cNvSpPr/>
            <p:nvPr/>
          </p:nvSpPr>
          <p:spPr>
            <a:xfrm>
              <a:off x="4795829" y="4543270"/>
              <a:ext cx="157275"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74" name="TextBox 173"/>
            <p:cNvSpPr txBox="1"/>
            <p:nvPr/>
          </p:nvSpPr>
          <p:spPr>
            <a:xfrm>
              <a:off x="4421183" y="4919855"/>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N=8</a:t>
              </a:r>
            </a:p>
          </p:txBody>
        </p:sp>
      </p:grpSp>
      <p:sp>
        <p:nvSpPr>
          <p:cNvPr id="175" name="TextBox 174"/>
          <p:cNvSpPr txBox="1">
            <a:spLocks noChangeAspect="1"/>
          </p:cNvSpPr>
          <p:nvPr/>
        </p:nvSpPr>
        <p:spPr>
          <a:xfrm>
            <a:off x="1732902" y="5667829"/>
            <a:ext cx="2118657" cy="360099"/>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Multicore CPU only</a:t>
            </a:r>
          </a:p>
        </p:txBody>
      </p:sp>
      <p:grpSp>
        <p:nvGrpSpPr>
          <p:cNvPr id="176" name="Group 175"/>
          <p:cNvGrpSpPr/>
          <p:nvPr/>
        </p:nvGrpSpPr>
        <p:grpSpPr>
          <a:xfrm>
            <a:off x="4709442" y="3123172"/>
            <a:ext cx="5299652" cy="2255230"/>
            <a:chOff x="5506720" y="2935585"/>
            <a:chExt cx="5299652" cy="2255230"/>
          </a:xfrm>
        </p:grpSpPr>
        <p:sp>
          <p:nvSpPr>
            <p:cNvPr id="177" name="TextBox 176"/>
            <p:cNvSpPr txBox="1">
              <a:spLocks noChangeAspect="1"/>
            </p:cNvSpPr>
            <p:nvPr/>
          </p:nvSpPr>
          <p:spPr>
            <a:xfrm>
              <a:off x="7863707" y="2935585"/>
              <a:ext cx="2942665" cy="729430"/>
            </a:xfrm>
            <a:prstGeom prst="rect">
              <a:avLst/>
            </a:prstGeom>
            <a:noFill/>
          </p:spPr>
          <p:txBody>
            <a:bodyPr wrap="none" lIns="82296" tIns="41148" rIns="82296" bIns="4114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With Hyper-Q/MPS</a:t>
              </a:r>
            </a:p>
            <a:p>
              <a:pPr defTabSz="914400" fontAlgn="auto">
                <a:spcBef>
                  <a:spcPts val="0"/>
                </a:spcBef>
                <a:spcAft>
                  <a:spcPts val="0"/>
                </a:spcAft>
                <a:defRPr/>
              </a:pPr>
              <a:r>
                <a:rPr lang="en-US" sz="1200" dirty="0">
                  <a:solidFill>
                    <a:schemeClr val="bg1"/>
                  </a:solidFill>
                  <a:latin typeface="+mn-lt"/>
                  <a:cs typeface="ＭＳ Ｐゴシック" pitchFamily="-65" charset="-128"/>
                </a:rPr>
                <a:t>Available </a:t>
              </a:r>
              <a:r>
                <a:rPr lang="en-US" sz="1200" dirty="0" smtClean="0">
                  <a:solidFill>
                    <a:schemeClr val="bg1"/>
                  </a:solidFill>
                  <a:latin typeface="+mn-lt"/>
                  <a:cs typeface="ＭＳ Ｐゴシック" pitchFamily="-65" charset="-128"/>
                </a:rPr>
                <a:t>on Tesla/</a:t>
              </a:r>
              <a:r>
                <a:rPr lang="en-US" sz="1200" dirty="0" err="1" smtClean="0">
                  <a:solidFill>
                    <a:schemeClr val="bg1"/>
                  </a:solidFill>
                  <a:latin typeface="+mn-lt"/>
                  <a:cs typeface="ＭＳ Ｐゴシック" pitchFamily="-65" charset="-128"/>
                </a:rPr>
                <a:t>Quadro</a:t>
              </a:r>
              <a:r>
                <a:rPr lang="en-US" sz="1200" dirty="0" smtClean="0">
                  <a:solidFill>
                    <a:schemeClr val="bg1"/>
                  </a:solidFill>
                  <a:latin typeface="+mn-lt"/>
                  <a:cs typeface="ＭＳ Ｐゴシック" pitchFamily="-65" charset="-128"/>
                </a:rPr>
                <a:t> with CC 3.5+</a:t>
              </a:r>
              <a:endParaRPr lang="en-US" sz="1200" dirty="0">
                <a:solidFill>
                  <a:schemeClr val="bg1"/>
                </a:solidFill>
                <a:latin typeface="+mn-lt"/>
                <a:cs typeface="ＭＳ Ｐゴシック" pitchFamily="-65" charset="-128"/>
              </a:endParaRPr>
            </a:p>
            <a:p>
              <a:pPr defTabSz="914400" fontAlgn="auto">
                <a:spcBef>
                  <a:spcPts val="0"/>
                </a:spcBef>
                <a:spcAft>
                  <a:spcPts val="0"/>
                </a:spcAft>
                <a:defRPr/>
              </a:pPr>
              <a:r>
                <a:rPr lang="en-US" sz="1200" dirty="0" smtClean="0">
                  <a:solidFill>
                    <a:schemeClr val="bg1"/>
                  </a:solidFill>
                  <a:latin typeface="+mn-lt"/>
                  <a:cs typeface="ＭＳ Ｐゴシック" pitchFamily="-65" charset="-128"/>
                </a:rPr>
                <a:t>(e.g. K20</a:t>
              </a:r>
              <a:r>
                <a:rPr lang="en-US" sz="1200" dirty="0">
                  <a:solidFill>
                    <a:schemeClr val="bg1"/>
                  </a:solidFill>
                  <a:latin typeface="+mn-lt"/>
                  <a:cs typeface="ＭＳ Ｐゴシック" pitchFamily="-65" charset="-128"/>
                </a:rPr>
                <a:t>, K40, </a:t>
              </a:r>
              <a:r>
                <a:rPr lang="en-US" sz="1200" dirty="0" smtClean="0">
                  <a:solidFill>
                    <a:schemeClr val="bg1"/>
                  </a:solidFill>
                  <a:latin typeface="+mn-lt"/>
                  <a:cs typeface="ＭＳ Ｐゴシック" pitchFamily="-65" charset="-128"/>
                </a:rPr>
                <a:t>K80, M40,…)</a:t>
              </a:r>
              <a:endParaRPr lang="en-US" sz="1200" dirty="0">
                <a:solidFill>
                  <a:schemeClr val="bg1"/>
                </a:solidFill>
                <a:latin typeface="+mn-lt"/>
                <a:cs typeface="ＭＳ Ｐゴシック" pitchFamily="-65" charset="-128"/>
              </a:endParaRPr>
            </a:p>
          </p:txBody>
        </p:sp>
        <p:cxnSp>
          <p:nvCxnSpPr>
            <p:cNvPr id="178" name="Straight Connector 177"/>
            <p:cNvCxnSpPr>
              <a:cxnSpLocks noChangeAspect="1"/>
            </p:cNvCxnSpPr>
            <p:nvPr/>
          </p:nvCxnSpPr>
          <p:spPr>
            <a:xfrm flipH="1">
              <a:off x="5506720" y="4362491"/>
              <a:ext cx="3674725" cy="15080"/>
            </a:xfrm>
            <a:prstGeom prst="line">
              <a:avLst/>
            </a:prstGeom>
            <a:noFill/>
            <a:ln w="9525" cap="flat" cmpd="sng" algn="ctr">
              <a:solidFill>
                <a:srgbClr val="989898"/>
              </a:solidFill>
              <a:prstDash val="dash"/>
            </a:ln>
            <a:effectLst/>
          </p:spPr>
        </p:cxnSp>
        <p:grpSp>
          <p:nvGrpSpPr>
            <p:cNvPr id="179" name="Group 178"/>
            <p:cNvGrpSpPr/>
            <p:nvPr/>
          </p:nvGrpSpPr>
          <p:grpSpPr>
            <a:xfrm>
              <a:off x="7334238" y="4070561"/>
              <a:ext cx="3384893" cy="1120254"/>
              <a:chOff x="7334238" y="4070561"/>
              <a:chExt cx="3384893" cy="1120254"/>
            </a:xfrm>
          </p:grpSpPr>
          <p:sp>
            <p:nvSpPr>
              <p:cNvPr id="180" name="Rectangle 179"/>
              <p:cNvSpPr/>
              <p:nvPr/>
            </p:nvSpPr>
            <p:spPr>
              <a:xfrm>
                <a:off x="10366708"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1" name="Rectangle 180"/>
              <p:cNvSpPr/>
              <p:nvPr/>
            </p:nvSpPr>
            <p:spPr>
              <a:xfrm>
                <a:off x="10366708"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2" name="TextBox 181"/>
              <p:cNvSpPr txBox="1"/>
              <p:nvPr/>
            </p:nvSpPr>
            <p:spPr>
              <a:xfrm>
                <a:off x="8254026" y="4847918"/>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N=4</a:t>
                </a:r>
              </a:p>
            </p:txBody>
          </p:sp>
          <p:sp>
            <p:nvSpPr>
              <p:cNvPr id="183" name="TextBox 182"/>
              <p:cNvSpPr txBox="1"/>
              <p:nvPr/>
            </p:nvSpPr>
            <p:spPr>
              <a:xfrm>
                <a:off x="7334238" y="4857796"/>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N=2</a:t>
                </a:r>
              </a:p>
            </p:txBody>
          </p:sp>
          <p:sp>
            <p:nvSpPr>
              <p:cNvPr id="184" name="TextBox 183"/>
              <p:cNvSpPr txBox="1"/>
              <p:nvPr/>
            </p:nvSpPr>
            <p:spPr>
              <a:xfrm>
                <a:off x="9734705" y="4883038"/>
                <a:ext cx="487634" cy="307777"/>
              </a:xfrm>
              <a:prstGeom prst="rect">
                <a:avLst/>
              </a:prstGeom>
              <a:noFill/>
            </p:spPr>
            <p:txBody>
              <a:bodyPr wrap="none" rtlCol="0">
                <a:spAutoFit/>
              </a:bodyPr>
              <a:lstStyle/>
              <a:p>
                <a:pPr defTabSz="914400" fontAlgn="auto">
                  <a:spcBef>
                    <a:spcPts val="0"/>
                  </a:spcBef>
                  <a:spcAft>
                    <a:spcPts val="0"/>
                  </a:spcAft>
                  <a:defRPr/>
                </a:pPr>
                <a:r>
                  <a:rPr lang="en-US" sz="1400" dirty="0">
                    <a:solidFill>
                      <a:schemeClr val="bg1"/>
                    </a:solidFill>
                    <a:latin typeface="+mn-lt"/>
                    <a:cs typeface="ＭＳ Ｐゴシック" pitchFamily="-65" charset="-128"/>
                  </a:rPr>
                  <a:t>N=8</a:t>
                </a:r>
              </a:p>
            </p:txBody>
          </p:sp>
          <p:sp>
            <p:nvSpPr>
              <p:cNvPr id="185" name="Rectangle 184"/>
              <p:cNvSpPr/>
              <p:nvPr/>
            </p:nvSpPr>
            <p:spPr>
              <a:xfrm>
                <a:off x="7361169" y="4070561"/>
                <a:ext cx="157276" cy="8919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6" name="Rectangle 185"/>
              <p:cNvSpPr/>
              <p:nvPr/>
            </p:nvSpPr>
            <p:spPr>
              <a:xfrm>
                <a:off x="7361168" y="4151593"/>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7" name="Rectangle 186"/>
              <p:cNvSpPr/>
              <p:nvPr/>
            </p:nvSpPr>
            <p:spPr>
              <a:xfrm>
                <a:off x="7361168"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8" name="Rectangle 187"/>
              <p:cNvSpPr/>
              <p:nvPr/>
            </p:nvSpPr>
            <p:spPr>
              <a:xfrm>
                <a:off x="7595589" y="4070561"/>
                <a:ext cx="157276" cy="89196"/>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89" name="Rectangle 188"/>
              <p:cNvSpPr/>
              <p:nvPr/>
            </p:nvSpPr>
            <p:spPr>
              <a:xfrm>
                <a:off x="7595588" y="4151593"/>
                <a:ext cx="157277" cy="353873"/>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0" name="Rectangle 189"/>
              <p:cNvSpPr/>
              <p:nvPr/>
            </p:nvSpPr>
            <p:spPr>
              <a:xfrm>
                <a:off x="7595588"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1" name="Rectangle 190"/>
              <p:cNvSpPr/>
              <p:nvPr/>
            </p:nvSpPr>
            <p:spPr>
              <a:xfrm>
                <a:off x="8084569" y="4302930"/>
                <a:ext cx="157276" cy="5833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2" name="Rectangle 191"/>
              <p:cNvSpPr/>
              <p:nvPr/>
            </p:nvSpPr>
            <p:spPr>
              <a:xfrm>
                <a:off x="8084568" y="4338629"/>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3" name="Rectangle 192"/>
              <p:cNvSpPr/>
              <p:nvPr/>
            </p:nvSpPr>
            <p:spPr>
              <a:xfrm>
                <a:off x="8084568" y="4523757"/>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4" name="Rectangle 193"/>
              <p:cNvSpPr/>
              <p:nvPr/>
            </p:nvSpPr>
            <p:spPr>
              <a:xfrm>
                <a:off x="8293634" y="4303200"/>
                <a:ext cx="157276" cy="5806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5" name="Rectangle 194"/>
              <p:cNvSpPr/>
              <p:nvPr/>
            </p:nvSpPr>
            <p:spPr>
              <a:xfrm>
                <a:off x="8293633" y="4338629"/>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6" name="Rectangle 195"/>
              <p:cNvSpPr/>
              <p:nvPr/>
            </p:nvSpPr>
            <p:spPr>
              <a:xfrm>
                <a:off x="8293633" y="4523757"/>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7" name="Rectangle 196"/>
              <p:cNvSpPr/>
              <p:nvPr/>
            </p:nvSpPr>
            <p:spPr>
              <a:xfrm>
                <a:off x="8502699" y="4303200"/>
                <a:ext cx="157276" cy="5806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8" name="Rectangle 197"/>
              <p:cNvSpPr/>
              <p:nvPr/>
            </p:nvSpPr>
            <p:spPr>
              <a:xfrm>
                <a:off x="8502698" y="4338629"/>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199" name="Rectangle 198"/>
              <p:cNvSpPr/>
              <p:nvPr/>
            </p:nvSpPr>
            <p:spPr>
              <a:xfrm>
                <a:off x="8502698" y="4523757"/>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0" name="Rectangle 199"/>
              <p:cNvSpPr/>
              <p:nvPr/>
            </p:nvSpPr>
            <p:spPr>
              <a:xfrm>
                <a:off x="8711765" y="4303200"/>
                <a:ext cx="157276" cy="5806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1" name="Rectangle 200"/>
              <p:cNvSpPr/>
              <p:nvPr/>
            </p:nvSpPr>
            <p:spPr>
              <a:xfrm>
                <a:off x="8711764" y="4338629"/>
                <a:ext cx="157277" cy="174752"/>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2" name="Rectangle 201"/>
              <p:cNvSpPr/>
              <p:nvPr/>
            </p:nvSpPr>
            <p:spPr>
              <a:xfrm>
                <a:off x="8711764" y="4523757"/>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3" name="Rectangle 202"/>
              <p:cNvSpPr/>
              <p:nvPr/>
            </p:nvSpPr>
            <p:spPr>
              <a:xfrm>
                <a:off x="9195838"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4" name="Rectangle 203"/>
              <p:cNvSpPr/>
              <p:nvPr/>
            </p:nvSpPr>
            <p:spPr>
              <a:xfrm>
                <a:off x="9195837"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5" name="Rectangle 204"/>
              <p:cNvSpPr/>
              <p:nvPr/>
            </p:nvSpPr>
            <p:spPr>
              <a:xfrm>
                <a:off x="9195837"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6" name="Rectangle 205"/>
              <p:cNvSpPr/>
              <p:nvPr/>
            </p:nvSpPr>
            <p:spPr>
              <a:xfrm>
                <a:off x="9390983"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7" name="Rectangle 206"/>
              <p:cNvSpPr/>
              <p:nvPr/>
            </p:nvSpPr>
            <p:spPr>
              <a:xfrm>
                <a:off x="9390982"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8" name="Rectangle 207"/>
              <p:cNvSpPr/>
              <p:nvPr/>
            </p:nvSpPr>
            <p:spPr>
              <a:xfrm>
                <a:off x="9390982"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09" name="Rectangle 208"/>
              <p:cNvSpPr/>
              <p:nvPr/>
            </p:nvSpPr>
            <p:spPr>
              <a:xfrm>
                <a:off x="9586128"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0" name="Rectangle 209"/>
              <p:cNvSpPr/>
              <p:nvPr/>
            </p:nvSpPr>
            <p:spPr>
              <a:xfrm>
                <a:off x="9586127"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1" name="Rectangle 210"/>
              <p:cNvSpPr/>
              <p:nvPr/>
            </p:nvSpPr>
            <p:spPr>
              <a:xfrm>
                <a:off x="9586127"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2" name="Rectangle 211"/>
              <p:cNvSpPr/>
              <p:nvPr/>
            </p:nvSpPr>
            <p:spPr>
              <a:xfrm>
                <a:off x="9781274"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3" name="Rectangle 212"/>
              <p:cNvSpPr/>
              <p:nvPr/>
            </p:nvSpPr>
            <p:spPr>
              <a:xfrm>
                <a:off x="9781273"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4" name="Rectangle 213"/>
              <p:cNvSpPr/>
              <p:nvPr/>
            </p:nvSpPr>
            <p:spPr>
              <a:xfrm>
                <a:off x="9781273"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5" name="Rectangle 214"/>
              <p:cNvSpPr/>
              <p:nvPr/>
            </p:nvSpPr>
            <p:spPr>
              <a:xfrm>
                <a:off x="9976419"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6" name="Rectangle 215"/>
              <p:cNvSpPr/>
              <p:nvPr/>
            </p:nvSpPr>
            <p:spPr>
              <a:xfrm>
                <a:off x="9976418"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7" name="Rectangle 216"/>
              <p:cNvSpPr/>
              <p:nvPr/>
            </p:nvSpPr>
            <p:spPr>
              <a:xfrm>
                <a:off x="9976418"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8" name="Rectangle 217"/>
              <p:cNvSpPr/>
              <p:nvPr/>
            </p:nvSpPr>
            <p:spPr>
              <a:xfrm>
                <a:off x="10171564"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19" name="Rectangle 218"/>
              <p:cNvSpPr/>
              <p:nvPr/>
            </p:nvSpPr>
            <p:spPr>
              <a:xfrm>
                <a:off x="10171563"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20" name="Rectangle 219"/>
              <p:cNvSpPr/>
              <p:nvPr/>
            </p:nvSpPr>
            <p:spPr>
              <a:xfrm>
                <a:off x="10171563"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21" name="Rectangle 220"/>
              <p:cNvSpPr/>
              <p:nvPr/>
            </p:nvSpPr>
            <p:spPr>
              <a:xfrm>
                <a:off x="10366709"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22" name="Rectangle 221"/>
              <p:cNvSpPr/>
              <p:nvPr/>
            </p:nvSpPr>
            <p:spPr>
              <a:xfrm>
                <a:off x="10561854" y="4374215"/>
                <a:ext cx="157277" cy="41645"/>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23" name="Rectangle 222"/>
              <p:cNvSpPr/>
              <p:nvPr/>
            </p:nvSpPr>
            <p:spPr>
              <a:xfrm>
                <a:off x="10561853" y="4415860"/>
                <a:ext cx="157277" cy="87376"/>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24" name="Rectangle 223"/>
              <p:cNvSpPr/>
              <p:nvPr/>
            </p:nvSpPr>
            <p:spPr>
              <a:xfrm>
                <a:off x="10561853"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grpSp>
      </p:grpSp>
      <p:grpSp>
        <p:nvGrpSpPr>
          <p:cNvPr id="225" name="Group 224"/>
          <p:cNvGrpSpPr/>
          <p:nvPr/>
        </p:nvGrpSpPr>
        <p:grpSpPr>
          <a:xfrm>
            <a:off x="7174568" y="1708796"/>
            <a:ext cx="3164758" cy="883914"/>
            <a:chOff x="7311934" y="993920"/>
            <a:chExt cx="3164758" cy="883914"/>
          </a:xfrm>
        </p:grpSpPr>
        <p:grpSp>
          <p:nvGrpSpPr>
            <p:cNvPr id="226" name="Group 225"/>
            <p:cNvGrpSpPr>
              <a:grpSpLocks noChangeAspect="1"/>
            </p:cNvGrpSpPr>
            <p:nvPr/>
          </p:nvGrpSpPr>
          <p:grpSpPr>
            <a:xfrm>
              <a:off x="7311934" y="993920"/>
              <a:ext cx="3164758" cy="369332"/>
              <a:chOff x="6500217" y="993915"/>
              <a:chExt cx="3679950" cy="429455"/>
            </a:xfrm>
          </p:grpSpPr>
          <p:sp>
            <p:nvSpPr>
              <p:cNvPr id="233" name="Rectangle 232"/>
              <p:cNvSpPr/>
              <p:nvPr/>
            </p:nvSpPr>
            <p:spPr>
              <a:xfrm>
                <a:off x="6500217" y="1104256"/>
                <a:ext cx="602056" cy="148651"/>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45454">
                      <a:lumMod val="60000"/>
                      <a:lumOff val="40000"/>
                    </a:srgbClr>
                  </a:solidFill>
                  <a:effectLst/>
                  <a:uLnTx/>
                  <a:uFillTx/>
                  <a:latin typeface="Trebuchet MS"/>
                  <a:ea typeface="+mn-ea"/>
                  <a:cs typeface="+mn-cs"/>
                </a:endParaRPr>
              </a:p>
            </p:txBody>
          </p:sp>
          <p:sp>
            <p:nvSpPr>
              <p:cNvPr id="234" name="TextBox 233"/>
              <p:cNvSpPr txBox="1"/>
              <p:nvPr/>
            </p:nvSpPr>
            <p:spPr>
              <a:xfrm>
                <a:off x="7162049" y="993915"/>
                <a:ext cx="3018118"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GPU parallelizable part</a:t>
                </a:r>
              </a:p>
            </p:txBody>
          </p:sp>
        </p:grpSp>
        <p:grpSp>
          <p:nvGrpSpPr>
            <p:cNvPr id="227" name="Group 226"/>
            <p:cNvGrpSpPr>
              <a:grpSpLocks noChangeAspect="1"/>
            </p:cNvGrpSpPr>
            <p:nvPr/>
          </p:nvGrpSpPr>
          <p:grpSpPr>
            <a:xfrm>
              <a:off x="7311938" y="1251211"/>
              <a:ext cx="2510732" cy="369332"/>
              <a:chOff x="6500218" y="1266719"/>
              <a:chExt cx="2919455" cy="429455"/>
            </a:xfrm>
          </p:grpSpPr>
          <p:sp>
            <p:nvSpPr>
              <p:cNvPr id="231" name="Rectangle 230"/>
              <p:cNvSpPr/>
              <p:nvPr/>
            </p:nvSpPr>
            <p:spPr>
              <a:xfrm>
                <a:off x="6500218" y="1382805"/>
                <a:ext cx="602054" cy="137160"/>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2" name="TextBox 231"/>
              <p:cNvSpPr txBox="1"/>
              <p:nvPr/>
            </p:nvSpPr>
            <p:spPr>
              <a:xfrm>
                <a:off x="7162049" y="1266719"/>
                <a:ext cx="2257624" cy="4294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latin typeface="+mn-lt"/>
                    <a:cs typeface="ＭＳ Ｐゴシック" pitchFamily="-65" charset="-128"/>
                  </a:rPr>
                  <a:t>CPU parallel part</a:t>
                </a:r>
              </a:p>
            </p:txBody>
          </p:sp>
        </p:grpSp>
        <p:grpSp>
          <p:nvGrpSpPr>
            <p:cNvPr id="228" name="Group 227"/>
            <p:cNvGrpSpPr>
              <a:grpSpLocks noChangeAspect="1"/>
            </p:cNvGrpSpPr>
            <p:nvPr/>
          </p:nvGrpSpPr>
          <p:grpSpPr>
            <a:xfrm>
              <a:off x="7311941" y="1508502"/>
              <a:ext cx="1835868" cy="369332"/>
              <a:chOff x="6500217" y="1508497"/>
              <a:chExt cx="2134732" cy="429455"/>
            </a:xfrm>
          </p:grpSpPr>
          <p:sp>
            <p:nvSpPr>
              <p:cNvPr id="229" name="Rectangle 228"/>
              <p:cNvSpPr/>
              <p:nvPr/>
            </p:nvSpPr>
            <p:spPr>
              <a:xfrm>
                <a:off x="6500217" y="1613153"/>
                <a:ext cx="602056" cy="160020"/>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0" name="TextBox 229"/>
              <p:cNvSpPr txBox="1"/>
              <p:nvPr/>
            </p:nvSpPr>
            <p:spPr>
              <a:xfrm>
                <a:off x="7162049" y="1508497"/>
                <a:ext cx="1472900" cy="429455"/>
              </a:xfrm>
              <a:prstGeom prst="rect">
                <a:avLst/>
              </a:prstGeom>
              <a:noFill/>
            </p:spPr>
            <p:txBody>
              <a:bodyPr wrap="none" rtlCol="0">
                <a:spAutoFit/>
              </a:bodyPr>
              <a:lstStyle/>
              <a:p>
                <a:pPr defTabSz="914400" fontAlgn="auto">
                  <a:spcBef>
                    <a:spcPts val="0"/>
                  </a:spcBef>
                  <a:spcAft>
                    <a:spcPts val="0"/>
                  </a:spcAft>
                  <a:defRPr/>
                </a:pPr>
                <a:r>
                  <a:rPr lang="en-US" dirty="0">
                    <a:solidFill>
                      <a:schemeClr val="bg1"/>
                    </a:solidFill>
                    <a:latin typeface="+mn-lt"/>
                    <a:cs typeface="ＭＳ Ｐゴシック" pitchFamily="-65" charset="-128"/>
                  </a:rPr>
                  <a:t>Serial part</a:t>
                </a:r>
              </a:p>
            </p:txBody>
          </p:sp>
        </p:grpSp>
      </p:grpSp>
      <p:grpSp>
        <p:nvGrpSpPr>
          <p:cNvPr id="235" name="Group 234"/>
          <p:cNvGrpSpPr/>
          <p:nvPr/>
        </p:nvGrpSpPr>
        <p:grpSpPr>
          <a:xfrm>
            <a:off x="1930866" y="3819187"/>
            <a:ext cx="6943813" cy="2194872"/>
            <a:chOff x="2728144" y="3631600"/>
            <a:chExt cx="6943813" cy="2194872"/>
          </a:xfrm>
        </p:grpSpPr>
        <p:sp>
          <p:nvSpPr>
            <p:cNvPr id="236" name="TextBox 235"/>
            <p:cNvSpPr txBox="1">
              <a:spLocks noChangeAspect="1"/>
            </p:cNvSpPr>
            <p:nvPr/>
          </p:nvSpPr>
          <p:spPr>
            <a:xfrm>
              <a:off x="7760087" y="5466373"/>
              <a:ext cx="1911870" cy="360099"/>
            </a:xfrm>
            <a:prstGeom prst="rect">
              <a:avLst/>
            </a:prstGeom>
            <a:noFill/>
          </p:spPr>
          <p:txBody>
            <a:bodyPr wrap="none" lIns="82296" tIns="41148" rIns="82296" bIns="41148" rtlCol="0">
              <a:spAutoFit/>
            </a:bodyPr>
            <a:lstStyle/>
            <a:p>
              <a:pPr defTabSz="914400" fontAlgn="auto">
                <a:spcBef>
                  <a:spcPts val="0"/>
                </a:spcBef>
                <a:spcAft>
                  <a:spcPts val="0"/>
                </a:spcAft>
                <a:defRPr/>
              </a:pPr>
              <a:r>
                <a:rPr lang="en-US" dirty="0" smtClean="0">
                  <a:solidFill>
                    <a:schemeClr val="bg1"/>
                  </a:solidFill>
                  <a:latin typeface="+mn-lt"/>
                  <a:cs typeface="ＭＳ Ｐゴシック" pitchFamily="-65" charset="-128"/>
                </a:rPr>
                <a:t>GPU-accelerated</a:t>
              </a:r>
              <a:endParaRPr lang="en-US" dirty="0">
                <a:solidFill>
                  <a:schemeClr val="bg1"/>
                </a:solidFill>
                <a:latin typeface="+mn-lt"/>
                <a:cs typeface="ＭＳ Ｐゴシック" pitchFamily="-65" charset="-128"/>
              </a:endParaRPr>
            </a:p>
          </p:txBody>
        </p:sp>
        <p:grpSp>
          <p:nvGrpSpPr>
            <p:cNvPr id="237" name="Group 236"/>
            <p:cNvGrpSpPr/>
            <p:nvPr/>
          </p:nvGrpSpPr>
          <p:grpSpPr>
            <a:xfrm>
              <a:off x="6719961" y="3631600"/>
              <a:ext cx="487634" cy="1540945"/>
              <a:chOff x="6719961" y="3631600"/>
              <a:chExt cx="487634" cy="1540945"/>
            </a:xfrm>
          </p:grpSpPr>
          <p:sp>
            <p:nvSpPr>
              <p:cNvPr id="239" name="Rectangle 238"/>
              <p:cNvSpPr/>
              <p:nvPr/>
            </p:nvSpPr>
            <p:spPr>
              <a:xfrm>
                <a:off x="6864101" y="3631600"/>
                <a:ext cx="157277" cy="162062"/>
              </a:xfrm>
              <a:prstGeom prst="rect">
                <a:avLst/>
              </a:prstGeom>
              <a:solidFill>
                <a:srgbClr val="76B9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0" name="Rectangle 239"/>
              <p:cNvSpPr/>
              <p:nvPr/>
            </p:nvSpPr>
            <p:spPr>
              <a:xfrm>
                <a:off x="6864101" y="3793662"/>
                <a:ext cx="157277" cy="707745"/>
              </a:xfrm>
              <a:prstGeom prst="rect">
                <a:avLst/>
              </a:prstGeom>
              <a:solidFill>
                <a:srgbClr val="0070C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1" name="Rectangle 240"/>
              <p:cNvSpPr/>
              <p:nvPr/>
            </p:nvSpPr>
            <p:spPr>
              <a:xfrm>
                <a:off x="6864101" y="4523756"/>
                <a:ext cx="157277" cy="137617"/>
              </a:xfrm>
              <a:prstGeom prst="rect">
                <a:avLst/>
              </a:prstGeom>
              <a:solidFill>
                <a:srgbClr val="C00000"/>
              </a:solidFill>
              <a:ln w="25400" cap="flat" cmpd="sng" algn="ctr">
                <a:solidFill>
                  <a:schemeClr val="tx1">
                    <a:lumMod val="50000"/>
                    <a:lumOff val="50000"/>
                  </a:schemeClr>
                </a:solidFill>
                <a:prstDash val="solid"/>
              </a:ln>
              <a:effectLst/>
            </p:spPr>
            <p:txBody>
              <a:bodyPr rtlCol="0" anchor="ctr"/>
              <a:lstStyle/>
              <a:p>
                <a:pPr algn="ctr" defTabSz="914400" fontAlgn="auto">
                  <a:spcBef>
                    <a:spcPts val="0"/>
                  </a:spcBef>
                  <a:spcAft>
                    <a:spcPts val="0"/>
                  </a:spcAft>
                </a:pPr>
                <a:endParaRPr lang="en-US" kern="0" dirty="0">
                  <a:solidFill>
                    <a:srgbClr val="989898"/>
                  </a:solidFill>
                  <a:latin typeface="Trebuchet MS"/>
                  <a:ea typeface="+mn-ea"/>
                </a:endParaRPr>
              </a:p>
            </p:txBody>
          </p:sp>
          <p:sp>
            <p:nvSpPr>
              <p:cNvPr id="242" name="TextBox 241"/>
              <p:cNvSpPr txBox="1"/>
              <p:nvPr/>
            </p:nvSpPr>
            <p:spPr>
              <a:xfrm>
                <a:off x="6719961" y="4864768"/>
                <a:ext cx="4876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n-lt"/>
                    <a:cs typeface="ＭＳ Ｐゴシック" pitchFamily="-65" charset="-128"/>
                  </a:rPr>
                  <a:t>N=1</a:t>
                </a:r>
              </a:p>
            </p:txBody>
          </p:sp>
        </p:grpSp>
        <p:cxnSp>
          <p:nvCxnSpPr>
            <p:cNvPr id="238" name="Straight Connector 237"/>
            <p:cNvCxnSpPr>
              <a:cxnSpLocks noChangeAspect="1"/>
            </p:cNvCxnSpPr>
            <p:nvPr/>
          </p:nvCxnSpPr>
          <p:spPr>
            <a:xfrm flipH="1">
              <a:off x="2728144" y="3634443"/>
              <a:ext cx="4123609" cy="16922"/>
            </a:xfrm>
            <a:prstGeom prst="line">
              <a:avLst/>
            </a:prstGeom>
            <a:noFill/>
            <a:ln w="9525" cap="flat" cmpd="sng" algn="ctr">
              <a:solidFill>
                <a:srgbClr val="989898"/>
              </a:solidFill>
              <a:prstDash val="dash"/>
            </a:ln>
            <a:effectLst/>
          </p:spPr>
        </p:cxnSp>
      </p:grpSp>
    </p:spTree>
    <p:extLst>
      <p:ext uri="{BB962C8B-B14F-4D97-AF65-F5344CB8AC3E}">
        <p14:creationId xmlns:p14="http://schemas.microsoft.com/office/powerpoint/2010/main" val="166546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 sharing GPU without </a:t>
            </a:r>
            <a:r>
              <a:rPr lang="en-US" dirty="0" smtClean="0"/>
              <a:t>MPS</a:t>
            </a:r>
            <a:endParaRPr lang="en-US" dirty="0"/>
          </a:p>
        </p:txBody>
      </p:sp>
      <p:sp>
        <p:nvSpPr>
          <p:cNvPr id="3" name="Text Placeholder 2"/>
          <p:cNvSpPr>
            <a:spLocks noGrp="1"/>
          </p:cNvSpPr>
          <p:nvPr>
            <p:ph type="body" sz="quarter" idx="10"/>
          </p:nvPr>
        </p:nvSpPr>
        <p:spPr/>
        <p:txBody>
          <a:bodyPr/>
          <a:lstStyle/>
          <a:p>
            <a:r>
              <a:rPr lang="en-US" dirty="0" smtClean="0"/>
              <a:t>No Overlap</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34" name="Rectangle 33"/>
          <p:cNvSpPr/>
          <p:nvPr/>
        </p:nvSpPr>
        <p:spPr>
          <a:xfrm>
            <a:off x="1120831" y="1935609"/>
            <a:ext cx="1456862" cy="1412377"/>
          </a:xfrm>
          <a:prstGeom prst="rect">
            <a:avLst/>
          </a:prstGeom>
          <a:solidFill>
            <a:srgbClr val="76B900"/>
          </a:solidFill>
          <a:ln w="5715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A</a:t>
            </a:r>
          </a:p>
        </p:txBody>
      </p:sp>
      <p:sp>
        <p:nvSpPr>
          <p:cNvPr id="35" name="Rectangle 34"/>
          <p:cNvSpPr/>
          <p:nvPr/>
        </p:nvSpPr>
        <p:spPr>
          <a:xfrm>
            <a:off x="2981758" y="1950437"/>
            <a:ext cx="1456862" cy="1397550"/>
          </a:xfrm>
          <a:prstGeom prst="rect">
            <a:avLst/>
          </a:prstGeom>
          <a:solidFill>
            <a:srgbClr val="76B900"/>
          </a:solidFill>
          <a:ln w="5715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B</a:t>
            </a:r>
          </a:p>
        </p:txBody>
      </p:sp>
      <p:sp>
        <p:nvSpPr>
          <p:cNvPr id="36" name="Rectangle 35"/>
          <p:cNvSpPr/>
          <p:nvPr/>
        </p:nvSpPr>
        <p:spPr>
          <a:xfrm>
            <a:off x="1248722" y="2953189"/>
            <a:ext cx="1201078" cy="300268"/>
          </a:xfrm>
          <a:prstGeom prst="rect">
            <a:avLst/>
          </a:prstGeom>
          <a:solidFill>
            <a:srgbClr val="76B900"/>
          </a:solidFill>
          <a:ln w="28575" cap="flat" cmpd="sng" algn="ctr">
            <a:solidFill>
              <a:srgbClr val="0000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Context A</a:t>
            </a:r>
          </a:p>
        </p:txBody>
      </p:sp>
      <p:sp>
        <p:nvSpPr>
          <p:cNvPr id="37" name="Rectangle 36"/>
          <p:cNvSpPr/>
          <p:nvPr/>
        </p:nvSpPr>
        <p:spPr>
          <a:xfrm>
            <a:off x="3109649" y="2940215"/>
            <a:ext cx="1201078" cy="300268"/>
          </a:xfrm>
          <a:prstGeom prst="rect">
            <a:avLst/>
          </a:prstGeom>
          <a:solidFill>
            <a:srgbClr val="76B900"/>
          </a:solidFill>
          <a:ln w="28575" cap="flat" cmpd="sng" algn="ctr">
            <a:solidFill>
              <a:srgbClr val="0000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Context B</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481" y="1708796"/>
            <a:ext cx="5105634" cy="3089321"/>
          </a:xfrm>
          <a:prstGeom prst="rect">
            <a:avLst/>
          </a:prstGeom>
          <a:ln>
            <a:noFill/>
          </a:ln>
          <a:effectLst>
            <a:outerShdw blurRad="292100" dist="139700" dir="2700000" algn="tl" rotWithShape="0">
              <a:srgbClr val="333333">
                <a:alpha val="65000"/>
              </a:srgbClr>
            </a:outerShdw>
          </a:effectLst>
        </p:spPr>
      </p:pic>
      <p:sp>
        <p:nvSpPr>
          <p:cNvPr id="39" name="Rectangle 38"/>
          <p:cNvSpPr/>
          <p:nvPr/>
        </p:nvSpPr>
        <p:spPr>
          <a:xfrm>
            <a:off x="6000205" y="5476350"/>
            <a:ext cx="1146266" cy="372291"/>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A</a:t>
            </a:r>
          </a:p>
        </p:txBody>
      </p:sp>
      <p:sp>
        <p:nvSpPr>
          <p:cNvPr id="40" name="Rectangle 39"/>
          <p:cNvSpPr/>
          <p:nvPr/>
        </p:nvSpPr>
        <p:spPr>
          <a:xfrm>
            <a:off x="7508619" y="5466554"/>
            <a:ext cx="1146266" cy="372291"/>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B</a:t>
            </a:r>
          </a:p>
        </p:txBody>
      </p:sp>
      <p:sp>
        <p:nvSpPr>
          <p:cNvPr id="41" name="Oval 40"/>
          <p:cNvSpPr/>
          <p:nvPr/>
        </p:nvSpPr>
        <p:spPr>
          <a:xfrm>
            <a:off x="6543946" y="3253456"/>
            <a:ext cx="852352" cy="1076627"/>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2" name="Oval 41"/>
          <p:cNvSpPr/>
          <p:nvPr/>
        </p:nvSpPr>
        <p:spPr>
          <a:xfrm>
            <a:off x="7919752" y="4050467"/>
            <a:ext cx="735133" cy="905309"/>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cxnSp>
        <p:nvCxnSpPr>
          <p:cNvPr id="43" name="Straight Arrow Connector 42"/>
          <p:cNvCxnSpPr>
            <a:stCxn id="39" idx="0"/>
            <a:endCxn id="41" idx="4"/>
          </p:cNvCxnSpPr>
          <p:nvPr/>
        </p:nvCxnSpPr>
        <p:spPr>
          <a:xfrm flipV="1">
            <a:off x="6573338" y="4330084"/>
            <a:ext cx="396784" cy="1146266"/>
          </a:xfrm>
          <a:prstGeom prst="straightConnector1">
            <a:avLst/>
          </a:prstGeom>
          <a:noFill/>
          <a:ln w="57150" cap="flat" cmpd="sng" algn="ctr">
            <a:solidFill>
              <a:srgbClr val="76B900"/>
            </a:solidFill>
            <a:prstDash val="solid"/>
            <a:tailEnd type="arrow"/>
          </a:ln>
          <a:effectLst/>
        </p:spPr>
      </p:cxnSp>
      <p:cxnSp>
        <p:nvCxnSpPr>
          <p:cNvPr id="44" name="Straight Arrow Connector 43"/>
          <p:cNvCxnSpPr>
            <a:stCxn id="40" idx="0"/>
            <a:endCxn id="42" idx="4"/>
          </p:cNvCxnSpPr>
          <p:nvPr/>
        </p:nvCxnSpPr>
        <p:spPr>
          <a:xfrm flipV="1">
            <a:off x="8081753" y="4955776"/>
            <a:ext cx="205566" cy="510777"/>
          </a:xfrm>
          <a:prstGeom prst="straightConnector1">
            <a:avLst/>
          </a:prstGeom>
          <a:noFill/>
          <a:ln w="57150" cap="flat" cmpd="sng" algn="ctr">
            <a:solidFill>
              <a:srgbClr val="76B900"/>
            </a:solidFill>
            <a:prstDash val="solid"/>
            <a:tailEnd type="arrow"/>
          </a:ln>
          <a:effectLst/>
        </p:spPr>
      </p:cxnSp>
      <p:cxnSp>
        <p:nvCxnSpPr>
          <p:cNvPr id="45" name="Straight Arrow Connector 44"/>
          <p:cNvCxnSpPr/>
          <p:nvPr/>
        </p:nvCxnSpPr>
        <p:spPr>
          <a:xfrm>
            <a:off x="1878519" y="3329716"/>
            <a:ext cx="421806" cy="702481"/>
          </a:xfrm>
          <a:prstGeom prst="straightConnector1">
            <a:avLst/>
          </a:prstGeom>
          <a:noFill/>
          <a:ln w="57150" cap="flat" cmpd="sng" algn="ctr">
            <a:solidFill>
              <a:srgbClr val="76B900"/>
            </a:solidFill>
            <a:prstDash val="solid"/>
            <a:tailEnd type="arrow"/>
          </a:ln>
          <a:effectLst/>
        </p:spPr>
      </p:cxnSp>
      <p:cxnSp>
        <p:nvCxnSpPr>
          <p:cNvPr id="46" name="Straight Arrow Connector 45"/>
          <p:cNvCxnSpPr/>
          <p:nvPr/>
        </p:nvCxnSpPr>
        <p:spPr>
          <a:xfrm flipH="1">
            <a:off x="3109649" y="3347986"/>
            <a:ext cx="600539" cy="702481"/>
          </a:xfrm>
          <a:prstGeom prst="straightConnector1">
            <a:avLst/>
          </a:prstGeom>
          <a:noFill/>
          <a:ln w="57150" cap="flat" cmpd="sng" algn="ctr">
            <a:solidFill>
              <a:srgbClr val="76B900"/>
            </a:solidFill>
            <a:prstDash val="solid"/>
            <a:tailEnd type="arrow"/>
          </a:ln>
          <a:effectLst/>
        </p:spPr>
      </p:cxnSp>
      <p:sp>
        <p:nvSpPr>
          <p:cNvPr id="47" name="Rectangle 46"/>
          <p:cNvSpPr/>
          <p:nvPr/>
        </p:nvSpPr>
        <p:spPr>
          <a:xfrm>
            <a:off x="1652259" y="4050467"/>
            <a:ext cx="2324306" cy="916146"/>
          </a:xfrm>
          <a:prstGeom prst="rect">
            <a:avLst/>
          </a:prstGeom>
          <a:solidFill>
            <a:srgbClr val="76B900"/>
          </a:solidFill>
          <a:ln w="3810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GPU</a:t>
            </a:r>
          </a:p>
        </p:txBody>
      </p:sp>
    </p:spTree>
    <p:extLst>
      <p:ext uri="{BB962C8B-B14F-4D97-AF65-F5344CB8AC3E}">
        <p14:creationId xmlns:p14="http://schemas.microsoft.com/office/powerpoint/2010/main" val="88206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 sharing GPU without MPS</a:t>
            </a:r>
          </a:p>
        </p:txBody>
      </p:sp>
      <p:sp>
        <p:nvSpPr>
          <p:cNvPr id="3" name="Text Placeholder 2"/>
          <p:cNvSpPr>
            <a:spLocks noGrp="1"/>
          </p:cNvSpPr>
          <p:nvPr>
            <p:ph type="body" sz="quarter" idx="10"/>
          </p:nvPr>
        </p:nvSpPr>
        <p:spPr/>
        <p:txBody>
          <a:bodyPr/>
          <a:lstStyle/>
          <a:p>
            <a:r>
              <a:rPr lang="en-US" dirty="0" smtClean="0"/>
              <a:t>Context Switch Overhead</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6" name="Content Placeholder 1"/>
          <p:cNvSpPr txBox="1">
            <a:spLocks/>
          </p:cNvSpPr>
          <p:nvPr/>
        </p:nvSpPr>
        <p:spPr>
          <a:xfrm>
            <a:off x="907544" y="1826422"/>
            <a:ext cx="9041571" cy="4582300"/>
          </a:xfrm>
          <a:prstGeom prst="rect">
            <a:avLst/>
          </a:prstGeom>
        </p:spPr>
        <p:txBody>
          <a:bodyPr vert="horz" lIns="91440" tIns="45720" rIns="91440" bIns="45720" rtlCol="0">
            <a:normAutofit/>
          </a:bodyPr>
          <a:lstStyle>
            <a:lvl1pPr marL="231775" indent="-231775" algn="l" defTabSz="457200" rtl="0" eaLnBrk="0" fontAlgn="base" hangingPunct="0">
              <a:lnSpc>
                <a:spcPct val="90000"/>
              </a:lnSpc>
              <a:spcBef>
                <a:spcPts val="600"/>
              </a:spcBef>
              <a:spcAft>
                <a:spcPts val="300"/>
              </a:spcAft>
              <a:buFontTx/>
              <a:buBlip>
                <a:blip r:embed="rId2"/>
              </a:buBlip>
              <a:defRPr sz="2000" kern="1200">
                <a:solidFill>
                  <a:schemeClr val="tx2"/>
                </a:solidFill>
                <a:latin typeface="+mn-lt"/>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Tx/>
              <a:buBlip>
                <a:blip r:embed="rId2"/>
              </a:buBlip>
              <a:defRPr sz="1600" kern="1200">
                <a:solidFill>
                  <a:schemeClr val="tx2"/>
                </a:solidFill>
                <a:latin typeface="+mn-lt"/>
                <a:ea typeface="MS PGothic" pitchFamily="34" charset="-128"/>
                <a:cs typeface="ＭＳ Ｐゴシック"/>
              </a:defRPr>
            </a:lvl2pPr>
            <a:lvl3pPr marL="1143000" indent="-228600" algn="l" defTabSz="457200" rtl="0" eaLnBrk="0" fontAlgn="base" hangingPunct="0">
              <a:spcBef>
                <a:spcPts val="600"/>
              </a:spcBef>
              <a:spcAft>
                <a:spcPts val="300"/>
              </a:spcAft>
              <a:buFontTx/>
              <a:buBlip>
                <a:blip r:embed="rId2"/>
              </a:buBlip>
              <a:defRPr sz="1400" kern="1200">
                <a:solidFill>
                  <a:schemeClr val="tx2"/>
                </a:solidFill>
                <a:latin typeface="+mn-lt"/>
                <a:ea typeface="MS PGothic" pitchFamily="34" charset="-128"/>
                <a:cs typeface="ＭＳ Ｐゴシック"/>
              </a:defRPr>
            </a:lvl3pPr>
            <a:lvl4pPr marL="1600200" indent="-228600" algn="l" defTabSz="457200" rtl="0" eaLnBrk="0" fontAlgn="base" hangingPunct="0">
              <a:spcBef>
                <a:spcPts val="600"/>
              </a:spcBef>
              <a:spcAft>
                <a:spcPts val="300"/>
              </a:spcAft>
              <a:buFontTx/>
              <a:buBlip>
                <a:blip r:embed="rId2"/>
              </a:buBlip>
              <a:defRPr sz="2000" kern="1200">
                <a:solidFill>
                  <a:schemeClr val="tx2"/>
                </a:solidFill>
                <a:latin typeface="+mn-lt"/>
                <a:ea typeface="MS PGothic" pitchFamily="34" charset="-128"/>
                <a:cs typeface="ＭＳ Ｐゴシック"/>
              </a:defRPr>
            </a:lvl4pPr>
            <a:lvl5pPr marL="2001838" indent="-173038" algn="l" defTabSz="457200" rtl="0" eaLnBrk="0" fontAlgn="base" hangingPunct="0">
              <a:spcBef>
                <a:spcPts val="600"/>
              </a:spcBef>
              <a:spcAft>
                <a:spcPts val="300"/>
              </a:spcAft>
              <a:buFontTx/>
              <a:buBlip>
                <a:blip r:embed="rId2"/>
              </a:buBlip>
              <a:tabLst>
                <a:tab pos="2173288" algn="l"/>
              </a:tabLst>
              <a:defRPr sz="2000" kern="1200">
                <a:solidFill>
                  <a:srgbClr val="989898"/>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231775" marR="0" lvl="0" indent="-231775" algn="l" defTabSz="457200" rtl="0" eaLnBrk="0" fontAlgn="base" latinLnBrk="0" hangingPunct="0">
              <a:lnSpc>
                <a:spcPct val="90000"/>
              </a:lnSpc>
              <a:spcBef>
                <a:spcPts val="600"/>
              </a:spcBef>
              <a:spcAft>
                <a:spcPts val="300"/>
              </a:spcAft>
              <a:buClrTx/>
              <a:buSzTx/>
              <a:buFontTx/>
              <a:buChar char="-"/>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rPr>
              <a:t>Time-slided use of GPU</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rPr>
              <a:t>Context switch </a:t>
            </a: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989898"/>
              </a:solidFill>
              <a:effectLst/>
              <a:uLnTx/>
              <a:uFillTx/>
              <a:latin typeface="Trebuchet MS"/>
              <a:ea typeface="MS PGothic" pitchFamily="34"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44" y="1826422"/>
            <a:ext cx="6544584" cy="396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932" y="2081244"/>
            <a:ext cx="3431120" cy="206261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947061" y="4876001"/>
            <a:ext cx="1488238" cy="573306"/>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Context Switch</a:t>
            </a:r>
          </a:p>
        </p:txBody>
      </p:sp>
      <p:sp>
        <p:nvSpPr>
          <p:cNvPr id="10" name="Oval 9"/>
          <p:cNvSpPr/>
          <p:nvPr/>
        </p:nvSpPr>
        <p:spPr>
          <a:xfrm>
            <a:off x="8253546" y="2081244"/>
            <a:ext cx="609715" cy="2229175"/>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cxnSp>
        <p:nvCxnSpPr>
          <p:cNvPr id="11" name="Straight Arrow Connector 10"/>
          <p:cNvCxnSpPr>
            <a:stCxn id="9" idx="0"/>
            <a:endCxn id="10" idx="4"/>
          </p:cNvCxnSpPr>
          <p:nvPr/>
        </p:nvCxnSpPr>
        <p:spPr>
          <a:xfrm flipH="1" flipV="1">
            <a:off x="8558404" y="4310419"/>
            <a:ext cx="132776" cy="565582"/>
          </a:xfrm>
          <a:prstGeom prst="straightConnector1">
            <a:avLst/>
          </a:prstGeom>
          <a:noFill/>
          <a:ln w="57150" cap="flat" cmpd="sng" algn="ctr">
            <a:solidFill>
              <a:srgbClr val="76B900"/>
            </a:solidFill>
            <a:prstDash val="solid"/>
            <a:tailEnd type="arrow"/>
          </a:ln>
          <a:effectLst/>
        </p:spPr>
      </p:cxnSp>
    </p:spTree>
    <p:extLst>
      <p:ext uri="{BB962C8B-B14F-4D97-AF65-F5344CB8AC3E}">
        <p14:creationId xmlns:p14="http://schemas.microsoft.com/office/powerpoint/2010/main" val="40760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 sharing GPU </a:t>
            </a:r>
            <a:r>
              <a:rPr lang="en-US" dirty="0" smtClean="0"/>
              <a:t>with </a:t>
            </a:r>
            <a:r>
              <a:rPr lang="en-US" dirty="0"/>
              <a:t>MPS</a:t>
            </a:r>
          </a:p>
        </p:txBody>
      </p:sp>
      <p:sp>
        <p:nvSpPr>
          <p:cNvPr id="3" name="Text Placeholder 2"/>
          <p:cNvSpPr>
            <a:spLocks noGrp="1"/>
          </p:cNvSpPr>
          <p:nvPr>
            <p:ph type="body" sz="quarter" idx="10"/>
          </p:nvPr>
        </p:nvSpPr>
        <p:spPr/>
        <p:txBody>
          <a:bodyPr/>
          <a:lstStyle/>
          <a:p>
            <a:r>
              <a:rPr lang="en-US" dirty="0" smtClean="0"/>
              <a:t>Maximum Overlap</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076" y="1708796"/>
            <a:ext cx="5154039" cy="2881765"/>
          </a:xfrm>
          <a:prstGeom prst="rect">
            <a:avLst/>
          </a:prstGeom>
          <a:ln>
            <a:noFill/>
          </a:ln>
          <a:effectLst>
            <a:outerShdw blurRad="292100" dist="139700" dir="2700000" algn="tl" rotWithShape="0">
              <a:srgbClr val="333333">
                <a:alpha val="65000"/>
              </a:srgbClr>
            </a:outerShdw>
          </a:effectLst>
        </p:spPr>
      </p:pic>
      <p:sp>
        <p:nvSpPr>
          <p:cNvPr id="7" name="Content Placeholder 1"/>
          <p:cNvSpPr txBox="1">
            <a:spLocks/>
          </p:cNvSpPr>
          <p:nvPr/>
        </p:nvSpPr>
        <p:spPr>
          <a:xfrm>
            <a:off x="875895" y="1742856"/>
            <a:ext cx="9041571" cy="4582300"/>
          </a:xfrm>
          <a:prstGeom prst="rect">
            <a:avLst/>
          </a:prstGeom>
        </p:spPr>
        <p:txBody>
          <a:bodyPr vert="horz" lIns="91440" tIns="45720" rIns="91440" bIns="45720" rtlCol="0">
            <a:normAutofit/>
          </a:bodyPr>
          <a:lstStyle>
            <a:lvl1pPr marL="231775" indent="-231775" algn="l" defTabSz="457200" rtl="0" eaLnBrk="0" fontAlgn="base" hangingPunct="0">
              <a:lnSpc>
                <a:spcPct val="90000"/>
              </a:lnSpc>
              <a:spcBef>
                <a:spcPts val="600"/>
              </a:spcBef>
              <a:spcAft>
                <a:spcPts val="300"/>
              </a:spcAft>
              <a:buFontTx/>
              <a:buBlip>
                <a:blip r:embed="rId3"/>
              </a:buBlip>
              <a:defRPr sz="2000" kern="1200">
                <a:solidFill>
                  <a:schemeClr val="tx2"/>
                </a:solidFill>
                <a:latin typeface="+mn-lt"/>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Tx/>
              <a:buBlip>
                <a:blip r:embed="rId3"/>
              </a:buBlip>
              <a:defRPr sz="1600" kern="1200">
                <a:solidFill>
                  <a:schemeClr val="tx2"/>
                </a:solidFill>
                <a:latin typeface="+mn-lt"/>
                <a:ea typeface="MS PGothic" pitchFamily="34" charset="-128"/>
                <a:cs typeface="ＭＳ Ｐゴシック"/>
              </a:defRPr>
            </a:lvl2pPr>
            <a:lvl3pPr marL="1143000" indent="-228600" algn="l" defTabSz="457200" rtl="0" eaLnBrk="0" fontAlgn="base" hangingPunct="0">
              <a:spcBef>
                <a:spcPts val="600"/>
              </a:spcBef>
              <a:spcAft>
                <a:spcPts val="300"/>
              </a:spcAft>
              <a:buFontTx/>
              <a:buBlip>
                <a:blip r:embed="rId3"/>
              </a:buBlip>
              <a:defRPr sz="1400" kern="1200">
                <a:solidFill>
                  <a:schemeClr val="tx2"/>
                </a:solidFill>
                <a:latin typeface="+mn-lt"/>
                <a:ea typeface="MS PGothic" pitchFamily="34" charset="-128"/>
                <a:cs typeface="ＭＳ Ｐゴシック"/>
              </a:defRPr>
            </a:lvl3pPr>
            <a:lvl4pPr marL="1600200" indent="-228600" algn="l" defTabSz="457200" rtl="0" eaLnBrk="0" fontAlgn="base" hangingPunct="0">
              <a:spcBef>
                <a:spcPts val="600"/>
              </a:spcBef>
              <a:spcAft>
                <a:spcPts val="300"/>
              </a:spcAft>
              <a:buFontTx/>
              <a:buBlip>
                <a:blip r:embed="rId3"/>
              </a:buBlip>
              <a:defRPr sz="2000" kern="1200">
                <a:solidFill>
                  <a:schemeClr val="tx2"/>
                </a:solidFill>
                <a:latin typeface="+mn-lt"/>
                <a:ea typeface="MS PGothic" pitchFamily="34" charset="-128"/>
                <a:cs typeface="ＭＳ Ｐゴシック"/>
              </a:defRPr>
            </a:lvl4pPr>
            <a:lvl5pPr marL="2001838" indent="-173038" algn="l" defTabSz="457200" rtl="0" eaLnBrk="0" fontAlgn="base" hangingPunct="0">
              <a:spcBef>
                <a:spcPts val="600"/>
              </a:spcBef>
              <a:spcAft>
                <a:spcPts val="300"/>
              </a:spcAft>
              <a:buFontTx/>
              <a:buBlip>
                <a:blip r:embed="rId3"/>
              </a:buBlip>
              <a:tabLst>
                <a:tab pos="2173288" algn="l"/>
              </a:tabLst>
              <a:defRPr sz="2000" kern="1200">
                <a:solidFill>
                  <a:srgbClr val="989898"/>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231775" marR="0" lvl="0" indent="-231775" algn="l" defTabSz="457200" rtl="0" eaLnBrk="0" fontAlgn="base" latinLnBrk="0" hangingPunct="0">
              <a:lnSpc>
                <a:spcPct val="90000"/>
              </a:lnSpc>
              <a:spcBef>
                <a:spcPts val="600"/>
              </a:spcBef>
              <a:spcAft>
                <a:spcPts val="300"/>
              </a:spcAft>
              <a:buClrTx/>
              <a:buSzTx/>
              <a:buFontTx/>
              <a:buChar char="-"/>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20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smtClean="0">
              <a:ln>
                <a:noFill/>
              </a:ln>
              <a:solidFill>
                <a:srgbClr val="989898"/>
              </a:solidFill>
              <a:effectLst/>
              <a:uLnTx/>
              <a:uFillTx/>
              <a:latin typeface="Trebuchet MS"/>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endParaRPr kumimoji="0" lang="en-US" sz="1800" b="0" i="0" u="none" strike="noStrike" kern="1200" cap="none" spc="0" normalizeH="0" baseline="0" noProof="0" dirty="0">
              <a:ln>
                <a:noFill/>
              </a:ln>
              <a:solidFill>
                <a:srgbClr val="989898"/>
              </a:solidFill>
              <a:effectLst/>
              <a:uLnTx/>
              <a:uFillTx/>
              <a:latin typeface="Trebuchet MS"/>
              <a:ea typeface="MS PGothic" pitchFamily="34" charset="-128"/>
            </a:endParaRPr>
          </a:p>
        </p:txBody>
      </p:sp>
      <p:sp>
        <p:nvSpPr>
          <p:cNvPr id="8" name="Rectangle 7"/>
          <p:cNvSpPr/>
          <p:nvPr/>
        </p:nvSpPr>
        <p:spPr>
          <a:xfrm>
            <a:off x="1244749" y="1946293"/>
            <a:ext cx="1456862" cy="746747"/>
          </a:xfrm>
          <a:prstGeom prst="rect">
            <a:avLst/>
          </a:prstGeom>
          <a:solidFill>
            <a:srgbClr val="76B900"/>
          </a:solidFill>
          <a:ln w="57150" cap="flat" cmpd="sng" algn="ctr">
            <a:solidFill>
              <a:srgbClr val="76B900">
                <a:lumMod val="75000"/>
              </a:srgbClr>
            </a:solidFill>
            <a:prstDash val="solid"/>
          </a:ln>
          <a:effectLst/>
        </p:spPr>
        <p:txBody>
          <a:bodyPr lIns="82296" tIns="41148" rIns="82296" bIns="41148"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A</a:t>
            </a:r>
          </a:p>
        </p:txBody>
      </p:sp>
      <p:sp>
        <p:nvSpPr>
          <p:cNvPr id="9" name="Rectangle 8"/>
          <p:cNvSpPr/>
          <p:nvPr/>
        </p:nvSpPr>
        <p:spPr>
          <a:xfrm>
            <a:off x="3108160" y="1946293"/>
            <a:ext cx="1456862" cy="746746"/>
          </a:xfrm>
          <a:prstGeom prst="rect">
            <a:avLst/>
          </a:prstGeom>
          <a:solidFill>
            <a:srgbClr val="76B900"/>
          </a:solidFill>
          <a:ln w="57150" cap="flat" cmpd="sng" algn="ctr">
            <a:solidFill>
              <a:srgbClr val="76B900">
                <a:lumMod val="75000"/>
              </a:srgbClr>
            </a:solidFill>
            <a:prstDash val="solid"/>
          </a:ln>
          <a:effectLst/>
        </p:spPr>
        <p:txBody>
          <a:bodyPr lIns="82296" tIns="41148" rIns="82296" bIns="41148"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Process B</a:t>
            </a:r>
          </a:p>
        </p:txBody>
      </p:sp>
      <p:sp>
        <p:nvSpPr>
          <p:cNvPr id="10" name="Rectangle 9"/>
          <p:cNvSpPr/>
          <p:nvPr/>
        </p:nvSpPr>
        <p:spPr>
          <a:xfrm>
            <a:off x="1370489" y="2321240"/>
            <a:ext cx="1201078" cy="300268"/>
          </a:xfrm>
          <a:prstGeom prst="rect">
            <a:avLst/>
          </a:prstGeom>
          <a:solidFill>
            <a:srgbClr val="76B900"/>
          </a:solidFill>
          <a:ln w="28575" cap="flat" cmpd="sng" algn="ctr">
            <a:solidFill>
              <a:srgbClr val="0000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Context A</a:t>
            </a:r>
          </a:p>
        </p:txBody>
      </p:sp>
      <p:sp>
        <p:nvSpPr>
          <p:cNvPr id="11" name="Rectangle 10"/>
          <p:cNvSpPr/>
          <p:nvPr/>
        </p:nvSpPr>
        <p:spPr>
          <a:xfrm>
            <a:off x="3236052" y="2306783"/>
            <a:ext cx="1201078" cy="300268"/>
          </a:xfrm>
          <a:prstGeom prst="rect">
            <a:avLst/>
          </a:prstGeom>
          <a:solidFill>
            <a:srgbClr val="76B900"/>
          </a:solidFill>
          <a:ln w="28575" cap="flat" cmpd="sng" algn="ctr">
            <a:solidFill>
              <a:srgbClr val="000000"/>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Context B</a:t>
            </a:r>
          </a:p>
        </p:txBody>
      </p:sp>
      <p:sp>
        <p:nvSpPr>
          <p:cNvPr id="12" name="Rectangle 11"/>
          <p:cNvSpPr/>
          <p:nvPr/>
        </p:nvSpPr>
        <p:spPr>
          <a:xfrm>
            <a:off x="1648814" y="4668483"/>
            <a:ext cx="2324306" cy="916146"/>
          </a:xfrm>
          <a:prstGeom prst="rect">
            <a:avLst/>
          </a:prstGeom>
          <a:solidFill>
            <a:srgbClr val="76B900"/>
          </a:solidFill>
          <a:ln w="3810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GPU</a:t>
            </a:r>
          </a:p>
        </p:txBody>
      </p:sp>
      <p:sp>
        <p:nvSpPr>
          <p:cNvPr id="13" name="Rectangle 12"/>
          <p:cNvSpPr/>
          <p:nvPr/>
        </p:nvSpPr>
        <p:spPr>
          <a:xfrm>
            <a:off x="5959040" y="4975961"/>
            <a:ext cx="1626326" cy="578032"/>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Kernels from Process A</a:t>
            </a:r>
          </a:p>
        </p:txBody>
      </p:sp>
      <p:sp>
        <p:nvSpPr>
          <p:cNvPr id="14" name="Rectangle 13"/>
          <p:cNvSpPr/>
          <p:nvPr/>
        </p:nvSpPr>
        <p:spPr>
          <a:xfrm>
            <a:off x="7873073" y="4971062"/>
            <a:ext cx="1553194" cy="587829"/>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Kernels from Process B</a:t>
            </a:r>
          </a:p>
        </p:txBody>
      </p:sp>
      <p:sp>
        <p:nvSpPr>
          <p:cNvPr id="15" name="Oval 14"/>
          <p:cNvSpPr/>
          <p:nvPr/>
        </p:nvSpPr>
        <p:spPr>
          <a:xfrm>
            <a:off x="7446897" y="4052941"/>
            <a:ext cx="852352" cy="303711"/>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6" name="Oval 15"/>
          <p:cNvSpPr/>
          <p:nvPr/>
        </p:nvSpPr>
        <p:spPr>
          <a:xfrm>
            <a:off x="7812634" y="4200756"/>
            <a:ext cx="735133" cy="230764"/>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cxnSp>
        <p:nvCxnSpPr>
          <p:cNvPr id="17" name="Straight Arrow Connector 16"/>
          <p:cNvCxnSpPr>
            <a:stCxn id="13" idx="0"/>
            <a:endCxn id="15" idx="4"/>
          </p:cNvCxnSpPr>
          <p:nvPr/>
        </p:nvCxnSpPr>
        <p:spPr>
          <a:xfrm flipV="1">
            <a:off x="6772203" y="4356652"/>
            <a:ext cx="1100870" cy="619309"/>
          </a:xfrm>
          <a:prstGeom prst="straightConnector1">
            <a:avLst/>
          </a:prstGeom>
          <a:noFill/>
          <a:ln w="57150" cap="flat" cmpd="sng" algn="ctr">
            <a:solidFill>
              <a:srgbClr val="76B900"/>
            </a:solidFill>
            <a:prstDash val="solid"/>
            <a:tailEnd type="arrow"/>
          </a:ln>
          <a:effectLst/>
        </p:spPr>
      </p:cxnSp>
      <p:cxnSp>
        <p:nvCxnSpPr>
          <p:cNvPr id="18" name="Straight Arrow Connector 17"/>
          <p:cNvCxnSpPr>
            <a:stCxn id="14" idx="0"/>
            <a:endCxn id="16" idx="4"/>
          </p:cNvCxnSpPr>
          <p:nvPr/>
        </p:nvCxnSpPr>
        <p:spPr>
          <a:xfrm flipH="1" flipV="1">
            <a:off x="8180201" y="4431520"/>
            <a:ext cx="469469" cy="539542"/>
          </a:xfrm>
          <a:prstGeom prst="straightConnector1">
            <a:avLst/>
          </a:prstGeom>
          <a:noFill/>
          <a:ln w="57150" cap="flat" cmpd="sng" algn="ctr">
            <a:solidFill>
              <a:srgbClr val="76B900"/>
            </a:solidFill>
            <a:prstDash val="solid"/>
            <a:tailEnd type="arrow"/>
          </a:ln>
          <a:effectLst/>
        </p:spPr>
      </p:cxnSp>
      <p:cxnSp>
        <p:nvCxnSpPr>
          <p:cNvPr id="19" name="Straight Arrow Connector 18"/>
          <p:cNvCxnSpPr>
            <a:stCxn id="8" idx="2"/>
            <a:endCxn id="21" idx="0"/>
          </p:cNvCxnSpPr>
          <p:nvPr/>
        </p:nvCxnSpPr>
        <p:spPr>
          <a:xfrm>
            <a:off x="1973180" y="2693040"/>
            <a:ext cx="830593" cy="855818"/>
          </a:xfrm>
          <a:prstGeom prst="straightConnector1">
            <a:avLst/>
          </a:prstGeom>
          <a:noFill/>
          <a:ln w="57150" cap="flat" cmpd="sng" algn="ctr">
            <a:solidFill>
              <a:srgbClr val="76B900"/>
            </a:solidFill>
            <a:prstDash val="solid"/>
            <a:tailEnd type="arrow"/>
          </a:ln>
          <a:effectLst/>
        </p:spPr>
      </p:cxnSp>
      <p:cxnSp>
        <p:nvCxnSpPr>
          <p:cNvPr id="20" name="Straight Arrow Connector 19"/>
          <p:cNvCxnSpPr>
            <a:stCxn id="9" idx="2"/>
            <a:endCxn id="21" idx="0"/>
          </p:cNvCxnSpPr>
          <p:nvPr/>
        </p:nvCxnSpPr>
        <p:spPr>
          <a:xfrm flipH="1">
            <a:off x="2803773" y="2693039"/>
            <a:ext cx="1032818" cy="855819"/>
          </a:xfrm>
          <a:prstGeom prst="straightConnector1">
            <a:avLst/>
          </a:prstGeom>
          <a:noFill/>
          <a:ln w="57150" cap="flat" cmpd="sng" algn="ctr">
            <a:solidFill>
              <a:srgbClr val="76B900"/>
            </a:solidFill>
            <a:prstDash val="solid"/>
            <a:tailEnd type="arrow"/>
          </a:ln>
          <a:effectLst/>
        </p:spPr>
      </p:cxnSp>
      <p:sp>
        <p:nvSpPr>
          <p:cNvPr id="21" name="Rectangle 20"/>
          <p:cNvSpPr/>
          <p:nvPr/>
        </p:nvSpPr>
        <p:spPr>
          <a:xfrm>
            <a:off x="1921896" y="3548858"/>
            <a:ext cx="1763754" cy="611395"/>
          </a:xfrm>
          <a:prstGeom prst="rect">
            <a:avLst/>
          </a:prstGeom>
          <a:solidFill>
            <a:srgbClr val="76B900"/>
          </a:solidFill>
          <a:ln w="5715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Trebuchet MS"/>
                <a:ea typeface="+mn-ea"/>
                <a:cs typeface="+mn-cs"/>
              </a:rPr>
              <a:t>MPS Process</a:t>
            </a:r>
          </a:p>
        </p:txBody>
      </p:sp>
      <p:cxnSp>
        <p:nvCxnSpPr>
          <p:cNvPr id="22" name="Straight Arrow Connector 21"/>
          <p:cNvCxnSpPr>
            <a:stCxn id="21" idx="2"/>
            <a:endCxn id="12" idx="0"/>
          </p:cNvCxnSpPr>
          <p:nvPr/>
        </p:nvCxnSpPr>
        <p:spPr>
          <a:xfrm>
            <a:off x="2803773" y="4160253"/>
            <a:ext cx="7194" cy="508230"/>
          </a:xfrm>
          <a:prstGeom prst="straightConnector1">
            <a:avLst/>
          </a:prstGeom>
          <a:noFill/>
          <a:ln w="57150" cap="flat" cmpd="sng" algn="ctr">
            <a:solidFill>
              <a:srgbClr val="76B900"/>
            </a:solidFill>
            <a:prstDash val="solid"/>
            <a:tailEnd type="arrow"/>
          </a:ln>
          <a:effectLst/>
        </p:spPr>
      </p:cxnSp>
    </p:spTree>
    <p:extLst>
      <p:ext uri="{BB962C8B-B14F-4D97-AF65-F5344CB8AC3E}">
        <p14:creationId xmlns:p14="http://schemas.microsoft.com/office/powerpoint/2010/main" val="244872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 sharing GPU with MPS</a:t>
            </a:r>
          </a:p>
        </p:txBody>
      </p:sp>
      <p:sp>
        <p:nvSpPr>
          <p:cNvPr id="3" name="Text Placeholder 2"/>
          <p:cNvSpPr>
            <a:spLocks noGrp="1"/>
          </p:cNvSpPr>
          <p:nvPr>
            <p:ph type="body" sz="quarter" idx="10"/>
          </p:nvPr>
        </p:nvSpPr>
        <p:spPr/>
        <p:txBody>
          <a:bodyPr/>
          <a:lstStyle/>
          <a:p>
            <a:r>
              <a:rPr lang="en-US" dirty="0" smtClean="0"/>
              <a:t>No Context </a:t>
            </a:r>
            <a:r>
              <a:rPr lang="en-US" dirty="0"/>
              <a:t>S</a:t>
            </a:r>
            <a:r>
              <a:rPr lang="en-US" dirty="0" smtClean="0"/>
              <a:t>witch Overhead</a:t>
            </a:r>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88" y="1774264"/>
            <a:ext cx="6889306" cy="3852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7387" y="2168700"/>
            <a:ext cx="4647766" cy="1993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20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Hyper-Q/MPS Case </a:t>
            </a:r>
            <a:r>
              <a:rPr lang="de-DE" dirty="0" smtClean="0"/>
              <a:t>Study: UMT</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1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331" y="1599406"/>
            <a:ext cx="7029450" cy="4048125"/>
          </a:xfrm>
          <a:prstGeom prst="rect">
            <a:avLst/>
          </a:prstGeom>
        </p:spPr>
      </p:pic>
      <p:grpSp>
        <p:nvGrpSpPr>
          <p:cNvPr id="16" name="Group 15"/>
          <p:cNvGrpSpPr/>
          <p:nvPr/>
        </p:nvGrpSpPr>
        <p:grpSpPr>
          <a:xfrm>
            <a:off x="4739341" y="1530928"/>
            <a:ext cx="5014258" cy="1323108"/>
            <a:chOff x="4739341" y="1530928"/>
            <a:chExt cx="5014258" cy="1323108"/>
          </a:xfrm>
        </p:grpSpPr>
        <p:sp>
          <p:nvSpPr>
            <p:cNvPr id="17" name="Rectangle 16"/>
            <p:cNvSpPr/>
            <p:nvPr/>
          </p:nvSpPr>
          <p:spPr>
            <a:xfrm>
              <a:off x="7409014" y="1530928"/>
              <a:ext cx="2344585" cy="1129146"/>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rgbClr val="FFFFFF"/>
                  </a:solidFill>
                  <a:effectLst/>
                  <a:uLnTx/>
                  <a:uFillTx/>
                  <a:latin typeface="Trebuchet MS"/>
                  <a:ea typeface="+mn-ea"/>
                  <a:cs typeface="+mn-cs"/>
                </a:rPr>
                <a:t>Enables overlap between copy and compute of different processes</a:t>
              </a: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18" name="Oval 17"/>
            <p:cNvSpPr/>
            <p:nvPr/>
          </p:nvSpPr>
          <p:spPr>
            <a:xfrm>
              <a:off x="4739341" y="2085110"/>
              <a:ext cx="1793077" cy="768926"/>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cxnSp>
          <p:nvCxnSpPr>
            <p:cNvPr id="19" name="Straight Arrow Connector 18"/>
            <p:cNvCxnSpPr>
              <a:stCxn id="17" idx="1"/>
              <a:endCxn id="18" idx="6"/>
            </p:cNvCxnSpPr>
            <p:nvPr/>
          </p:nvCxnSpPr>
          <p:spPr>
            <a:xfrm flipH="1">
              <a:off x="6532418" y="2095501"/>
              <a:ext cx="876596" cy="374072"/>
            </a:xfrm>
            <a:prstGeom prst="straightConnector1">
              <a:avLst/>
            </a:prstGeom>
            <a:noFill/>
            <a:ln w="57150" cap="flat" cmpd="sng" algn="ctr">
              <a:solidFill>
                <a:srgbClr val="76B900"/>
              </a:solidFill>
              <a:prstDash val="solid"/>
              <a:tailEnd type="arrow"/>
            </a:ln>
            <a:effectLst/>
          </p:spPr>
        </p:cxnSp>
      </p:grpSp>
      <p:grpSp>
        <p:nvGrpSpPr>
          <p:cNvPr id="20" name="Group 19"/>
          <p:cNvGrpSpPr/>
          <p:nvPr/>
        </p:nvGrpSpPr>
        <p:grpSpPr>
          <a:xfrm>
            <a:off x="2012669" y="3186545"/>
            <a:ext cx="6784967" cy="2341419"/>
            <a:chOff x="2012669" y="3186545"/>
            <a:chExt cx="6784967" cy="2341419"/>
          </a:xfrm>
        </p:grpSpPr>
        <p:sp>
          <p:nvSpPr>
            <p:cNvPr id="21" name="Rectangle 20"/>
            <p:cNvSpPr/>
            <p:nvPr/>
          </p:nvSpPr>
          <p:spPr>
            <a:xfrm>
              <a:off x="2012669" y="3186545"/>
              <a:ext cx="2344585" cy="1121284"/>
            </a:xfrm>
            <a:prstGeom prst="rect">
              <a:avLst/>
            </a:prstGeom>
            <a:solidFill>
              <a:srgbClr val="76B900"/>
            </a:solidFill>
            <a:ln w="9525" cap="flat" cmpd="sng" algn="ctr">
              <a:no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dirty="0" smtClean="0">
                  <a:ln>
                    <a:noFill/>
                  </a:ln>
                  <a:solidFill>
                    <a:srgbClr val="FFFFFF"/>
                  </a:solidFill>
                  <a:effectLst/>
                  <a:uLnTx/>
                  <a:uFillTx/>
                  <a:latin typeface="Trebuchet MS"/>
                  <a:ea typeface="+mn-ea"/>
                  <a:cs typeface="+mn-cs"/>
                </a:rPr>
                <a:t>GPU sharing</a:t>
              </a:r>
              <a:r>
                <a:rPr kumimoji="0" lang="en-US" sz="1800" b="0" i="0" u="none" strike="noStrike" kern="0" cap="none" spc="0" normalizeH="0" dirty="0" smtClean="0">
                  <a:ln>
                    <a:noFill/>
                  </a:ln>
                  <a:solidFill>
                    <a:srgbClr val="FFFFFF"/>
                  </a:solidFill>
                  <a:effectLst/>
                  <a:uLnTx/>
                  <a:uFillTx/>
                  <a:latin typeface="Trebuchet MS"/>
                  <a:ea typeface="+mn-ea"/>
                  <a:cs typeface="+mn-cs"/>
                </a:rPr>
                <a:t> </a:t>
              </a:r>
              <a:r>
                <a:rPr kumimoji="0" lang="en-US" sz="1800" b="0" i="0" u="none" strike="noStrike" kern="0" cap="none" spc="0" normalizeH="0" baseline="0" dirty="0" smtClean="0">
                  <a:ln>
                    <a:noFill/>
                  </a:ln>
                  <a:solidFill>
                    <a:srgbClr val="FFFFFF"/>
                  </a:solidFill>
                  <a:effectLst/>
                  <a:uLnTx/>
                  <a:uFillTx/>
                  <a:latin typeface="Trebuchet MS"/>
                  <a:ea typeface="+mn-ea"/>
                  <a:cs typeface="+mn-cs"/>
                </a:rPr>
                <a:t>between MPI ranks increases utilization</a:t>
              </a:r>
            </a:p>
          </p:txBody>
        </p:sp>
        <p:sp>
          <p:nvSpPr>
            <p:cNvPr id="22" name="Oval 21"/>
            <p:cNvSpPr/>
            <p:nvPr/>
          </p:nvSpPr>
          <p:spPr>
            <a:xfrm>
              <a:off x="6401887" y="4186705"/>
              <a:ext cx="2395749" cy="1341259"/>
            </a:xfrm>
            <a:prstGeom prst="ellipse">
              <a:avLst/>
            </a:prstGeom>
            <a:noFill/>
            <a:ln w="28575"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cxnSp>
          <p:nvCxnSpPr>
            <p:cNvPr id="23" name="Straight Arrow Connector 22"/>
            <p:cNvCxnSpPr>
              <a:stCxn id="21" idx="3"/>
              <a:endCxn id="22" idx="2"/>
            </p:cNvCxnSpPr>
            <p:nvPr/>
          </p:nvCxnSpPr>
          <p:spPr>
            <a:xfrm>
              <a:off x="4357254" y="3747187"/>
              <a:ext cx="2044633" cy="1110148"/>
            </a:xfrm>
            <a:prstGeom prst="straightConnector1">
              <a:avLst/>
            </a:prstGeom>
            <a:noFill/>
            <a:ln w="57150" cap="flat" cmpd="sng" algn="ctr">
              <a:solidFill>
                <a:srgbClr val="76B900"/>
              </a:solidFill>
              <a:prstDash val="solid"/>
              <a:tailEnd type="arrow"/>
            </a:ln>
            <a:effectLst/>
          </p:spPr>
        </p:cxnSp>
      </p:grpSp>
    </p:spTree>
    <p:extLst>
      <p:ext uri="{BB962C8B-B14F-4D97-AF65-F5344CB8AC3E}">
        <p14:creationId xmlns:p14="http://schemas.microsoft.com/office/powerpoint/2010/main" val="39402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MPI+OPenACC</a:t>
            </a:r>
            <a:endParaRPr lang="en-US" dirty="0"/>
          </a:p>
        </p:txBody>
      </p:sp>
      <p:grpSp>
        <p:nvGrpSpPr>
          <p:cNvPr id="5" name="Group 4"/>
          <p:cNvGrpSpPr/>
          <p:nvPr/>
        </p:nvGrpSpPr>
        <p:grpSpPr>
          <a:xfrm>
            <a:off x="1057318" y="1436424"/>
            <a:ext cx="8858165" cy="4132565"/>
            <a:chOff x="1597069" y="1436424"/>
            <a:chExt cx="8858165" cy="4132565"/>
          </a:xfrm>
        </p:grpSpPr>
        <p:grpSp>
          <p:nvGrpSpPr>
            <p:cNvPr id="6" name="Group 5"/>
            <p:cNvGrpSpPr>
              <a:grpSpLocks noChangeAspect="1"/>
            </p:cNvGrpSpPr>
            <p:nvPr/>
          </p:nvGrpSpPr>
          <p:grpSpPr>
            <a:xfrm>
              <a:off x="1597069" y="1436424"/>
              <a:ext cx="8858165" cy="3975647"/>
              <a:chOff x="1146048" y="1075134"/>
              <a:chExt cx="9628440" cy="4321356"/>
            </a:xfrm>
          </p:grpSpPr>
          <p:grpSp>
            <p:nvGrpSpPr>
              <p:cNvPr id="11" name="Group 10"/>
              <p:cNvGrpSpPr/>
              <p:nvPr/>
            </p:nvGrpSpPr>
            <p:grpSpPr>
              <a:xfrm>
                <a:off x="1146048" y="1075134"/>
                <a:ext cx="2902344" cy="4321356"/>
                <a:chOff x="6538422" y="970793"/>
                <a:chExt cx="2418620" cy="3601131"/>
              </a:xfrm>
            </p:grpSpPr>
            <p:grpSp>
              <p:nvGrpSpPr>
                <p:cNvPr id="71" name="Group 70"/>
                <p:cNvGrpSpPr/>
                <p:nvPr/>
              </p:nvGrpSpPr>
              <p:grpSpPr>
                <a:xfrm>
                  <a:off x="6538422" y="970793"/>
                  <a:ext cx="2418620" cy="3284914"/>
                  <a:chOff x="3936041" y="944965"/>
                  <a:chExt cx="2418620" cy="3284914"/>
                </a:xfrm>
              </p:grpSpPr>
              <p:sp>
                <p:nvSpPr>
                  <p:cNvPr id="73" name="Rectangle 72"/>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74" name="Straight Connector 73"/>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75" name="TextBox 74"/>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76" name="Group 75"/>
                  <p:cNvGrpSpPr/>
                  <p:nvPr/>
                </p:nvGrpSpPr>
                <p:grpSpPr>
                  <a:xfrm>
                    <a:off x="4080239" y="2255248"/>
                    <a:ext cx="859259" cy="859259"/>
                    <a:chOff x="1658440" y="2996359"/>
                    <a:chExt cx="1031111" cy="1031111"/>
                  </a:xfrm>
                </p:grpSpPr>
                <p:pic>
                  <p:nvPicPr>
                    <p:cNvPr id="97"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98"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77"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78" name="Straight Connector 77"/>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79" name="Straight Connector 78"/>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80" name="Group 79"/>
                  <p:cNvGrpSpPr/>
                  <p:nvPr/>
                </p:nvGrpSpPr>
                <p:grpSpPr>
                  <a:xfrm>
                    <a:off x="4079727" y="1198124"/>
                    <a:ext cx="811587" cy="481775"/>
                    <a:chOff x="4968398" y="1203650"/>
                    <a:chExt cx="973905" cy="578130"/>
                  </a:xfrm>
                </p:grpSpPr>
                <p:pic>
                  <p:nvPicPr>
                    <p:cNvPr id="95"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96"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81" name="Group 80"/>
                  <p:cNvGrpSpPr/>
                  <p:nvPr/>
                </p:nvGrpSpPr>
                <p:grpSpPr>
                  <a:xfrm>
                    <a:off x="4977940" y="1015383"/>
                    <a:ext cx="1376721" cy="2130057"/>
                    <a:chOff x="6314007" y="971564"/>
                    <a:chExt cx="1376721" cy="2130057"/>
                  </a:xfrm>
                </p:grpSpPr>
                <p:grpSp>
                  <p:nvGrpSpPr>
                    <p:cNvPr id="85" name="Group 84"/>
                    <p:cNvGrpSpPr/>
                    <p:nvPr/>
                  </p:nvGrpSpPr>
                  <p:grpSpPr>
                    <a:xfrm>
                      <a:off x="6502443" y="1030443"/>
                      <a:ext cx="1016444" cy="2071178"/>
                      <a:chOff x="6190122" y="1218431"/>
                      <a:chExt cx="1219733" cy="2485414"/>
                    </a:xfrm>
                  </p:grpSpPr>
                  <p:pic>
                    <p:nvPicPr>
                      <p:cNvPr id="89"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90"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91" name="AutoShape 14"/>
                      <p:cNvGrpSpPr>
                        <a:grpSpLocks/>
                      </p:cNvGrpSpPr>
                      <p:nvPr/>
                    </p:nvGrpSpPr>
                    <p:grpSpPr bwMode="auto">
                      <a:xfrm rot="10800000">
                        <a:off x="6644934" y="2164384"/>
                        <a:ext cx="217970" cy="589449"/>
                        <a:chOff x="1444" y="2001"/>
                        <a:chExt cx="196" cy="691"/>
                      </a:xfrm>
                    </p:grpSpPr>
                    <p:pic>
                      <p:nvPicPr>
                        <p:cNvPr id="93"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94"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92"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86" name="Group 85"/>
                    <p:cNvGrpSpPr/>
                    <p:nvPr/>
                  </p:nvGrpSpPr>
                  <p:grpSpPr>
                    <a:xfrm>
                      <a:off x="6314007" y="971564"/>
                      <a:ext cx="1376721" cy="1379616"/>
                      <a:chOff x="2136722" y="1168275"/>
                      <a:chExt cx="1652065" cy="1655539"/>
                    </a:xfrm>
                  </p:grpSpPr>
                  <p:pic>
                    <p:nvPicPr>
                      <p:cNvPr id="87" name="Picture 86"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88" name="Picture 87"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82" name="Rectangle 81"/>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83"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84" name="Straight Connector 83"/>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72" name="TextBox 71"/>
                <p:cNvSpPr txBox="1"/>
                <p:nvPr/>
              </p:nvSpPr>
              <p:spPr>
                <a:xfrm>
                  <a:off x="7167178" y="4271543"/>
                  <a:ext cx="732620"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0</a:t>
                  </a:r>
                </a:p>
              </p:txBody>
            </p:sp>
          </p:grpSp>
          <p:grpSp>
            <p:nvGrpSpPr>
              <p:cNvPr id="12" name="Group 11"/>
              <p:cNvGrpSpPr/>
              <p:nvPr/>
            </p:nvGrpSpPr>
            <p:grpSpPr>
              <a:xfrm>
                <a:off x="7872144" y="1075134"/>
                <a:ext cx="2902344" cy="4321356"/>
                <a:chOff x="6538422" y="970793"/>
                <a:chExt cx="2418620" cy="3601131"/>
              </a:xfrm>
            </p:grpSpPr>
            <p:grpSp>
              <p:nvGrpSpPr>
                <p:cNvPr id="43" name="Group 42"/>
                <p:cNvGrpSpPr/>
                <p:nvPr/>
              </p:nvGrpSpPr>
              <p:grpSpPr>
                <a:xfrm>
                  <a:off x="6538422" y="970793"/>
                  <a:ext cx="2418620" cy="3284914"/>
                  <a:chOff x="3936041" y="944965"/>
                  <a:chExt cx="2418620" cy="3284914"/>
                </a:xfrm>
              </p:grpSpPr>
              <p:sp>
                <p:nvSpPr>
                  <p:cNvPr id="45" name="Rectangle 44"/>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46" name="Straight Connector 45"/>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47" name="TextBox 46"/>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48" name="Group 47"/>
                  <p:cNvGrpSpPr/>
                  <p:nvPr/>
                </p:nvGrpSpPr>
                <p:grpSpPr>
                  <a:xfrm>
                    <a:off x="4080239" y="2255248"/>
                    <a:ext cx="859259" cy="859259"/>
                    <a:chOff x="1658440" y="2996359"/>
                    <a:chExt cx="1031111" cy="1031111"/>
                  </a:xfrm>
                </p:grpSpPr>
                <p:pic>
                  <p:nvPicPr>
                    <p:cNvPr id="69"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70"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49"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50" name="Straight Connector 49"/>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51" name="Straight Connector 50"/>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52" name="Group 51"/>
                  <p:cNvGrpSpPr/>
                  <p:nvPr/>
                </p:nvGrpSpPr>
                <p:grpSpPr>
                  <a:xfrm>
                    <a:off x="4079727" y="1198124"/>
                    <a:ext cx="811587" cy="481775"/>
                    <a:chOff x="4968398" y="1203650"/>
                    <a:chExt cx="973905" cy="578130"/>
                  </a:xfrm>
                </p:grpSpPr>
                <p:pic>
                  <p:nvPicPr>
                    <p:cNvPr id="67"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68"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53" name="Group 52"/>
                  <p:cNvGrpSpPr/>
                  <p:nvPr/>
                </p:nvGrpSpPr>
                <p:grpSpPr>
                  <a:xfrm>
                    <a:off x="4977940" y="1015383"/>
                    <a:ext cx="1376721" cy="2130057"/>
                    <a:chOff x="6314007" y="971564"/>
                    <a:chExt cx="1376721" cy="2130057"/>
                  </a:xfrm>
                </p:grpSpPr>
                <p:grpSp>
                  <p:nvGrpSpPr>
                    <p:cNvPr id="57" name="Group 56"/>
                    <p:cNvGrpSpPr/>
                    <p:nvPr/>
                  </p:nvGrpSpPr>
                  <p:grpSpPr>
                    <a:xfrm>
                      <a:off x="6502443" y="1030443"/>
                      <a:ext cx="1016444" cy="2071178"/>
                      <a:chOff x="6190122" y="1218431"/>
                      <a:chExt cx="1219733" cy="2485414"/>
                    </a:xfrm>
                  </p:grpSpPr>
                  <p:pic>
                    <p:nvPicPr>
                      <p:cNvPr id="61"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62"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63" name="AutoShape 14"/>
                      <p:cNvGrpSpPr>
                        <a:grpSpLocks/>
                      </p:cNvGrpSpPr>
                      <p:nvPr/>
                    </p:nvGrpSpPr>
                    <p:grpSpPr bwMode="auto">
                      <a:xfrm rot="10800000">
                        <a:off x="6644934" y="2164384"/>
                        <a:ext cx="217970" cy="589449"/>
                        <a:chOff x="1444" y="2001"/>
                        <a:chExt cx="196" cy="691"/>
                      </a:xfrm>
                    </p:grpSpPr>
                    <p:pic>
                      <p:nvPicPr>
                        <p:cNvPr id="65"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66"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64"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58" name="Group 57"/>
                    <p:cNvGrpSpPr/>
                    <p:nvPr/>
                  </p:nvGrpSpPr>
                  <p:grpSpPr>
                    <a:xfrm>
                      <a:off x="6314007" y="971564"/>
                      <a:ext cx="1376721" cy="1379616"/>
                      <a:chOff x="2136722" y="1168275"/>
                      <a:chExt cx="1652065" cy="1655539"/>
                    </a:xfrm>
                  </p:grpSpPr>
                  <p:pic>
                    <p:nvPicPr>
                      <p:cNvPr id="59" name="Picture 58"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60" name="Picture 59"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54" name="Rectangle 53"/>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55"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56" name="Straight Connector 55"/>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44" name="TextBox 43"/>
                <p:cNvSpPr txBox="1"/>
                <p:nvPr/>
              </p:nvSpPr>
              <p:spPr>
                <a:xfrm>
                  <a:off x="7167178" y="4271543"/>
                  <a:ext cx="902504"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n-1</a:t>
                  </a:r>
                </a:p>
              </p:txBody>
            </p:sp>
          </p:grpSp>
          <p:grpSp>
            <p:nvGrpSpPr>
              <p:cNvPr id="13" name="Group 12"/>
              <p:cNvGrpSpPr/>
              <p:nvPr/>
            </p:nvGrpSpPr>
            <p:grpSpPr>
              <a:xfrm>
                <a:off x="4200538" y="1075134"/>
                <a:ext cx="2902344" cy="4321356"/>
                <a:chOff x="6538422" y="970793"/>
                <a:chExt cx="2418620" cy="3601131"/>
              </a:xfrm>
            </p:grpSpPr>
            <p:grpSp>
              <p:nvGrpSpPr>
                <p:cNvPr id="15" name="Group 14"/>
                <p:cNvGrpSpPr/>
                <p:nvPr/>
              </p:nvGrpSpPr>
              <p:grpSpPr>
                <a:xfrm>
                  <a:off x="6538422" y="970793"/>
                  <a:ext cx="2418620" cy="3284915"/>
                  <a:chOff x="3936041" y="944965"/>
                  <a:chExt cx="2418620" cy="3284915"/>
                </a:xfrm>
              </p:grpSpPr>
              <p:sp>
                <p:nvSpPr>
                  <p:cNvPr id="17" name="Rectangle 16"/>
                  <p:cNvSpPr/>
                  <p:nvPr/>
                </p:nvSpPr>
                <p:spPr>
                  <a:xfrm>
                    <a:off x="3936041" y="944965"/>
                    <a:ext cx="2348645" cy="3284915"/>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18" name="Straight Connector 17"/>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19" name="TextBox 18"/>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0" name="Group 19"/>
                  <p:cNvGrpSpPr/>
                  <p:nvPr/>
                </p:nvGrpSpPr>
                <p:grpSpPr>
                  <a:xfrm>
                    <a:off x="4080239" y="2255248"/>
                    <a:ext cx="859259" cy="859259"/>
                    <a:chOff x="1658440" y="2996359"/>
                    <a:chExt cx="1031111" cy="1031111"/>
                  </a:xfrm>
                </p:grpSpPr>
                <p:pic>
                  <p:nvPicPr>
                    <p:cNvPr id="41"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42"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1"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2" name="Straight Connector 21"/>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3" name="Straight Connector 22"/>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4" name="Group 23"/>
                  <p:cNvGrpSpPr/>
                  <p:nvPr/>
                </p:nvGrpSpPr>
                <p:grpSpPr>
                  <a:xfrm>
                    <a:off x="4079727" y="1198124"/>
                    <a:ext cx="811587" cy="481775"/>
                    <a:chOff x="4968398" y="1203650"/>
                    <a:chExt cx="973905" cy="578130"/>
                  </a:xfrm>
                </p:grpSpPr>
                <p:pic>
                  <p:nvPicPr>
                    <p:cNvPr id="39"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40"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5" name="Group 24"/>
                  <p:cNvGrpSpPr/>
                  <p:nvPr/>
                </p:nvGrpSpPr>
                <p:grpSpPr>
                  <a:xfrm>
                    <a:off x="4977940" y="1015383"/>
                    <a:ext cx="1376721" cy="2130057"/>
                    <a:chOff x="6314007" y="971564"/>
                    <a:chExt cx="1376721" cy="2130057"/>
                  </a:xfrm>
                </p:grpSpPr>
                <p:grpSp>
                  <p:nvGrpSpPr>
                    <p:cNvPr id="29" name="Group 28"/>
                    <p:cNvGrpSpPr/>
                    <p:nvPr/>
                  </p:nvGrpSpPr>
                  <p:grpSpPr>
                    <a:xfrm>
                      <a:off x="6502443" y="1030443"/>
                      <a:ext cx="1016444" cy="2071178"/>
                      <a:chOff x="6190122" y="1218431"/>
                      <a:chExt cx="1219733" cy="2485414"/>
                    </a:xfrm>
                  </p:grpSpPr>
                  <p:pic>
                    <p:nvPicPr>
                      <p:cNvPr id="33"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34"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35" name="AutoShape 14"/>
                      <p:cNvGrpSpPr>
                        <a:grpSpLocks/>
                      </p:cNvGrpSpPr>
                      <p:nvPr/>
                    </p:nvGrpSpPr>
                    <p:grpSpPr bwMode="auto">
                      <a:xfrm rot="10800000">
                        <a:off x="6644934" y="2164384"/>
                        <a:ext cx="217970" cy="589449"/>
                        <a:chOff x="1444" y="2001"/>
                        <a:chExt cx="196" cy="691"/>
                      </a:xfrm>
                    </p:grpSpPr>
                    <p:pic>
                      <p:nvPicPr>
                        <p:cNvPr id="37"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38"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36"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30" name="Group 29"/>
                    <p:cNvGrpSpPr/>
                    <p:nvPr/>
                  </p:nvGrpSpPr>
                  <p:grpSpPr>
                    <a:xfrm>
                      <a:off x="6314007" y="971564"/>
                      <a:ext cx="1376721" cy="1379616"/>
                      <a:chOff x="2136722" y="1168275"/>
                      <a:chExt cx="1652065" cy="1655539"/>
                    </a:xfrm>
                  </p:grpSpPr>
                  <p:pic>
                    <p:nvPicPr>
                      <p:cNvPr id="31" name="Picture 30"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32" name="Picture 31"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6" name="Rectangle 25"/>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7"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28" name="Straight Connector 27"/>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16" name="TextBox 15"/>
                <p:cNvSpPr txBox="1"/>
                <p:nvPr/>
              </p:nvSpPr>
              <p:spPr>
                <a:xfrm>
                  <a:off x="7167178" y="4271543"/>
                  <a:ext cx="732620"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1</a:t>
                  </a:r>
                </a:p>
              </p:txBody>
            </p:sp>
          </p:grpSp>
          <p:sp>
            <p:nvSpPr>
              <p:cNvPr id="14" name="TextBox 13"/>
              <p:cNvSpPr txBox="1"/>
              <p:nvPr/>
            </p:nvSpPr>
            <p:spPr>
              <a:xfrm>
                <a:off x="7113378" y="2792017"/>
                <a:ext cx="714407" cy="401448"/>
              </a:xfrm>
              <a:prstGeom prst="rect">
                <a:avLst/>
              </a:prstGeom>
              <a:noFill/>
            </p:spPr>
            <p:txBody>
              <a:bodyPr wrap="square"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rPr>
                  <a:t>…</a:t>
                </a:r>
                <a:endParaRPr kumimoji="0" lang="en-US" sz="1800" b="0" i="0" u="none" strike="noStrike" kern="0" cap="none" spc="0" normalizeH="0" baseline="0" noProof="0" dirty="0" smtClean="0">
                  <a:ln>
                    <a:noFill/>
                  </a:ln>
                  <a:solidFill>
                    <a:schemeClr val="bg1"/>
                  </a:solidFill>
                  <a:effectLst/>
                  <a:uLnTx/>
                  <a:uFillTx/>
                </a:endParaRPr>
              </a:p>
            </p:txBody>
          </p:sp>
        </p:grpSp>
        <p:cxnSp>
          <p:nvCxnSpPr>
            <p:cNvPr id="7" name="Straight Connector 6"/>
            <p:cNvCxnSpPr/>
            <p:nvPr/>
          </p:nvCxnSpPr>
          <p:spPr bwMode="auto">
            <a:xfrm>
              <a:off x="2200281" y="5548145"/>
              <a:ext cx="6216606" cy="3970"/>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8" name="Straight Connector 7"/>
            <p:cNvCxnSpPr/>
            <p:nvPr/>
          </p:nvCxnSpPr>
          <p:spPr bwMode="auto">
            <a:xfrm>
              <a:off x="2206968" y="4924320"/>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9" name="Straight Connector 8"/>
            <p:cNvCxnSpPr/>
            <p:nvPr/>
          </p:nvCxnSpPr>
          <p:spPr bwMode="auto">
            <a:xfrm>
              <a:off x="8416887" y="4924319"/>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10" name="Straight Connector 9"/>
            <p:cNvCxnSpPr/>
            <p:nvPr/>
          </p:nvCxnSpPr>
          <p:spPr bwMode="auto">
            <a:xfrm>
              <a:off x="5022416" y="4924318"/>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Tree>
    <p:extLst>
      <p:ext uri="{BB962C8B-B14F-4D97-AF65-F5344CB8AC3E}">
        <p14:creationId xmlns:p14="http://schemas.microsoft.com/office/powerpoint/2010/main" val="4706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Hyper-Q/MPS Case Studies</a:t>
            </a:r>
            <a:endParaRPr lang="en-US" dirty="0"/>
          </a:p>
        </p:txBody>
      </p:sp>
      <p:sp>
        <p:nvSpPr>
          <p:cNvPr id="3" name="Text Placeholder 2"/>
          <p:cNvSpPr>
            <a:spLocks noGrp="1"/>
          </p:cNvSpPr>
          <p:nvPr>
            <p:ph type="body" sz="quarter" idx="10"/>
          </p:nvPr>
        </p:nvSpPr>
        <p:spPr/>
        <p:txBody>
          <a:bodyPr/>
          <a:lstStyle/>
          <a:p>
            <a:r>
              <a:rPr lang="en-US" dirty="0"/>
              <a:t>CPU Scaling </a:t>
            </a:r>
            <a:r>
              <a:rPr lang="en-US" dirty="0" smtClean="0"/>
              <a:t>Speedup</a:t>
            </a:r>
            <a:endParaRPr lang="en-US" dirty="0"/>
          </a:p>
        </p:txBody>
      </p:sp>
      <p:graphicFrame>
        <p:nvGraphicFramePr>
          <p:cNvPr id="6" name="Content Placeholder 5"/>
          <p:cNvGraphicFramePr>
            <a:graphicFrameLocks noGrp="1"/>
          </p:cNvGraphicFramePr>
          <p:nvPr>
            <p:ph idx="1"/>
            <p:extLst/>
          </p:nvPr>
        </p:nvGraphicFramePr>
        <p:xfrm>
          <a:off x="517525" y="2103438"/>
          <a:ext cx="9947275" cy="3717925"/>
        </p:xfrm>
        <a:graphic>
          <a:graphicData uri="http://schemas.openxmlformats.org/drawingml/2006/chart">
            <c:chart xmlns:c="http://schemas.openxmlformats.org/drawingml/2006/chart" xmlns:r="http://schemas.openxmlformats.org/officeDocument/2006/relationships" r:id="rId3"/>
          </a:graphicData>
        </a:graphic>
      </p:graphicFrame>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67114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Hyper-Q/MPS Case Studies</a:t>
            </a:r>
            <a:endParaRPr lang="en-US" dirty="0"/>
          </a:p>
        </p:txBody>
      </p:sp>
      <p:sp>
        <p:nvSpPr>
          <p:cNvPr id="3" name="Text Placeholder 2"/>
          <p:cNvSpPr>
            <a:spLocks noGrp="1"/>
          </p:cNvSpPr>
          <p:nvPr>
            <p:ph type="body" sz="quarter" idx="10"/>
          </p:nvPr>
        </p:nvSpPr>
        <p:spPr/>
        <p:txBody>
          <a:bodyPr/>
          <a:lstStyle/>
          <a:p>
            <a:r>
              <a:rPr lang="en-US" dirty="0"/>
              <a:t>Additional </a:t>
            </a:r>
            <a:r>
              <a:rPr lang="en-US" dirty="0" smtClean="0"/>
              <a:t>Speedup </a:t>
            </a:r>
            <a:r>
              <a:rPr lang="en-US" dirty="0"/>
              <a:t>with </a:t>
            </a:r>
            <a:r>
              <a:rPr lang="en-US" dirty="0" smtClean="0"/>
              <a:t>MPS</a:t>
            </a:r>
            <a:endParaRPr lang="en-US" dirty="0"/>
          </a:p>
        </p:txBody>
      </p:sp>
      <p:graphicFrame>
        <p:nvGraphicFramePr>
          <p:cNvPr id="6" name="Content Placeholder 5"/>
          <p:cNvGraphicFramePr>
            <a:graphicFrameLocks noGrp="1"/>
          </p:cNvGraphicFramePr>
          <p:nvPr>
            <p:ph idx="1"/>
            <p:extLst/>
          </p:nvPr>
        </p:nvGraphicFramePr>
        <p:xfrm>
          <a:off x="517525" y="2103438"/>
          <a:ext cx="9947275" cy="3717925"/>
        </p:xfrm>
        <a:graphic>
          <a:graphicData uri="http://schemas.openxmlformats.org/drawingml/2006/chart">
            <c:chart xmlns:c="http://schemas.openxmlformats.org/drawingml/2006/chart" xmlns:r="http://schemas.openxmlformats.org/officeDocument/2006/relationships" r:id="rId3"/>
          </a:graphicData>
        </a:graphic>
      </p:graphicFrame>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25105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MPS</a:t>
            </a:r>
            <a:endParaRPr lang="en-US" dirty="0"/>
          </a:p>
        </p:txBody>
      </p:sp>
      <p:sp>
        <p:nvSpPr>
          <p:cNvPr id="4" name="Content Placeholder 3"/>
          <p:cNvSpPr>
            <a:spLocks noGrp="1"/>
          </p:cNvSpPr>
          <p:nvPr>
            <p:ph idx="1"/>
          </p:nvPr>
        </p:nvSpPr>
        <p:spPr>
          <a:xfrm>
            <a:off x="516750" y="2103035"/>
            <a:ext cx="4974336" cy="3718925"/>
          </a:xfrm>
        </p:spPr>
        <p:txBody>
          <a:bodyPr/>
          <a:lstStyle/>
          <a:p>
            <a:r>
              <a:rPr lang="en-US" dirty="0"/>
              <a:t>No application modifications necessary</a:t>
            </a:r>
          </a:p>
          <a:p>
            <a:r>
              <a:rPr lang="en-US" dirty="0"/>
              <a:t>Not limited to MPI applications</a:t>
            </a:r>
          </a:p>
          <a:p>
            <a:r>
              <a:rPr lang="en-US" dirty="0"/>
              <a:t>MPS control daemon</a:t>
            </a:r>
          </a:p>
          <a:p>
            <a:r>
              <a:rPr lang="en-US" dirty="0" smtClean="0"/>
              <a:t>	Spawn </a:t>
            </a:r>
            <a:r>
              <a:rPr lang="en-US" dirty="0"/>
              <a:t>MPS server upon CUDA </a:t>
            </a:r>
            <a:r>
              <a:rPr lang="en-US" dirty="0" smtClean="0"/>
              <a:t>	application startup</a:t>
            </a:r>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10" name="Content Placeholder 3"/>
          <p:cNvSpPr txBox="1">
            <a:spLocks/>
          </p:cNvSpPr>
          <p:nvPr/>
        </p:nvSpPr>
        <p:spPr bwMode="auto">
          <a:xfrm>
            <a:off x="5486400" y="2103035"/>
            <a:ext cx="4974336" cy="3718925"/>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solidFill>
                  <a:srgbClr val="008000"/>
                </a:solidFill>
                <a:latin typeface="Courier New" panose="02070309020205020404" pitchFamily="49" charset="0"/>
              </a:rPr>
              <a:t>#Typical </a:t>
            </a:r>
            <a:r>
              <a:rPr lang="en-US" dirty="0" smtClean="0">
                <a:solidFill>
                  <a:srgbClr val="008000"/>
                </a:solidFill>
                <a:latin typeface="Courier New" panose="02070309020205020404" pitchFamily="49" charset="0"/>
              </a:rPr>
              <a:t>Setup</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nvidia-smi</a:t>
            </a:r>
            <a:r>
              <a:rPr lang="en-US" dirty="0" smtClean="0">
                <a:solidFill>
                  <a:srgbClr val="000000"/>
                </a:solidFill>
                <a:latin typeface="Courier New" panose="02070309020205020404" pitchFamily="49" charset="0"/>
              </a:rPr>
              <a:t> -c </a:t>
            </a:r>
            <a:r>
              <a:rPr lang="en-US" dirty="0">
                <a:solidFill>
                  <a:srgbClr val="000000"/>
                </a:solidFill>
                <a:latin typeface="Courier New" panose="02070309020205020404" pitchFamily="49" charset="0"/>
              </a:rPr>
              <a:t>EXCLUSIVE_PROCESS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nvidia</a:t>
            </a:r>
            <a:r>
              <a:rPr lang="en-US" dirty="0" smtClean="0">
                <a:solidFill>
                  <a:srgbClr val="000000"/>
                </a:solidFill>
                <a:latin typeface="Courier New" panose="02070309020205020404" pitchFamily="49" charset="0"/>
              </a:rPr>
              <a:t>-</a:t>
            </a:r>
            <a:r>
              <a:rPr lang="en-US" dirty="0" err="1" smtClean="0">
                <a:solidFill>
                  <a:srgbClr val="000000"/>
                </a:solidFill>
                <a:latin typeface="Courier New" panose="02070309020205020404" pitchFamily="49" charset="0"/>
              </a:rPr>
              <a:t>cuda</a:t>
            </a:r>
            <a:r>
              <a:rPr lang="en-US" dirty="0" smtClean="0">
                <a:solidFill>
                  <a:srgbClr val="000000"/>
                </a:solidFill>
                <a:latin typeface="Courier New" panose="02070309020205020404" pitchFamily="49" charset="0"/>
              </a:rPr>
              <a:t>-</a:t>
            </a:r>
            <a:r>
              <a:rPr lang="en-US" dirty="0" err="1" smtClean="0">
                <a:solidFill>
                  <a:srgbClr val="000000"/>
                </a:solidFill>
                <a:latin typeface="Courier New" panose="02070309020205020404" pitchFamily="49" charset="0"/>
              </a:rPr>
              <a:t>mps</a:t>
            </a:r>
            <a:r>
              <a:rPr lang="en-US" dirty="0" smtClean="0">
                <a:solidFill>
                  <a:srgbClr val="000000"/>
                </a:solidFill>
                <a:latin typeface="Courier New" panose="02070309020205020404" pitchFamily="49" charset="0"/>
              </a:rPr>
              <a:t>-control –d</a:t>
            </a:r>
          </a:p>
          <a:p>
            <a:endParaRPr lang="en-US" dirty="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#On </a:t>
            </a:r>
            <a:r>
              <a:rPr lang="en-US" dirty="0">
                <a:solidFill>
                  <a:srgbClr val="008000"/>
                </a:solidFill>
                <a:latin typeface="Courier New" panose="02070309020205020404" pitchFamily="49" charset="0"/>
              </a:rPr>
              <a:t>Cray XK/XC </a:t>
            </a:r>
            <a:r>
              <a:rPr lang="en-US" dirty="0" smtClean="0">
                <a:solidFill>
                  <a:srgbClr val="008000"/>
                </a:solidFill>
                <a:latin typeface="Courier New" panose="02070309020205020404" pitchFamily="49" charset="0"/>
              </a:rPr>
              <a:t>systems</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export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CRAY_CUDA_MPS</a:t>
            </a:r>
            <a:r>
              <a:rPr lang="en-US" b="1" dirty="0">
                <a:solidFill>
                  <a:srgbClr val="804000"/>
                </a:solidFill>
                <a:latin typeface="Courier New" panose="02070309020205020404" pitchFamily="49" charset="0"/>
              </a:rPr>
              <a:t>=</a:t>
            </a:r>
            <a:r>
              <a:rPr lang="en-US" dirty="0">
                <a:solidFill>
                  <a:srgbClr val="FF0000"/>
                </a:solidFill>
                <a:latin typeface="Courier New" panose="02070309020205020404" pitchFamily="49" charset="0"/>
              </a:rPr>
              <a:t>1</a:t>
            </a:r>
            <a:endParaRPr lang="en-US" dirty="0">
              <a:effectLst/>
            </a:endParaRPr>
          </a:p>
        </p:txBody>
      </p:sp>
    </p:spTree>
    <p:extLst>
      <p:ext uri="{BB962C8B-B14F-4D97-AF65-F5344CB8AC3E}">
        <p14:creationId xmlns:p14="http://schemas.microsoft.com/office/powerpoint/2010/main" val="8108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MPS Summary</a:t>
            </a:r>
            <a:endParaRPr lang="en-US" dirty="0"/>
          </a:p>
        </p:txBody>
      </p:sp>
      <p:sp>
        <p:nvSpPr>
          <p:cNvPr id="4" name="Content Placeholder 3"/>
          <p:cNvSpPr>
            <a:spLocks noGrp="1"/>
          </p:cNvSpPr>
          <p:nvPr>
            <p:ph idx="1"/>
          </p:nvPr>
        </p:nvSpPr>
        <p:spPr/>
        <p:txBody>
          <a:bodyPr/>
          <a:lstStyle/>
          <a:p>
            <a:r>
              <a:rPr lang="en-US" dirty="0"/>
              <a:t>Easy path to get GPU acceleration for legacy applications</a:t>
            </a:r>
          </a:p>
          <a:p>
            <a:r>
              <a:rPr lang="en-US" dirty="0"/>
              <a:t>Enables overlapping of memory copies and compute between different MPI ranks</a:t>
            </a:r>
          </a:p>
          <a:p>
            <a:r>
              <a:rPr lang="en-US" dirty="0"/>
              <a:t>Remark: MPS </a:t>
            </a:r>
            <a:r>
              <a:rPr lang="en-US" dirty="0" smtClean="0"/>
              <a:t>adds some overhead!</a:t>
            </a:r>
            <a:endParaRPr lang="en-US" dirty="0"/>
          </a:p>
          <a:p>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p:cNvPicPr>
            <a:picLocks noChangeAspect="1"/>
          </p:cNvPicPr>
          <p:nvPr/>
        </p:nvPicPr>
        <p:blipFill>
          <a:blip r:embed="rId2"/>
          <a:stretch>
            <a:fillRect/>
          </a:stretch>
        </p:blipFill>
        <p:spPr>
          <a:xfrm>
            <a:off x="2189680" y="3847102"/>
            <a:ext cx="6875564" cy="4212000"/>
          </a:xfrm>
          <a:prstGeom prst="rect">
            <a:avLst/>
          </a:prstGeom>
        </p:spPr>
      </p:pic>
      <p:sp>
        <p:nvSpPr>
          <p:cNvPr id="8" name="Oval 7"/>
          <p:cNvSpPr/>
          <p:nvPr/>
        </p:nvSpPr>
        <p:spPr>
          <a:xfrm rot="21232784">
            <a:off x="2043434" y="4971904"/>
            <a:ext cx="1764323" cy="372929"/>
          </a:xfrm>
          <a:prstGeom prst="ellipse">
            <a:avLst/>
          </a:prstGeom>
          <a:noFill/>
          <a:ln w="76200" cap="flat" cmpd="sng" algn="ctr">
            <a:solidFill>
              <a:srgbClr val="76B900">
                <a:lumMod val="75000"/>
              </a:srgbClr>
            </a:solidFill>
            <a:prstDash val="solid"/>
          </a:ln>
          <a:effectLst/>
        </p:spPr>
        <p:txBody>
          <a:bodyPr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143406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Decreasing parallel overhead</a:t>
            </a:r>
          </a:p>
        </p:txBody>
      </p:sp>
    </p:spTree>
    <p:extLst>
      <p:ext uri="{BB962C8B-B14F-4D97-AF65-F5344CB8AC3E}">
        <p14:creationId xmlns:p14="http://schemas.microsoft.com/office/powerpoint/2010/main" val="276749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 computation overlap</a:t>
            </a:r>
          </a:p>
        </p:txBody>
      </p:sp>
      <p:sp>
        <p:nvSpPr>
          <p:cNvPr id="3" name="Text Placeholder 2"/>
          <p:cNvSpPr>
            <a:spLocks noGrp="1"/>
          </p:cNvSpPr>
          <p:nvPr>
            <p:ph type="body" sz="quarter" idx="10"/>
          </p:nvPr>
        </p:nvSpPr>
        <p:spPr/>
        <p:txBody>
          <a:bodyPr/>
          <a:lstStyle/>
          <a:p>
            <a:r>
              <a:rPr lang="en-US" dirty="0" smtClean="0"/>
              <a:t>OpenMPI 1.10.2 - 4 </a:t>
            </a:r>
            <a:r>
              <a:rPr lang="en-US" dirty="0"/>
              <a:t>Tesla </a:t>
            </a:r>
            <a:r>
              <a:rPr lang="en-US" dirty="0" smtClean="0"/>
              <a:t>K80</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aphicFrame>
        <p:nvGraphicFramePr>
          <p:cNvPr id="6" name="Content Placeholder 5"/>
          <p:cNvGraphicFramePr>
            <a:graphicFrameLocks noGrp="1"/>
          </p:cNvGraphicFramePr>
          <p:nvPr>
            <p:ph idx="1"/>
            <p:extLst/>
          </p:nvPr>
        </p:nvGraphicFramePr>
        <p:xfrm>
          <a:off x="517525" y="2103438"/>
          <a:ext cx="9947275" cy="37179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65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 computation overlap</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34" name="Group 33"/>
          <p:cNvGrpSpPr/>
          <p:nvPr/>
        </p:nvGrpSpPr>
        <p:grpSpPr>
          <a:xfrm>
            <a:off x="1408008" y="1467682"/>
            <a:ext cx="8156784" cy="4107646"/>
            <a:chOff x="1825722" y="1467682"/>
            <a:chExt cx="8156784" cy="4107646"/>
          </a:xfrm>
        </p:grpSpPr>
        <p:grpSp>
          <p:nvGrpSpPr>
            <p:cNvPr id="20" name="Group 19"/>
            <p:cNvGrpSpPr/>
            <p:nvPr/>
          </p:nvGrpSpPr>
          <p:grpSpPr>
            <a:xfrm>
              <a:off x="2298139" y="1810015"/>
              <a:ext cx="7684367" cy="489106"/>
              <a:chOff x="2919247" y="2011129"/>
              <a:chExt cx="8538185" cy="543451"/>
            </a:xfrm>
          </p:grpSpPr>
          <p:sp>
            <p:nvSpPr>
              <p:cNvPr id="21" name="Rectangle 20"/>
              <p:cNvSpPr/>
              <p:nvPr/>
            </p:nvSpPr>
            <p:spPr>
              <a:xfrm>
                <a:off x="2919247" y="2011129"/>
                <a:ext cx="7214616" cy="543451"/>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Trebuchet MS"/>
                    <a:ea typeface="+mn-ea"/>
                  </a:rPr>
                  <a:t>Process Whole </a:t>
                </a:r>
                <a:r>
                  <a:rPr lang="en-US" sz="1600" kern="0" dirty="0" smtClean="0">
                    <a:solidFill>
                      <a:srgbClr val="FFFFFF"/>
                    </a:solidFill>
                    <a:latin typeface="Trebuchet MS"/>
                    <a:ea typeface="+mn-ea"/>
                  </a:rPr>
                  <a:t>D</a:t>
                </a:r>
                <a:r>
                  <a:rPr kumimoji="0" lang="en-US" sz="1600" b="0" i="0" u="none" strike="noStrike" kern="0" cap="none" spc="0" normalizeH="0" baseline="0" noProof="0" dirty="0" err="1" smtClean="0">
                    <a:ln>
                      <a:noFill/>
                    </a:ln>
                    <a:solidFill>
                      <a:srgbClr val="FFFFFF"/>
                    </a:solidFill>
                    <a:effectLst/>
                    <a:uLnTx/>
                    <a:uFillTx/>
                    <a:latin typeface="Trebuchet MS"/>
                    <a:ea typeface="+mn-ea"/>
                  </a:rPr>
                  <a:t>omain</a:t>
                </a:r>
                <a:endParaRPr kumimoji="0" lang="en-US" sz="1600" b="0" i="0" u="none" strike="noStrike" kern="0" cap="none" spc="0" normalizeH="0" baseline="0" noProof="0" dirty="0" smtClean="0">
                  <a:ln>
                    <a:noFill/>
                  </a:ln>
                  <a:solidFill>
                    <a:srgbClr val="FFFFFF"/>
                  </a:solidFill>
                  <a:effectLst/>
                  <a:uLnTx/>
                  <a:uFillTx/>
                  <a:latin typeface="Trebuchet MS"/>
                  <a:ea typeface="+mn-ea"/>
                </a:endParaRPr>
              </a:p>
            </p:txBody>
          </p:sp>
          <p:sp>
            <p:nvSpPr>
              <p:cNvPr id="22" name="Rectangle 21"/>
              <p:cNvSpPr/>
              <p:nvPr/>
            </p:nvSpPr>
            <p:spPr>
              <a:xfrm>
                <a:off x="10213848" y="2011129"/>
                <a:ext cx="1243584" cy="543451"/>
              </a:xfrm>
              <a:prstGeom prst="rect">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FFFFFF"/>
                    </a:solidFill>
                    <a:effectLst/>
                    <a:uLnTx/>
                    <a:uFillTx/>
                    <a:latin typeface="Trebuchet MS"/>
                    <a:ea typeface="+mn-ea"/>
                    <a:cs typeface="+mn-cs"/>
                  </a:rPr>
                  <a:t>MPI</a:t>
                </a:r>
                <a:endParaRPr kumimoji="0" lang="en-US" sz="1600" b="0" i="0" u="none" strike="noStrike" kern="0" cap="none" spc="0" normalizeH="0" baseline="0" noProof="0" dirty="0" smtClean="0">
                  <a:ln>
                    <a:noFill/>
                  </a:ln>
                  <a:solidFill>
                    <a:srgbClr val="FFFFFF"/>
                  </a:solidFill>
                  <a:effectLst/>
                  <a:uLnTx/>
                  <a:uFillTx/>
                  <a:latin typeface="Trebuchet MS"/>
                  <a:ea typeface="+mn-ea"/>
                  <a:cs typeface="+mn-cs"/>
                </a:endParaRPr>
              </a:p>
            </p:txBody>
          </p:sp>
        </p:grpSp>
        <p:sp>
          <p:nvSpPr>
            <p:cNvPr id="23" name="TextBox 22"/>
            <p:cNvSpPr txBox="1"/>
            <p:nvPr/>
          </p:nvSpPr>
          <p:spPr>
            <a:xfrm rot="16200000">
              <a:off x="1402946" y="1895074"/>
              <a:ext cx="1184106" cy="329321"/>
            </a:xfrm>
            <a:prstGeom prst="rect">
              <a:avLst/>
            </a:prstGeom>
            <a:noFill/>
          </p:spPr>
          <p:txBody>
            <a:bodyPr wrap="none" lIns="82296" tIns="41148" rIns="82296" bIns="41148" rtlCol="0">
              <a:spAutoFit/>
            </a:bodyPr>
            <a:lstStyle/>
            <a:p>
              <a:pPr algn="ctr"/>
              <a:r>
                <a:rPr lang="en-US" sz="1600" dirty="0" smtClean="0">
                  <a:solidFill>
                    <a:schemeClr val="bg1"/>
                  </a:solidFill>
                  <a:latin typeface="Trebuchet MS"/>
                </a:rPr>
                <a:t>No Overlap</a:t>
              </a:r>
              <a:endParaRPr lang="en-US" sz="1600" dirty="0">
                <a:solidFill>
                  <a:schemeClr val="bg1"/>
                </a:solidFill>
                <a:latin typeface="Trebuchet MS"/>
              </a:endParaRPr>
            </a:p>
          </p:txBody>
        </p:sp>
        <p:grpSp>
          <p:nvGrpSpPr>
            <p:cNvPr id="24" name="Group 23"/>
            <p:cNvGrpSpPr/>
            <p:nvPr/>
          </p:nvGrpSpPr>
          <p:grpSpPr>
            <a:xfrm>
              <a:off x="1825722" y="3119720"/>
              <a:ext cx="8156783" cy="2455608"/>
              <a:chOff x="2028580" y="3682806"/>
              <a:chExt cx="9063092" cy="2728453"/>
            </a:xfrm>
          </p:grpSpPr>
          <p:grpSp>
            <p:nvGrpSpPr>
              <p:cNvPr id="25" name="Group 24"/>
              <p:cNvGrpSpPr/>
              <p:nvPr/>
            </p:nvGrpSpPr>
            <p:grpSpPr>
              <a:xfrm>
                <a:off x="2421850" y="3682806"/>
                <a:ext cx="6276813" cy="2728453"/>
                <a:chOff x="1580602" y="2393503"/>
                <a:chExt cx="6276813" cy="2728453"/>
              </a:xfrm>
            </p:grpSpPr>
            <p:sp>
              <p:nvSpPr>
                <p:cNvPr id="28" name="Rectangle 27"/>
                <p:cNvSpPr/>
                <p:nvPr/>
              </p:nvSpPr>
              <p:spPr>
                <a:xfrm>
                  <a:off x="2599615" y="3662787"/>
                  <a:ext cx="5257800" cy="543451"/>
                </a:xfrm>
                <a:prstGeom prst="rect">
                  <a:avLst/>
                </a:prstGeom>
                <a:solidFill>
                  <a:srgbClr val="76B9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FFFFFF"/>
                      </a:solidFill>
                      <a:effectLst/>
                      <a:uLnTx/>
                      <a:uFillTx/>
                      <a:latin typeface="Trebuchet MS"/>
                      <a:ea typeface="+mn-ea"/>
                      <a:cs typeface="+mn-cs"/>
                    </a:rPr>
                    <a:t>Process inner domain</a:t>
                  </a:r>
                  <a:endParaRPr kumimoji="0" lang="en-US" sz="16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29" name="Rectangle 28"/>
                <p:cNvSpPr/>
                <p:nvPr/>
              </p:nvSpPr>
              <p:spPr>
                <a:xfrm>
                  <a:off x="5301543" y="4434752"/>
                  <a:ext cx="1243584" cy="543451"/>
                </a:xfrm>
                <a:prstGeom prst="rect">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FFFFFF"/>
                      </a:solidFill>
                      <a:effectLst/>
                      <a:uLnTx/>
                      <a:uFillTx/>
                      <a:latin typeface="Trebuchet MS"/>
                      <a:ea typeface="+mn-ea"/>
                      <a:cs typeface="+mn-cs"/>
                    </a:rPr>
                    <a:t>MPI</a:t>
                  </a:r>
                  <a:endParaRPr kumimoji="0" lang="en-US" sz="16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30" name="Rectangle 29"/>
                <p:cNvSpPr/>
                <p:nvPr/>
              </p:nvSpPr>
              <p:spPr>
                <a:xfrm>
                  <a:off x="1580602" y="4434750"/>
                  <a:ext cx="2172561" cy="543453"/>
                </a:xfrm>
                <a:prstGeom prst="rect">
                  <a:avLst/>
                </a:prstGeom>
                <a:solidFill>
                  <a:srgbClr val="FFC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chemeClr val="bg1"/>
                      </a:solidFill>
                      <a:effectLst/>
                      <a:uLnTx/>
                      <a:uFillTx/>
                      <a:latin typeface="Trebuchet MS"/>
                      <a:ea typeface="+mn-ea"/>
                      <a:cs typeface="+mn-cs"/>
                    </a:rPr>
                    <a:t>Process boundary domain</a:t>
                  </a:r>
                  <a:endParaRPr kumimoji="0" lang="en-US" sz="1600" b="0" i="0" u="none" strike="noStrike" kern="0" cap="none" spc="0" normalizeH="0" baseline="0" noProof="0" dirty="0" smtClean="0">
                    <a:ln>
                      <a:noFill/>
                    </a:ln>
                    <a:solidFill>
                      <a:schemeClr val="bg1"/>
                    </a:solidFill>
                    <a:effectLst/>
                    <a:uLnTx/>
                    <a:uFillTx/>
                    <a:latin typeface="Trebuchet MS"/>
                    <a:ea typeface="+mn-ea"/>
                    <a:cs typeface="+mn-cs"/>
                  </a:endParaRPr>
                </a:p>
              </p:txBody>
            </p:sp>
            <p:cxnSp>
              <p:nvCxnSpPr>
                <p:cNvPr id="31" name="Straight Arrow Connector 30"/>
                <p:cNvCxnSpPr/>
                <p:nvPr/>
              </p:nvCxnSpPr>
              <p:spPr>
                <a:xfrm flipV="1">
                  <a:off x="3843239" y="4706476"/>
                  <a:ext cx="1385276" cy="1"/>
                </a:xfrm>
                <a:prstGeom prst="straightConnector1">
                  <a:avLst/>
                </a:prstGeom>
                <a:noFill/>
                <a:ln w="12700" cap="flat" cmpd="sng" algn="ctr">
                  <a:solidFill>
                    <a:srgbClr val="76B900"/>
                  </a:solidFill>
                  <a:prstDash val="solid"/>
                  <a:tailEnd type="triangle"/>
                </a:ln>
                <a:effectLst/>
              </p:spPr>
            </p:cxnSp>
            <p:sp>
              <p:nvSpPr>
                <p:cNvPr id="32" name="TextBox 31"/>
                <p:cNvSpPr txBox="1"/>
                <p:nvPr/>
              </p:nvSpPr>
              <p:spPr>
                <a:xfrm>
                  <a:off x="3639765" y="4745785"/>
                  <a:ext cx="1792224" cy="37617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chemeClr val="bg1"/>
                      </a:solidFill>
                      <a:effectLst/>
                      <a:uLnTx/>
                      <a:uFillTx/>
                      <a:latin typeface="Trebuchet MS"/>
                    </a:rPr>
                    <a:t>Dependency</a:t>
                  </a:r>
                  <a:endParaRPr kumimoji="0" lang="en-US" sz="1600" b="0" i="0" u="none" strike="noStrike" kern="0" cap="none" spc="0" normalizeH="0" baseline="0" noProof="0" dirty="0" smtClean="0">
                    <a:ln>
                      <a:noFill/>
                    </a:ln>
                    <a:solidFill>
                      <a:schemeClr val="bg1"/>
                    </a:solidFill>
                    <a:effectLst/>
                    <a:uLnTx/>
                    <a:uFillTx/>
                    <a:latin typeface="Trebuchet MS"/>
                  </a:endParaRPr>
                </a:p>
              </p:txBody>
            </p:sp>
            <p:sp>
              <p:nvSpPr>
                <p:cNvPr id="33" name="Rectangular Callout 32"/>
                <p:cNvSpPr/>
                <p:nvPr/>
              </p:nvSpPr>
              <p:spPr>
                <a:xfrm>
                  <a:off x="2870699" y="2393503"/>
                  <a:ext cx="2561289" cy="1089509"/>
                </a:xfrm>
                <a:prstGeom prst="wedgeRectCallout">
                  <a:avLst>
                    <a:gd name="adj1" fmla="val -44810"/>
                    <a:gd name="adj2" fmla="val 139858"/>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dirty="0" smtClean="0">
                      <a:ln>
                        <a:noFill/>
                      </a:ln>
                      <a:solidFill>
                        <a:srgbClr val="000000"/>
                      </a:solidFill>
                      <a:effectLst/>
                      <a:uLnTx/>
                      <a:uFillTx/>
                      <a:latin typeface="Trebuchet MS"/>
                      <a:ea typeface="+mn-ea"/>
                      <a:cs typeface="+mn-cs"/>
                    </a:rPr>
                    <a:t>Boundary and inner domain processing can overlap </a:t>
                  </a:r>
                </a:p>
              </p:txBody>
            </p:sp>
          </p:grpSp>
          <p:sp>
            <p:nvSpPr>
              <p:cNvPr id="26" name="TextBox 25"/>
              <p:cNvSpPr txBox="1"/>
              <p:nvPr/>
            </p:nvSpPr>
            <p:spPr>
              <a:xfrm rot="16200000">
                <a:off x="1717775" y="4834565"/>
                <a:ext cx="997781" cy="37617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dirty="0" smtClean="0">
                    <a:ln>
                      <a:noFill/>
                    </a:ln>
                    <a:solidFill>
                      <a:schemeClr val="bg1"/>
                    </a:solidFill>
                    <a:effectLst/>
                    <a:uLnTx/>
                    <a:uFillTx/>
                    <a:latin typeface="Trebuchet MS"/>
                  </a:rPr>
                  <a:t>Overlap</a:t>
                </a:r>
              </a:p>
            </p:txBody>
          </p:sp>
          <p:sp>
            <p:nvSpPr>
              <p:cNvPr id="27" name="Left-Right Arrow 26"/>
              <p:cNvSpPr/>
              <p:nvPr/>
            </p:nvSpPr>
            <p:spPr>
              <a:xfrm>
                <a:off x="8785363" y="4952091"/>
                <a:ext cx="2306309" cy="543451"/>
              </a:xfrm>
              <a:prstGeom prst="leftRightArrow">
                <a:avLst/>
              </a:prstGeom>
              <a:solidFill>
                <a:srgbClr val="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dirty="0" smtClean="0">
                    <a:ln>
                      <a:noFill/>
                    </a:ln>
                    <a:solidFill>
                      <a:srgbClr val="000000"/>
                    </a:solidFill>
                    <a:effectLst/>
                    <a:uLnTx/>
                    <a:uFillTx/>
                    <a:latin typeface="Trebuchet MS"/>
                    <a:ea typeface="+mn-ea"/>
                    <a:cs typeface="+mn-cs"/>
                  </a:rPr>
                  <a:t>Possible gain</a:t>
                </a:r>
              </a:p>
            </p:txBody>
          </p:sp>
        </p:grpSp>
      </p:grpSp>
    </p:spTree>
    <p:extLst>
      <p:ext uri="{BB962C8B-B14F-4D97-AF65-F5344CB8AC3E}">
        <p14:creationId xmlns:p14="http://schemas.microsoft.com/office/powerpoint/2010/main" val="36786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 computation overlap</a:t>
            </a:r>
          </a:p>
        </p:txBody>
      </p:sp>
      <p:sp>
        <p:nvSpPr>
          <p:cNvPr id="3" name="Text Placeholder 2"/>
          <p:cNvSpPr>
            <a:spLocks noGrp="1"/>
          </p:cNvSpPr>
          <p:nvPr>
            <p:ph type="body" sz="quarter" idx="10"/>
          </p:nvPr>
        </p:nvSpPr>
        <p:spPr/>
        <p:txBody>
          <a:bodyPr/>
          <a:lstStyle/>
          <a:p>
            <a:r>
              <a:rPr lang="en-US" dirty="0" smtClean="0"/>
              <a:t>OpenACC with </a:t>
            </a:r>
            <a:r>
              <a:rPr lang="en-US" dirty="0" err="1" smtClean="0"/>
              <a:t>Async</a:t>
            </a:r>
            <a:r>
              <a:rPr lang="en-US" dirty="0" smtClean="0"/>
              <a:t> Queues</a:t>
            </a:r>
            <a:endParaRPr lang="en-US" dirty="0"/>
          </a:p>
        </p:txBody>
      </p:sp>
      <p:sp>
        <p:nvSpPr>
          <p:cNvPr id="4" name="Content Placeholder 3"/>
          <p:cNvSpPr>
            <a:spLocks noGrp="1"/>
          </p:cNvSpPr>
          <p:nvPr>
            <p:ph idx="1"/>
          </p:nvPr>
        </p:nvSpPr>
        <p:spPr>
          <a:solidFill>
            <a:srgbClr val="F2F2F2"/>
          </a:solidFill>
          <a:ln>
            <a:noFill/>
          </a:ln>
        </p:spPr>
        <p:txBody>
          <a:bodyPr/>
          <a:lstStyle/>
          <a:p>
            <a:pPr>
              <a:spcBef>
                <a:spcPts val="0"/>
              </a:spcBef>
              <a:spcAft>
                <a:spcPts val="600"/>
              </a:spcAft>
            </a:pPr>
            <a:r>
              <a:rPr lang="en-US" sz="1400" dirty="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smtClean="0">
                <a:solidFill>
                  <a:srgbClr val="804000"/>
                </a:solidFill>
                <a:latin typeface="Courier New" panose="02070309020205020404" pitchFamily="49" charset="0"/>
              </a:rPr>
              <a:t>kernels </a:t>
            </a:r>
            <a:r>
              <a:rPr lang="en-US" sz="1400" dirty="0">
                <a:solidFill>
                  <a:srgbClr val="804000"/>
                </a:solidFill>
                <a:latin typeface="Courier New" panose="02070309020205020404" pitchFamily="49" charset="0"/>
              </a:rPr>
              <a:t>present ( </a:t>
            </a:r>
            <a:r>
              <a:rPr lang="en-US" sz="1400" dirty="0" smtClean="0">
                <a:solidFill>
                  <a:srgbClr val="804000"/>
                </a:solidFill>
                <a:latin typeface="Courier New" panose="02070309020205020404" pitchFamily="49" charset="0"/>
              </a:rPr>
              <a:t>A, Anew )</a:t>
            </a:r>
          </a:p>
          <a:p>
            <a:pPr>
              <a:spcBef>
                <a:spcPts val="0"/>
              </a:spcBef>
              <a:spcAft>
                <a:spcPts val="600"/>
              </a:spcAft>
            </a:pPr>
            <a:r>
              <a:rPr lang="en-US" sz="1400" b="1" dirty="0" smtClean="0">
                <a:solidFill>
                  <a:srgbClr val="0000FF"/>
                </a:solidFill>
                <a:latin typeface="Courier New" panose="02070309020205020404" pitchFamily="49" charset="0"/>
              </a:rPr>
              <a:t>for</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smtClean="0">
                <a:solidFill>
                  <a:srgbClr val="008000"/>
                </a:solidFill>
                <a:latin typeface="Courier New" panose="02070309020205020404" pitchFamily="49" charset="0"/>
              </a:rPr>
              <a:t>    //</a:t>
            </a:r>
            <a:r>
              <a:rPr lang="en-US" sz="1400" dirty="0">
                <a:solidFill>
                  <a:srgbClr val="008000"/>
                </a:solidFill>
                <a:latin typeface="Courier New" panose="02070309020205020404" pitchFamily="49" charset="0"/>
              </a:rPr>
              <a:t>Process </a:t>
            </a:r>
            <a:r>
              <a:rPr lang="en-US" sz="1400" dirty="0" smtClean="0">
                <a:solidFill>
                  <a:srgbClr val="008000"/>
                </a:solidFill>
                <a:latin typeface="Courier New" panose="02070309020205020404" pitchFamily="49" charset="0"/>
              </a:rPr>
              <a:t>boundary</a:t>
            </a:r>
          </a:p>
          <a:p>
            <a:pPr>
              <a:spcBef>
                <a:spcPts val="0"/>
              </a:spcBef>
              <a:spcAft>
                <a:spcPts val="600"/>
              </a:spcAft>
            </a:pPr>
            <a:r>
              <a:rPr lang="en-US" sz="1400" dirty="0" smtClean="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smtClean="0">
                <a:solidFill>
                  <a:srgbClr val="804000"/>
                </a:solidFill>
                <a:latin typeface="Courier New" panose="02070309020205020404" pitchFamily="49" charset="0"/>
              </a:rPr>
              <a:t>kernels </a:t>
            </a:r>
            <a:r>
              <a:rPr lang="en-US" sz="1400" dirty="0">
                <a:solidFill>
                  <a:srgbClr val="804000"/>
                </a:solidFill>
                <a:latin typeface="Courier New" panose="02070309020205020404" pitchFamily="49" charset="0"/>
              </a:rPr>
              <a:t>present ( </a:t>
            </a:r>
            <a:r>
              <a:rPr lang="en-US" sz="1400" dirty="0" smtClean="0">
                <a:solidFill>
                  <a:srgbClr val="804000"/>
                </a:solidFill>
                <a:latin typeface="Courier New" panose="02070309020205020404" pitchFamily="49" charset="0"/>
              </a:rPr>
              <a:t>A, Anew ) </a:t>
            </a:r>
            <a:r>
              <a:rPr lang="en-US" sz="1400" dirty="0" err="1" smtClean="0">
                <a:solidFill>
                  <a:srgbClr val="804000"/>
                </a:solidFill>
                <a:latin typeface="Courier New" panose="02070309020205020404" pitchFamily="49" charset="0"/>
              </a:rPr>
              <a:t>async</a:t>
            </a:r>
            <a:endParaRPr lang="en-US" sz="1400" dirty="0" smtClean="0">
              <a:solidFill>
                <a:srgbClr val="804000"/>
              </a:solidFill>
              <a:latin typeface="Courier New" panose="02070309020205020404" pitchFamily="49" charset="0"/>
            </a:endParaRPr>
          </a:p>
          <a:p>
            <a:pPr>
              <a:spcBef>
                <a:spcPts val="0"/>
              </a:spcBef>
              <a:spcAft>
                <a:spcPts val="600"/>
              </a:spcAft>
            </a:pPr>
            <a:r>
              <a:rPr lang="en-US" sz="1400" b="1" dirty="0" smtClean="0">
                <a:solidFill>
                  <a:srgbClr val="0000FF"/>
                </a:solidFill>
                <a:latin typeface="Courier New" panose="02070309020205020404" pitchFamily="49" charset="0"/>
              </a:rPr>
              <a:t>for</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smtClean="0">
                <a:solidFill>
                  <a:srgbClr val="000000"/>
                </a:solidFill>
                <a:latin typeface="Courier New" panose="02070309020205020404" pitchFamily="49" charset="0"/>
              </a:rPr>
              <a:t>    </a:t>
            </a:r>
            <a:r>
              <a:rPr lang="en-US" sz="1400" dirty="0" smtClean="0">
                <a:solidFill>
                  <a:srgbClr val="008000"/>
                </a:solidFill>
                <a:latin typeface="Courier New" panose="02070309020205020404" pitchFamily="49" charset="0"/>
              </a:rPr>
              <a:t>//</a:t>
            </a:r>
            <a:r>
              <a:rPr lang="en-US" sz="1400" dirty="0">
                <a:solidFill>
                  <a:srgbClr val="008000"/>
                </a:solidFill>
                <a:latin typeface="Courier New" panose="02070309020205020404" pitchFamily="49" charset="0"/>
              </a:rPr>
              <a:t>Process inner domain </a:t>
            </a:r>
            <a:endParaRPr lang="en-US" sz="1400" dirty="0" smtClean="0">
              <a:solidFill>
                <a:srgbClr val="804000"/>
              </a:solidFill>
              <a:latin typeface="Courier New" panose="02070309020205020404" pitchFamily="49" charset="0"/>
            </a:endParaRPr>
          </a:p>
          <a:p>
            <a:pPr>
              <a:spcBef>
                <a:spcPts val="0"/>
              </a:spcBef>
              <a:spcAft>
                <a:spcPts val="600"/>
              </a:spcAft>
            </a:pPr>
            <a:r>
              <a:rPr lang="en-US" sz="1400" dirty="0" smtClean="0">
                <a:solidFill>
                  <a:srgbClr val="804000"/>
                </a:solidFill>
                <a:latin typeface="Courier New" panose="02070309020205020404" pitchFamily="49" charset="0"/>
              </a:rPr>
              <a:t>#</a:t>
            </a:r>
            <a:r>
              <a:rPr lang="en-US" sz="1400" dirty="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host_data</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use_device</a:t>
            </a:r>
            <a:r>
              <a:rPr lang="en-US" sz="1400" dirty="0">
                <a:solidFill>
                  <a:srgbClr val="804000"/>
                </a:solidFill>
                <a:latin typeface="Courier New" panose="02070309020205020404" pitchFamily="49" charset="0"/>
              </a:rPr>
              <a:t> ( </a:t>
            </a:r>
            <a:r>
              <a:rPr lang="en-US" sz="1400" dirty="0" smtClean="0">
                <a:solidFill>
                  <a:srgbClr val="804000"/>
                </a:solidFill>
                <a:latin typeface="Courier New" panose="02070309020205020404" pitchFamily="49" charset="0"/>
              </a:rPr>
              <a:t>A </a:t>
            </a:r>
            <a:r>
              <a:rPr lang="en-US" sz="1400" dirty="0">
                <a:solidFill>
                  <a:srgbClr val="804000"/>
                </a:solidFill>
                <a:latin typeface="Courier New" panose="02070309020205020404" pitchFamily="49" charset="0"/>
              </a:rPr>
              <a:t>) { </a:t>
            </a:r>
            <a:endParaRPr lang="en-US" sz="1400" dirty="0" smtClean="0">
              <a:solidFill>
                <a:srgbClr val="804000"/>
              </a:solidFill>
              <a:latin typeface="Courier New" panose="02070309020205020404" pitchFamily="49" charset="0"/>
            </a:endParaRPr>
          </a:p>
          <a:p>
            <a:pPr>
              <a:spcBef>
                <a:spcPts val="0"/>
              </a:spcBef>
              <a:spcAft>
                <a:spcPts val="600"/>
              </a:spcAft>
            </a:pP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MPI_Sendrecv</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iy_start</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ix_end</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top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iy_end</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ix_end</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bottom</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 </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MPI_Sendrecv</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iy_end</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ix_end</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bottom</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iy_start</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ix_end</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MPI_DOUBLE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top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endParaRPr lang="en-US" sz="1400" dirty="0" smtClean="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 </a:t>
            </a:r>
            <a:r>
              <a:rPr lang="en-US" sz="1400" b="1" dirty="0" smtClean="0">
                <a:solidFill>
                  <a:srgbClr val="000080"/>
                </a:solidFill>
                <a:latin typeface="Courier New" panose="02070309020205020404" pitchFamily="49" charset="0"/>
              </a:rPr>
              <a:t>);</a:t>
            </a:r>
            <a:r>
              <a:rPr lang="en-US" sz="1400" dirty="0">
                <a:solidFill>
                  <a:srgbClr val="008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endParaRPr lang="en-US" sz="1400" dirty="0" smtClean="0">
              <a:solidFill>
                <a:srgbClr val="804000"/>
              </a:solidFill>
              <a:latin typeface="Courier New" panose="02070309020205020404" pitchFamily="49" charset="0"/>
            </a:endParaRPr>
          </a:p>
          <a:p>
            <a:pPr>
              <a:spcBef>
                <a:spcPts val="0"/>
              </a:spcBef>
              <a:spcAft>
                <a:spcPts val="600"/>
              </a:spcAft>
            </a:pPr>
            <a:r>
              <a:rPr lang="en-US" sz="1400" dirty="0" smtClean="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smtClean="0">
                <a:solidFill>
                  <a:srgbClr val="804000"/>
                </a:solidFill>
                <a:latin typeface="Courier New" panose="02070309020205020404" pitchFamily="49" charset="0"/>
              </a:rPr>
              <a:t>wait			</a:t>
            </a:r>
            <a:r>
              <a:rPr lang="en-US" sz="1400" dirty="0" smtClean="0">
                <a:solidFill>
                  <a:srgbClr val="008000"/>
                </a:solidFill>
                <a:latin typeface="Courier New" panose="02070309020205020404" pitchFamily="49" charset="0"/>
              </a:rPr>
              <a:t>//</a:t>
            </a:r>
            <a:r>
              <a:rPr lang="en-US" sz="1400" dirty="0">
                <a:solidFill>
                  <a:srgbClr val="008000"/>
                </a:solidFill>
                <a:latin typeface="Courier New" panose="02070309020205020404" pitchFamily="49" charset="0"/>
              </a:rPr>
              <a:t>wait for iteration to finish</a:t>
            </a:r>
            <a:endParaRPr lang="en-US" sz="1400" dirty="0">
              <a:effectLst/>
            </a:endParaRP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11408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 computation overlap</a:t>
            </a:r>
          </a:p>
        </p:txBody>
      </p:sp>
      <p:sp>
        <p:nvSpPr>
          <p:cNvPr id="3" name="Text Placeholder 2"/>
          <p:cNvSpPr>
            <a:spLocks noGrp="1"/>
          </p:cNvSpPr>
          <p:nvPr>
            <p:ph type="body" sz="quarter" idx="10"/>
          </p:nvPr>
        </p:nvSpPr>
        <p:spPr/>
        <p:txBody>
          <a:bodyPr/>
          <a:lstStyle/>
          <a:p>
            <a:r>
              <a:rPr lang="en-US" dirty="0"/>
              <a:t>OpenMPI 1.10.2 - 4 Tesla K80</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aphicFrame>
        <p:nvGraphicFramePr>
          <p:cNvPr id="6" name="Content Placeholder 5"/>
          <p:cNvGraphicFramePr>
            <a:graphicFrameLocks noGrp="1"/>
          </p:cNvGraphicFramePr>
          <p:nvPr>
            <p:ph idx="1"/>
            <p:extLst/>
          </p:nvPr>
        </p:nvGraphicFramePr>
        <p:xfrm>
          <a:off x="517525" y="2103438"/>
          <a:ext cx="9947275" cy="37179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235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Strategies</a:t>
            </a:r>
          </a:p>
        </p:txBody>
      </p:sp>
      <p:sp>
        <p:nvSpPr>
          <p:cNvPr id="3" name="Content Placeholder 2"/>
          <p:cNvSpPr>
            <a:spLocks noGrp="1"/>
          </p:cNvSpPr>
          <p:nvPr>
            <p:ph idx="1"/>
          </p:nvPr>
        </p:nvSpPr>
        <p:spPr/>
        <p:txBody>
          <a:bodyPr/>
          <a:lstStyle/>
          <a:p>
            <a:r>
              <a:rPr lang="en-US" dirty="0" smtClean="0"/>
              <a:t>Using stripes (2D)/planes(3D)</a:t>
            </a:r>
          </a:p>
          <a:p>
            <a:r>
              <a:rPr lang="en-US" dirty="0" smtClean="0"/>
              <a:t>	Minimizes the number of neighbors</a:t>
            </a:r>
          </a:p>
          <a:p>
            <a:r>
              <a:rPr lang="en-US" dirty="0" smtClean="0"/>
              <a:t>	Avoids noncontiguous halo exchange</a:t>
            </a:r>
          </a:p>
          <a:p>
            <a:r>
              <a:rPr lang="en-US" dirty="0" smtClean="0"/>
              <a:t>	Good for latency bound problems</a:t>
            </a:r>
          </a:p>
          <a:p>
            <a:r>
              <a:rPr lang="en-US" dirty="0" smtClean="0"/>
              <a:t>Using tiles (2D)/using boxes (3D)</a:t>
            </a:r>
          </a:p>
          <a:p>
            <a:r>
              <a:rPr lang="en-US" dirty="0" smtClean="0"/>
              <a:t>	Minimizes surface to volume ratio</a:t>
            </a:r>
          </a:p>
          <a:p>
            <a:r>
              <a:rPr lang="en-US" dirty="0" smtClean="0"/>
              <a:t>	Requires noncontiguous halo exchange</a:t>
            </a:r>
          </a:p>
          <a:p>
            <a:r>
              <a:rPr lang="en-US" dirty="0" smtClean="0"/>
              <a:t>	Good for bandwidth bound problems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031" y="2103035"/>
            <a:ext cx="1255410" cy="162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408" y="2103035"/>
            <a:ext cx="1583014" cy="1620000"/>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035677" y="4201960"/>
            <a:ext cx="1429745" cy="1620000"/>
          </a:xfrm>
          <a:prstGeom prst="rect">
            <a:avLst/>
          </a:prstGeom>
          <a:noFill/>
          <a:ln w="9525">
            <a:noFill/>
            <a:miter lim="800000"/>
            <a:headEnd/>
            <a:tailEnd/>
          </a:ln>
        </p:spPr>
      </p:pic>
    </p:spTree>
    <p:extLst>
      <p:ext uri="{BB962C8B-B14F-4D97-AF65-F5344CB8AC3E}">
        <p14:creationId xmlns:p14="http://schemas.microsoft.com/office/powerpoint/2010/main" val="33282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MPI+OPenACC</a:t>
            </a:r>
            <a:endParaRPr lang="en-US" dirty="0"/>
          </a:p>
        </p:txBody>
      </p:sp>
      <p:grpSp>
        <p:nvGrpSpPr>
          <p:cNvPr id="5" name="Group 4"/>
          <p:cNvGrpSpPr/>
          <p:nvPr/>
        </p:nvGrpSpPr>
        <p:grpSpPr>
          <a:xfrm>
            <a:off x="1057318" y="1436424"/>
            <a:ext cx="8858165" cy="4132565"/>
            <a:chOff x="1057318" y="1436424"/>
            <a:chExt cx="8858165" cy="4132565"/>
          </a:xfrm>
        </p:grpSpPr>
        <p:grpSp>
          <p:nvGrpSpPr>
            <p:cNvPr id="6" name="Group 5"/>
            <p:cNvGrpSpPr/>
            <p:nvPr/>
          </p:nvGrpSpPr>
          <p:grpSpPr>
            <a:xfrm>
              <a:off x="1057318" y="1436424"/>
              <a:ext cx="8858165" cy="4132565"/>
              <a:chOff x="1597069" y="1436424"/>
              <a:chExt cx="8858165" cy="4132565"/>
            </a:xfrm>
          </p:grpSpPr>
          <p:grpSp>
            <p:nvGrpSpPr>
              <p:cNvPr id="9" name="Group 8"/>
              <p:cNvGrpSpPr>
                <a:grpSpLocks noChangeAspect="1"/>
              </p:cNvGrpSpPr>
              <p:nvPr/>
            </p:nvGrpSpPr>
            <p:grpSpPr>
              <a:xfrm>
                <a:off x="1597069" y="1436424"/>
                <a:ext cx="8858165" cy="3975647"/>
                <a:chOff x="1146048" y="1075134"/>
                <a:chExt cx="9628440" cy="4321356"/>
              </a:xfrm>
            </p:grpSpPr>
            <p:grpSp>
              <p:nvGrpSpPr>
                <p:cNvPr id="14" name="Group 13"/>
                <p:cNvGrpSpPr/>
                <p:nvPr/>
              </p:nvGrpSpPr>
              <p:grpSpPr>
                <a:xfrm>
                  <a:off x="1146048" y="1075134"/>
                  <a:ext cx="2902344" cy="4321356"/>
                  <a:chOff x="6538422" y="970793"/>
                  <a:chExt cx="2418620" cy="3601131"/>
                </a:xfrm>
              </p:grpSpPr>
              <p:grpSp>
                <p:nvGrpSpPr>
                  <p:cNvPr id="74" name="Group 73"/>
                  <p:cNvGrpSpPr/>
                  <p:nvPr/>
                </p:nvGrpSpPr>
                <p:grpSpPr>
                  <a:xfrm>
                    <a:off x="6538422" y="970793"/>
                    <a:ext cx="2418620" cy="3284914"/>
                    <a:chOff x="3936041" y="944965"/>
                    <a:chExt cx="2418620" cy="3284914"/>
                  </a:xfrm>
                </p:grpSpPr>
                <p:sp>
                  <p:nvSpPr>
                    <p:cNvPr id="76" name="Rectangle 75"/>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77" name="Straight Connector 76"/>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78" name="TextBox 77"/>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79" name="Group 78"/>
                    <p:cNvGrpSpPr/>
                    <p:nvPr/>
                  </p:nvGrpSpPr>
                  <p:grpSpPr>
                    <a:xfrm>
                      <a:off x="4080239" y="2255248"/>
                      <a:ext cx="859259" cy="859259"/>
                      <a:chOff x="1658440" y="2996359"/>
                      <a:chExt cx="1031111" cy="1031111"/>
                    </a:xfrm>
                  </p:grpSpPr>
                  <p:pic>
                    <p:nvPicPr>
                      <p:cNvPr id="100"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101"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80"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81" name="Straight Connector 80"/>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82" name="Straight Connector 81"/>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83" name="Group 82"/>
                    <p:cNvGrpSpPr/>
                    <p:nvPr/>
                  </p:nvGrpSpPr>
                  <p:grpSpPr>
                    <a:xfrm>
                      <a:off x="4079727" y="1198124"/>
                      <a:ext cx="811587" cy="481775"/>
                      <a:chOff x="4968398" y="1203650"/>
                      <a:chExt cx="973905" cy="578130"/>
                    </a:xfrm>
                  </p:grpSpPr>
                  <p:pic>
                    <p:nvPicPr>
                      <p:cNvPr id="98"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99"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84" name="Group 83"/>
                    <p:cNvGrpSpPr/>
                    <p:nvPr/>
                  </p:nvGrpSpPr>
                  <p:grpSpPr>
                    <a:xfrm>
                      <a:off x="4977940" y="1015383"/>
                      <a:ext cx="1376721" cy="2130057"/>
                      <a:chOff x="6314007" y="971564"/>
                      <a:chExt cx="1376721" cy="2130057"/>
                    </a:xfrm>
                  </p:grpSpPr>
                  <p:grpSp>
                    <p:nvGrpSpPr>
                      <p:cNvPr id="88" name="Group 87"/>
                      <p:cNvGrpSpPr/>
                      <p:nvPr/>
                    </p:nvGrpSpPr>
                    <p:grpSpPr>
                      <a:xfrm>
                        <a:off x="6502443" y="1030443"/>
                        <a:ext cx="1016444" cy="2071178"/>
                        <a:chOff x="6190122" y="1218431"/>
                        <a:chExt cx="1219733" cy="2485414"/>
                      </a:xfrm>
                    </p:grpSpPr>
                    <p:pic>
                      <p:nvPicPr>
                        <p:cNvPr id="92"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93"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94" name="AutoShape 14"/>
                        <p:cNvGrpSpPr>
                          <a:grpSpLocks/>
                        </p:cNvGrpSpPr>
                        <p:nvPr/>
                      </p:nvGrpSpPr>
                      <p:grpSpPr bwMode="auto">
                        <a:xfrm rot="10800000">
                          <a:off x="6644934" y="2164384"/>
                          <a:ext cx="217970" cy="589449"/>
                          <a:chOff x="1444" y="2001"/>
                          <a:chExt cx="196" cy="691"/>
                        </a:xfrm>
                      </p:grpSpPr>
                      <p:pic>
                        <p:nvPicPr>
                          <p:cNvPr id="96"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97"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95"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89" name="Group 88"/>
                      <p:cNvGrpSpPr/>
                      <p:nvPr/>
                    </p:nvGrpSpPr>
                    <p:grpSpPr>
                      <a:xfrm>
                        <a:off x="6314007" y="971564"/>
                        <a:ext cx="1376721" cy="1379616"/>
                        <a:chOff x="2136722" y="1168275"/>
                        <a:chExt cx="1652065" cy="1655539"/>
                      </a:xfrm>
                    </p:grpSpPr>
                    <p:pic>
                      <p:nvPicPr>
                        <p:cNvPr id="90" name="Picture 89"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91" name="Picture 90"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85" name="Rectangle 84"/>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86"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87" name="Straight Connector 86"/>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75" name="TextBox 74"/>
                  <p:cNvSpPr txBox="1"/>
                  <p:nvPr/>
                </p:nvSpPr>
                <p:spPr>
                  <a:xfrm>
                    <a:off x="7167178" y="4271543"/>
                    <a:ext cx="732620"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0</a:t>
                    </a:r>
                  </a:p>
                </p:txBody>
              </p:sp>
            </p:grpSp>
            <p:grpSp>
              <p:nvGrpSpPr>
                <p:cNvPr id="15" name="Group 14"/>
                <p:cNvGrpSpPr/>
                <p:nvPr/>
              </p:nvGrpSpPr>
              <p:grpSpPr>
                <a:xfrm>
                  <a:off x="7872144" y="1075134"/>
                  <a:ext cx="2902344" cy="4321356"/>
                  <a:chOff x="6538422" y="970793"/>
                  <a:chExt cx="2418620" cy="3601131"/>
                </a:xfrm>
              </p:grpSpPr>
              <p:grpSp>
                <p:nvGrpSpPr>
                  <p:cNvPr id="46" name="Group 45"/>
                  <p:cNvGrpSpPr/>
                  <p:nvPr/>
                </p:nvGrpSpPr>
                <p:grpSpPr>
                  <a:xfrm>
                    <a:off x="6538422" y="970793"/>
                    <a:ext cx="2418620" cy="3284914"/>
                    <a:chOff x="3936041" y="944965"/>
                    <a:chExt cx="2418620" cy="3284914"/>
                  </a:xfrm>
                </p:grpSpPr>
                <p:sp>
                  <p:nvSpPr>
                    <p:cNvPr id="48" name="Rectangle 47"/>
                    <p:cNvSpPr/>
                    <p:nvPr/>
                  </p:nvSpPr>
                  <p:spPr>
                    <a:xfrm>
                      <a:off x="3936041" y="944965"/>
                      <a:ext cx="2348645" cy="3284914"/>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49" name="Straight Connector 48"/>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50" name="TextBox 49"/>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51" name="Group 50"/>
                    <p:cNvGrpSpPr/>
                    <p:nvPr/>
                  </p:nvGrpSpPr>
                  <p:grpSpPr>
                    <a:xfrm>
                      <a:off x="4080239" y="2255248"/>
                      <a:ext cx="859259" cy="859259"/>
                      <a:chOff x="1658440" y="2996359"/>
                      <a:chExt cx="1031111" cy="1031111"/>
                    </a:xfrm>
                  </p:grpSpPr>
                  <p:pic>
                    <p:nvPicPr>
                      <p:cNvPr id="72"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73"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52"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53" name="Straight Connector 52"/>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54" name="Straight Connector 53"/>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55" name="Group 54"/>
                    <p:cNvGrpSpPr/>
                    <p:nvPr/>
                  </p:nvGrpSpPr>
                  <p:grpSpPr>
                    <a:xfrm>
                      <a:off x="4079727" y="1198124"/>
                      <a:ext cx="811587" cy="481775"/>
                      <a:chOff x="4968398" y="1203650"/>
                      <a:chExt cx="973905" cy="578130"/>
                    </a:xfrm>
                  </p:grpSpPr>
                  <p:pic>
                    <p:nvPicPr>
                      <p:cNvPr id="70"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71"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56" name="Group 55"/>
                    <p:cNvGrpSpPr/>
                    <p:nvPr/>
                  </p:nvGrpSpPr>
                  <p:grpSpPr>
                    <a:xfrm>
                      <a:off x="4977940" y="1015383"/>
                      <a:ext cx="1376721" cy="2130057"/>
                      <a:chOff x="6314007" y="971564"/>
                      <a:chExt cx="1376721" cy="2130057"/>
                    </a:xfrm>
                  </p:grpSpPr>
                  <p:grpSp>
                    <p:nvGrpSpPr>
                      <p:cNvPr id="60" name="Group 59"/>
                      <p:cNvGrpSpPr/>
                      <p:nvPr/>
                    </p:nvGrpSpPr>
                    <p:grpSpPr>
                      <a:xfrm>
                        <a:off x="6502443" y="1030443"/>
                        <a:ext cx="1016444" cy="2071178"/>
                        <a:chOff x="6190122" y="1218431"/>
                        <a:chExt cx="1219733" cy="2485414"/>
                      </a:xfrm>
                    </p:grpSpPr>
                    <p:pic>
                      <p:nvPicPr>
                        <p:cNvPr id="64"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65"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66" name="AutoShape 14"/>
                        <p:cNvGrpSpPr>
                          <a:grpSpLocks/>
                        </p:cNvGrpSpPr>
                        <p:nvPr/>
                      </p:nvGrpSpPr>
                      <p:grpSpPr bwMode="auto">
                        <a:xfrm rot="10800000">
                          <a:off x="6644934" y="2164384"/>
                          <a:ext cx="217970" cy="589449"/>
                          <a:chOff x="1444" y="2001"/>
                          <a:chExt cx="196" cy="691"/>
                        </a:xfrm>
                      </p:grpSpPr>
                      <p:pic>
                        <p:nvPicPr>
                          <p:cNvPr id="68"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69"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67"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61" name="Group 60"/>
                      <p:cNvGrpSpPr/>
                      <p:nvPr/>
                    </p:nvGrpSpPr>
                    <p:grpSpPr>
                      <a:xfrm>
                        <a:off x="6314007" y="971564"/>
                        <a:ext cx="1376721" cy="1379616"/>
                        <a:chOff x="2136722" y="1168275"/>
                        <a:chExt cx="1652065" cy="1655539"/>
                      </a:xfrm>
                    </p:grpSpPr>
                    <p:pic>
                      <p:nvPicPr>
                        <p:cNvPr id="62" name="Picture 61"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63" name="Picture 62"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57" name="Rectangle 56"/>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58"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59" name="Straight Connector 58"/>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47" name="TextBox 46"/>
                  <p:cNvSpPr txBox="1"/>
                  <p:nvPr/>
                </p:nvSpPr>
                <p:spPr>
                  <a:xfrm>
                    <a:off x="7167178" y="4271543"/>
                    <a:ext cx="902504"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n-1</a:t>
                    </a:r>
                  </a:p>
                </p:txBody>
              </p:sp>
            </p:grpSp>
            <p:grpSp>
              <p:nvGrpSpPr>
                <p:cNvPr id="16" name="Group 15"/>
                <p:cNvGrpSpPr/>
                <p:nvPr/>
              </p:nvGrpSpPr>
              <p:grpSpPr>
                <a:xfrm>
                  <a:off x="4200538" y="1075134"/>
                  <a:ext cx="2902344" cy="4321356"/>
                  <a:chOff x="6538422" y="970793"/>
                  <a:chExt cx="2418620" cy="3601131"/>
                </a:xfrm>
              </p:grpSpPr>
              <p:grpSp>
                <p:nvGrpSpPr>
                  <p:cNvPr id="18" name="Group 17"/>
                  <p:cNvGrpSpPr/>
                  <p:nvPr/>
                </p:nvGrpSpPr>
                <p:grpSpPr>
                  <a:xfrm>
                    <a:off x="6538422" y="970793"/>
                    <a:ext cx="2418620" cy="3284915"/>
                    <a:chOff x="3936041" y="944965"/>
                    <a:chExt cx="2418620" cy="3284915"/>
                  </a:xfrm>
                </p:grpSpPr>
                <p:sp>
                  <p:nvSpPr>
                    <p:cNvPr id="20" name="Rectangle 19"/>
                    <p:cNvSpPr/>
                    <p:nvPr/>
                  </p:nvSpPr>
                  <p:spPr>
                    <a:xfrm>
                      <a:off x="3936041" y="944965"/>
                      <a:ext cx="2348645" cy="3284915"/>
                    </a:xfrm>
                    <a:prstGeom prst="rect">
                      <a:avLst/>
                    </a:prstGeom>
                    <a:solidFill>
                      <a:srgbClr val="000000">
                        <a:lumMod val="65000"/>
                        <a:lumOff val="3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cxnSp>
                  <p:nvCxnSpPr>
                    <p:cNvPr id="21" name="Straight Connector 20"/>
                    <p:cNvCxnSpPr/>
                    <p:nvPr/>
                  </p:nvCxnSpPr>
                  <p:spPr bwMode="auto">
                    <a:xfrm>
                      <a:off x="4115692" y="3340728"/>
                      <a:ext cx="1887010" cy="15753"/>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sp>
                  <p:nvSpPr>
                    <p:cNvPr id="22" name="TextBox 21"/>
                    <p:cNvSpPr txBox="1"/>
                    <p:nvPr/>
                  </p:nvSpPr>
                  <p:spPr>
                    <a:xfrm>
                      <a:off x="5105460" y="3393757"/>
                      <a:ext cx="501754" cy="272504"/>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latin typeface="Calibri" pitchFamily="34" charset="0"/>
                          <a:cs typeface="Calibri" pitchFamily="34" charset="0"/>
                        </a:rPr>
                        <a:t>PCI-e</a:t>
                      </a:r>
                    </a:p>
                  </p:txBody>
                </p:sp>
                <p:grpSp>
                  <p:nvGrpSpPr>
                    <p:cNvPr id="23" name="Group 22"/>
                    <p:cNvGrpSpPr/>
                    <p:nvPr/>
                  </p:nvGrpSpPr>
                  <p:grpSpPr>
                    <a:xfrm>
                      <a:off x="4080239" y="2255248"/>
                      <a:ext cx="859259" cy="859259"/>
                      <a:chOff x="1658440" y="2996359"/>
                      <a:chExt cx="1031111" cy="1031111"/>
                    </a:xfrm>
                  </p:grpSpPr>
                  <p:pic>
                    <p:nvPicPr>
                      <p:cNvPr id="44" name="Picture 128" descr="NV_GPU.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45" name="TextBox 51"/>
                      <p:cNvSpPr txBox="1">
                        <a:spLocks noChangeArrowheads="1"/>
                      </p:cNvSpPr>
                      <p:nvPr/>
                    </p:nvSpPr>
                    <p:spPr bwMode="auto">
                      <a:xfrm>
                        <a:off x="1861066" y="3358026"/>
                        <a:ext cx="625858" cy="33454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GPU</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grpSp>
                <p:pic>
                  <p:nvPicPr>
                    <p:cNvPr id="24" name="AutoShape 14"/>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6511" y="1679899"/>
                      <a:ext cx="343949" cy="582310"/>
                    </a:xfrm>
                    <a:prstGeom prst="rect">
                      <a:avLst/>
                    </a:prstGeom>
                    <a:noFill/>
                    <a:ln w="9525">
                      <a:noFill/>
                      <a:miter lim="800000"/>
                      <a:headEnd/>
                      <a:tailEnd/>
                    </a:ln>
                  </p:spPr>
                </p:pic>
                <p:cxnSp>
                  <p:nvCxnSpPr>
                    <p:cNvPr id="25" name="Straight Connector 24"/>
                    <p:cNvCxnSpPr/>
                    <p:nvPr/>
                  </p:nvCxnSpPr>
                  <p:spPr bwMode="auto">
                    <a:xfrm>
                      <a:off x="5664546" y="3097946"/>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26" name="Straight Connector 25"/>
                    <p:cNvCxnSpPr/>
                    <p:nvPr/>
                  </p:nvCxnSpPr>
                  <p:spPr bwMode="auto">
                    <a:xfrm>
                      <a:off x="4488486" y="3090619"/>
                      <a:ext cx="3510" cy="236091"/>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nvGrpSpPr>
                    <p:cNvPr id="27" name="Group 26"/>
                    <p:cNvGrpSpPr/>
                    <p:nvPr/>
                  </p:nvGrpSpPr>
                  <p:grpSpPr>
                    <a:xfrm>
                      <a:off x="4079727" y="1198124"/>
                      <a:ext cx="811587" cy="481775"/>
                      <a:chOff x="4968398" y="1203650"/>
                      <a:chExt cx="973905" cy="578130"/>
                    </a:xfrm>
                  </p:grpSpPr>
                  <p:pic>
                    <p:nvPicPr>
                      <p:cNvPr id="42" name="Picture 132" descr="Plain_Chip.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9013" y="1203650"/>
                        <a:ext cx="965255" cy="578130"/>
                      </a:xfrm>
                      <a:prstGeom prst="rect">
                        <a:avLst/>
                      </a:prstGeom>
                      <a:noFill/>
                      <a:ln w="9525">
                        <a:noFill/>
                        <a:miter lim="800000"/>
                        <a:headEnd/>
                        <a:tailEnd/>
                      </a:ln>
                    </p:spPr>
                  </p:pic>
                  <p:sp>
                    <p:nvSpPr>
                      <p:cNvPr id="43" name="TextBox 51"/>
                      <p:cNvSpPr txBox="1">
                        <a:spLocks noChangeArrowheads="1"/>
                      </p:cNvSpPr>
                      <p:nvPr/>
                    </p:nvSpPr>
                    <p:spPr bwMode="auto">
                      <a:xfrm>
                        <a:off x="4968398" y="1265606"/>
                        <a:ext cx="973905" cy="501810"/>
                      </a:xfrm>
                      <a:prstGeom prst="rect">
                        <a:avLst/>
                      </a:prstGeom>
                      <a:noFill/>
                      <a:ln w="9525">
                        <a:noFill/>
                        <a:miter lim="800000"/>
                        <a:headEnd/>
                        <a:tailEnd/>
                      </a:ln>
                    </p:spPr>
                    <p:txBody>
                      <a:bodyPr wrap="square">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GDDR5</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cs typeface="Arial" charset="0"/>
                          </a:rPr>
                          <a:t>Memory</a:t>
                        </a:r>
                      </a:p>
                    </p:txBody>
                  </p:sp>
                </p:grpSp>
                <p:grpSp>
                  <p:nvGrpSpPr>
                    <p:cNvPr id="28" name="Group 27"/>
                    <p:cNvGrpSpPr/>
                    <p:nvPr/>
                  </p:nvGrpSpPr>
                  <p:grpSpPr>
                    <a:xfrm>
                      <a:off x="4977940" y="1015383"/>
                      <a:ext cx="1376721" cy="2130057"/>
                      <a:chOff x="6314007" y="971564"/>
                      <a:chExt cx="1376721" cy="2130057"/>
                    </a:xfrm>
                  </p:grpSpPr>
                  <p:grpSp>
                    <p:nvGrpSpPr>
                      <p:cNvPr id="32" name="Group 31"/>
                      <p:cNvGrpSpPr/>
                      <p:nvPr/>
                    </p:nvGrpSpPr>
                    <p:grpSpPr>
                      <a:xfrm>
                        <a:off x="6502443" y="1030443"/>
                        <a:ext cx="1016444" cy="2071178"/>
                        <a:chOff x="6190122" y="1218431"/>
                        <a:chExt cx="1219733" cy="2485414"/>
                      </a:xfrm>
                    </p:grpSpPr>
                    <p:pic>
                      <p:nvPicPr>
                        <p:cNvPr id="36" name="Picture 130" descr="Intel_CPU.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90122" y="2740574"/>
                          <a:ext cx="1127594" cy="963271"/>
                        </a:xfrm>
                        <a:prstGeom prst="rect">
                          <a:avLst/>
                        </a:prstGeom>
                        <a:noFill/>
                        <a:ln w="9525">
                          <a:noFill/>
                          <a:miter lim="800000"/>
                          <a:headEnd/>
                          <a:tailEnd/>
                        </a:ln>
                      </p:spPr>
                    </p:pic>
                    <p:sp>
                      <p:nvSpPr>
                        <p:cNvPr id="37" name="TextBox 51"/>
                        <p:cNvSpPr txBox="1">
                          <a:spLocks noChangeArrowheads="1"/>
                        </p:cNvSpPr>
                        <p:nvPr/>
                      </p:nvSpPr>
                      <p:spPr bwMode="auto">
                        <a:xfrm>
                          <a:off x="6209954" y="1218431"/>
                          <a:ext cx="1199901" cy="50181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System</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Memory</a:t>
                          </a:r>
                        </a:p>
                      </p:txBody>
                    </p:sp>
                    <p:grpSp>
                      <p:nvGrpSpPr>
                        <p:cNvPr id="38" name="AutoShape 14"/>
                        <p:cNvGrpSpPr>
                          <a:grpSpLocks/>
                        </p:cNvGrpSpPr>
                        <p:nvPr/>
                      </p:nvGrpSpPr>
                      <p:grpSpPr bwMode="auto">
                        <a:xfrm rot="10800000">
                          <a:off x="6644934" y="2164384"/>
                          <a:ext cx="217970" cy="589449"/>
                          <a:chOff x="1444" y="2001"/>
                          <a:chExt cx="196" cy="691"/>
                        </a:xfrm>
                      </p:grpSpPr>
                      <p:pic>
                        <p:nvPicPr>
                          <p:cNvPr id="40" name="AutoShap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41"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3491"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cs typeface="Arial" charset="0"/>
                            </a:endParaRPr>
                          </a:p>
                        </p:txBody>
                      </p:sp>
                    </p:grpSp>
                    <p:sp>
                      <p:nvSpPr>
                        <p:cNvPr id="39" name="TextBox 51"/>
                        <p:cNvSpPr txBox="1">
                          <a:spLocks noChangeArrowheads="1"/>
                        </p:cNvSpPr>
                        <p:nvPr/>
                      </p:nvSpPr>
                      <p:spPr bwMode="auto">
                        <a:xfrm>
                          <a:off x="6314125" y="3083097"/>
                          <a:ext cx="879588" cy="334540"/>
                        </a:xfrm>
                        <a:prstGeom prst="rect">
                          <a:avLst/>
                        </a:prstGeom>
                        <a:noFill/>
                        <a:ln w="9525">
                          <a:noFill/>
                          <a:miter lim="800000"/>
                          <a:headEnd/>
                          <a:tailEnd/>
                        </a:ln>
                      </p:spPr>
                      <p:txBody>
                        <a:bodyPr wrap="square" lIns="0" rIns="0">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CPU</a:t>
                          </a:r>
                        </a:p>
                      </p:txBody>
                    </p:sp>
                  </p:grpSp>
                  <p:grpSp>
                    <p:nvGrpSpPr>
                      <p:cNvPr id="33" name="Group 32"/>
                      <p:cNvGrpSpPr/>
                      <p:nvPr/>
                    </p:nvGrpSpPr>
                    <p:grpSpPr>
                      <a:xfrm>
                        <a:off x="6314007" y="971564"/>
                        <a:ext cx="1376721" cy="1379616"/>
                        <a:chOff x="2136722" y="1168275"/>
                        <a:chExt cx="1652065" cy="1655539"/>
                      </a:xfrm>
                    </p:grpSpPr>
                    <p:pic>
                      <p:nvPicPr>
                        <p:cNvPr id="34" name="Picture 33"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19890" y="1168275"/>
                          <a:ext cx="1468897" cy="1468897"/>
                        </a:xfrm>
                        <a:prstGeom prst="rect">
                          <a:avLst/>
                        </a:prstGeom>
                      </p:spPr>
                    </p:pic>
                    <p:pic>
                      <p:nvPicPr>
                        <p:cNvPr id="35" name="Picture 34" descr="memory_v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6722" y="1354917"/>
                          <a:ext cx="1468897" cy="1468897"/>
                        </a:xfrm>
                        <a:prstGeom prst="rect">
                          <a:avLst/>
                        </a:prstGeom>
                      </p:spPr>
                    </p:pic>
                  </p:grpSp>
                </p:grpSp>
                <p:sp>
                  <p:nvSpPr>
                    <p:cNvPr id="29" name="Rectangle 28"/>
                    <p:cNvSpPr/>
                    <p:nvPr/>
                  </p:nvSpPr>
                  <p:spPr>
                    <a:xfrm>
                      <a:off x="4115696" y="3591109"/>
                      <a:ext cx="821611" cy="513183"/>
                    </a:xfrm>
                    <a:prstGeom prst="rect">
                      <a:avLst/>
                    </a:prstGeom>
                    <a:solidFill>
                      <a:srgbClr val="545454">
                        <a:lumMod val="50000"/>
                      </a:srgbClr>
                    </a:solidFill>
                    <a:ln w="25400" cap="flat" cmpd="sng" algn="ctr">
                      <a:noFill/>
                      <a:prstDash val="solid"/>
                    </a:ln>
                    <a:effectLst/>
                    <a:scene3d>
                      <a:camera prst="orthographicFront"/>
                      <a:lightRig rig="threePt" dir="t"/>
                    </a:scene3d>
                    <a:sp3d>
                      <a:bevelT/>
                    </a:sp3d>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30" name="TextBox 51"/>
                    <p:cNvSpPr txBox="1">
                      <a:spLocks noChangeArrowheads="1"/>
                    </p:cNvSpPr>
                    <p:nvPr/>
                  </p:nvSpPr>
                  <p:spPr bwMode="auto">
                    <a:xfrm>
                      <a:off x="4115695" y="3655363"/>
                      <a:ext cx="811075" cy="411895"/>
                    </a:xfrm>
                    <a:prstGeom prst="rect">
                      <a:avLst/>
                    </a:prstGeom>
                    <a:noFill/>
                    <a:ln w="9525">
                      <a:noFill/>
                      <a:miter lim="800000"/>
                      <a:headEnd/>
                      <a:tailEnd/>
                    </a:ln>
                  </p:spPr>
                  <p:txBody>
                    <a:bodyPr wrap="square" lIns="0" tIns="42287" rIns="0" bIns="42287">
                      <a:spAutoFit/>
                    </a:bodyPr>
                    <a:lstStyle/>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Network</a:t>
                      </a:r>
                    </a:p>
                    <a:p>
                      <a:pPr marL="0" marR="0" lvl="0" indent="0" algn="ctr" defTabSz="91349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Card</a:t>
                      </a:r>
                    </a:p>
                  </p:txBody>
                </p:sp>
                <p:cxnSp>
                  <p:nvCxnSpPr>
                    <p:cNvPr id="31" name="Straight Connector 30"/>
                    <p:cNvCxnSpPr/>
                    <p:nvPr/>
                  </p:nvCxnSpPr>
                  <p:spPr bwMode="auto">
                    <a:xfrm>
                      <a:off x="4492108" y="3346654"/>
                      <a:ext cx="0" cy="229327"/>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19" name="TextBox 18"/>
                  <p:cNvSpPr txBox="1"/>
                  <p:nvPr/>
                </p:nvSpPr>
                <p:spPr>
                  <a:xfrm>
                    <a:off x="7167178" y="4271543"/>
                    <a:ext cx="732620" cy="300381"/>
                  </a:xfrm>
                  <a:prstGeom prst="rect">
                    <a:avLst/>
                  </a:prstGeom>
                  <a:noFill/>
                </p:spPr>
                <p:txBody>
                  <a:bodyPr wrap="none" lIns="84583" tIns="42287" rIns="84583" bIns="42287"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Trebuchet MS"/>
                        <a:cs typeface="ＭＳ Ｐゴシック" pitchFamily="-65" charset="-128"/>
                      </a:rPr>
                      <a:t>Node 1</a:t>
                    </a:r>
                  </a:p>
                </p:txBody>
              </p:sp>
            </p:grpSp>
            <p:sp>
              <p:nvSpPr>
                <p:cNvPr id="17" name="TextBox 16"/>
                <p:cNvSpPr txBox="1"/>
                <p:nvPr/>
              </p:nvSpPr>
              <p:spPr>
                <a:xfrm>
                  <a:off x="7113378" y="2792017"/>
                  <a:ext cx="714407" cy="401448"/>
                </a:xfrm>
                <a:prstGeom prst="rect">
                  <a:avLst/>
                </a:prstGeom>
                <a:noFill/>
              </p:spPr>
              <p:txBody>
                <a:bodyPr wrap="square"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schemeClr val="bg1"/>
                      </a:solidFill>
                      <a:effectLst/>
                      <a:uLnTx/>
                      <a:uFillTx/>
                    </a:rPr>
                    <a:t>…</a:t>
                  </a:r>
                  <a:endParaRPr kumimoji="0" lang="en-US" sz="1800" b="0" i="0" u="none" strike="noStrike" kern="0" cap="none" spc="0" normalizeH="0" baseline="0" noProof="0" dirty="0" smtClean="0">
                    <a:ln>
                      <a:noFill/>
                    </a:ln>
                    <a:solidFill>
                      <a:schemeClr val="bg1"/>
                    </a:solidFill>
                    <a:effectLst/>
                    <a:uLnTx/>
                    <a:uFillTx/>
                  </a:endParaRPr>
                </a:p>
              </p:txBody>
            </p:sp>
          </p:grpSp>
          <p:cxnSp>
            <p:nvCxnSpPr>
              <p:cNvPr id="10" name="Straight Connector 9"/>
              <p:cNvCxnSpPr/>
              <p:nvPr/>
            </p:nvCxnSpPr>
            <p:spPr bwMode="auto">
              <a:xfrm>
                <a:off x="2200281" y="5548145"/>
                <a:ext cx="6216606" cy="3970"/>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11" name="Straight Connector 10"/>
              <p:cNvCxnSpPr/>
              <p:nvPr/>
            </p:nvCxnSpPr>
            <p:spPr bwMode="auto">
              <a:xfrm>
                <a:off x="2206968" y="4924320"/>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12" name="Straight Connector 11"/>
              <p:cNvCxnSpPr/>
              <p:nvPr/>
            </p:nvCxnSpPr>
            <p:spPr bwMode="auto">
              <a:xfrm>
                <a:off x="8416887" y="4924319"/>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cxnSp>
            <p:nvCxnSpPr>
              <p:cNvPr id="13" name="Straight Connector 12"/>
              <p:cNvCxnSpPr/>
              <p:nvPr/>
            </p:nvCxnSpPr>
            <p:spPr bwMode="auto">
              <a:xfrm>
                <a:off x="5022416" y="4924318"/>
                <a:ext cx="0" cy="644669"/>
              </a:xfrm>
              <a:prstGeom prst="line">
                <a:avLst/>
              </a:prstGeom>
              <a:solidFill>
                <a:srgbClr val="6666FF"/>
              </a:solidFill>
              <a:ln w="57150" cap="flat" cmpd="sng" algn="ctr">
                <a:solidFill>
                  <a:srgbClr val="FFFFFF">
                    <a:lumMod val="50000"/>
                  </a:srgbClr>
                </a:solidFill>
                <a:prstDash val="solid"/>
                <a:round/>
                <a:headEnd type="none" w="med" len="med"/>
                <a:tailEnd type="none" w="med" len="med"/>
              </a:ln>
              <a:effectLst/>
            </p:spPr>
          </p:cxnSp>
        </p:grpSp>
        <p:sp>
          <p:nvSpPr>
            <p:cNvPr id="7" name="Rectangle 6"/>
            <p:cNvSpPr/>
            <p:nvPr/>
          </p:nvSpPr>
          <p:spPr>
            <a:xfrm>
              <a:off x="3867449" y="1436425"/>
              <a:ext cx="2592905" cy="3626543"/>
            </a:xfrm>
            <a:prstGeom prst="rect">
              <a:avLst/>
            </a:prstGeom>
            <a:solidFill>
              <a:srgbClr val="000000">
                <a:lumMod val="65000"/>
                <a:lumOff val="35000"/>
                <a:alpha val="75000"/>
              </a:srgbClr>
            </a:solidFill>
            <a:ln w="25400" cap="flat" cmpd="sng" algn="ctr">
              <a:noFill/>
              <a:prstDash val="solid"/>
            </a:ln>
            <a:effectLst/>
          </p:spPr>
          <p:txBody>
            <a:bodyPr lIns="84583" tIns="42287" rIns="84583" bIns="42287"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8" name="Curved Up Arrow 7"/>
            <p:cNvSpPr/>
            <p:nvPr/>
          </p:nvSpPr>
          <p:spPr bwMode="auto">
            <a:xfrm>
              <a:off x="1592497" y="2304789"/>
              <a:ext cx="6444442" cy="3139123"/>
            </a:xfrm>
            <a:prstGeom prst="curvedUpArrow">
              <a:avLst>
                <a:gd name="adj1" fmla="val 4592"/>
                <a:gd name="adj2" fmla="val 11392"/>
                <a:gd name="adj3" fmla="val 7023"/>
              </a:avLst>
            </a:prstGeom>
            <a:solidFill>
              <a:srgbClr val="FF0000">
                <a:alpha val="59000"/>
              </a:srgbClr>
            </a:solidFill>
            <a:ln w="25400" cap="flat" cmpd="sng" algn="ctr">
              <a:solidFill>
                <a:srgbClr val="FF0000">
                  <a:lumMod val="75000"/>
                </a:srgbClr>
              </a:solidFill>
              <a:prstDash val="solid"/>
              <a:round/>
              <a:headEnd type="none" w="med" len="med"/>
              <a:tailEnd type="none" w="sm" len="med"/>
            </a:ln>
            <a:effectLst>
              <a:outerShdw blurRad="50800" dist="38100" dir="2700000" algn="tl" rotWithShape="0">
                <a:prstClr val="black"/>
              </a:outerShdw>
            </a:effectLst>
          </p:spPr>
          <p:txBody>
            <a:bodyPr vert="horz" wrap="none" lIns="84583" tIns="42287" rIns="84583" bIns="42287" numCol="1" rtlCol="0" anchor="ctr" anchorCtr="0" compatLnSpc="1">
              <a:prstTxWarp prst="textNoShape">
                <a:avLst/>
              </a:prstTxWarp>
            </a:bodyPr>
            <a:lstStyle/>
            <a:p>
              <a:pPr marL="3969" algn="ctr" defTabSz="761243">
                <a:buSzPct val="180000"/>
                <a:tabLst>
                  <a:tab pos="3092500" algn="l"/>
                </a:tabLst>
                <a:defRPr/>
              </a:pPr>
              <a:endParaRPr lang="en-US" b="1" kern="0">
                <a:solidFill>
                  <a:srgbClr val="FFFFFF"/>
                </a:solidFill>
                <a:cs typeface="Arial" charset="0"/>
              </a:endParaRPr>
            </a:p>
          </p:txBody>
        </p:sp>
      </p:grpSp>
    </p:spTree>
    <p:extLst>
      <p:ext uri="{BB962C8B-B14F-4D97-AF65-F5344CB8AC3E}">
        <p14:creationId xmlns:p14="http://schemas.microsoft.com/office/powerpoint/2010/main" val="164987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98349" y="2881458"/>
            <a:ext cx="9976104" cy="17263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Jacobi solver</a:t>
            </a:r>
          </a:p>
        </p:txBody>
      </p:sp>
      <p:sp>
        <p:nvSpPr>
          <p:cNvPr id="3" name="Content Placeholder 2"/>
          <p:cNvSpPr>
            <a:spLocks noGrp="1"/>
          </p:cNvSpPr>
          <p:nvPr>
            <p:ph idx="1"/>
          </p:nvPr>
        </p:nvSpPr>
        <p:spPr/>
        <p:txBody>
          <a:bodyPr/>
          <a:lstStyle/>
          <a:p>
            <a:pPr lvl="0">
              <a:buClr>
                <a:srgbClr val="B3B3B3"/>
              </a:buClr>
            </a:pPr>
            <a:r>
              <a:rPr lang="en-US" sz="1400" dirty="0">
                <a:solidFill>
                  <a:srgbClr val="000000"/>
                </a:solidFill>
              </a:rPr>
              <a:t>While not converged</a:t>
            </a:r>
          </a:p>
          <a:p>
            <a:pPr lvl="0">
              <a:buClr>
                <a:srgbClr val="B3B3B3"/>
              </a:buClr>
            </a:pPr>
            <a:r>
              <a:rPr lang="en-US" sz="1400" dirty="0">
                <a:solidFill>
                  <a:srgbClr val="000000"/>
                </a:solidFill>
              </a:rPr>
              <a:t>    Do Jacobi step:</a:t>
            </a:r>
          </a:p>
          <a:p>
            <a:pPr lvl="0">
              <a:buClr>
                <a:srgbClr val="B3B3B3"/>
              </a:buClr>
            </a:pPr>
            <a:r>
              <a:rPr lang="en-US" sz="1400" dirty="0">
                <a:solidFill>
                  <a:srgbClr val="000000"/>
                </a:solidFill>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iy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b="1" dirty="0" err="1" smtClean="0">
                <a:solidFill>
                  <a:srgbClr val="000000"/>
                </a:solidFill>
                <a:latin typeface="Courier New" panose="02070309020205020404" pitchFamily="49" charset="0"/>
              </a:rPr>
              <a:t>iy_start</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b="1" dirty="0" err="1" smtClean="0">
                <a:solidFill>
                  <a:srgbClr val="000000"/>
                </a:solidFill>
                <a:latin typeface="Courier New" panose="02070309020205020404" pitchFamily="49" charset="0"/>
              </a:rPr>
              <a:t>iy_end</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ix </a:t>
            </a:r>
            <a:r>
              <a:rPr lang="en-US" sz="1400" b="1" dirty="0" smtClean="0">
                <a:solidFill>
                  <a:srgbClr val="000080"/>
                </a:solidFill>
                <a:latin typeface="Courier New" panose="02070309020205020404" pitchFamily="49" charset="0"/>
              </a:rPr>
              <a:t>= </a:t>
            </a:r>
            <a:r>
              <a:rPr lang="en-US" sz="1400" b="1" dirty="0" err="1" smtClean="0">
                <a:solidFill>
                  <a:srgbClr val="000000"/>
                </a:solidFill>
                <a:latin typeface="Courier New" panose="02070309020205020404" pitchFamily="49" charset="0"/>
              </a:rPr>
              <a:t>ix_start</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ix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b="1" dirty="0" err="1" smtClean="0">
                <a:solidFill>
                  <a:srgbClr val="000000"/>
                </a:solidFill>
                <a:latin typeface="Courier New" panose="02070309020205020404" pitchFamily="49" charset="0"/>
              </a:rPr>
              <a:t>ix_end</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dirty="0">
                <a:solidFill>
                  <a:srgbClr val="8000FF"/>
                </a:solidFill>
                <a:latin typeface="Courier New" panose="02070309020205020404" pitchFamily="49" charset="0"/>
              </a:rPr>
              <a:t>        </a:t>
            </a:r>
            <a:r>
              <a:rPr lang="en-US" sz="1400" dirty="0" smtClean="0">
                <a:solidFill>
                  <a:srgbClr val="0000FF"/>
                </a:solidFill>
                <a:latin typeface="Courier New" panose="02070309020205020404" pitchFamily="49" charset="0"/>
              </a:rPr>
              <a:t>Anew</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 </a:t>
            </a:r>
            <a:r>
              <a:rPr lang="en-US" sz="1400" dirty="0">
                <a:solidFill>
                  <a:srgbClr val="FF8000"/>
                </a:solidFill>
                <a:latin typeface="Courier New" panose="02070309020205020404" pitchFamily="49" charset="0"/>
              </a:rPr>
              <a:t>0.25f</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rhs</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lvl="0">
              <a:buClr>
                <a:srgbClr val="B3B3B3"/>
              </a:buClr>
            </a:pPr>
            <a:r>
              <a:rPr lang="en-US" sz="1400" b="1" dirty="0">
                <a:solidFill>
                  <a:srgbClr val="000000"/>
                </a:solidFill>
                <a:latin typeface="Courier New" panose="02070309020205020404" pitchFamily="49" charset="0"/>
              </a:rPr>
              <a:t>  </a:t>
            </a:r>
            <a:r>
              <a:rPr lang="en-US" sz="1400" b="1"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76B900"/>
                </a:solidFill>
                <a:latin typeface="Courier New" panose="02070309020205020404" pitchFamily="49" charset="0"/>
              </a:rPr>
              <a:t>A</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ix</a:t>
            </a:r>
            <a:r>
              <a:rPr lang="en-US" sz="1400" b="1" dirty="0" smtClean="0">
                <a:solidFill>
                  <a:srgbClr val="00008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rPr>
              <a:t>;</a:t>
            </a:r>
            <a:endParaRPr lang="en-US" sz="1400" b="1" dirty="0">
              <a:solidFill>
                <a:srgbClr val="000080"/>
              </a:solidFill>
              <a:latin typeface="Courier New" panose="02070309020205020404" pitchFamily="49" charset="0"/>
            </a:endParaRPr>
          </a:p>
          <a:p>
            <a:pPr lvl="0">
              <a:buClr>
                <a:srgbClr val="B3B3B3"/>
              </a:buClr>
            </a:pPr>
            <a:r>
              <a:rPr lang="en-US" sz="1400" dirty="0" smtClean="0">
                <a:solidFill>
                  <a:srgbClr val="000000"/>
                </a:solidFill>
              </a:rPr>
              <a:t>    Copy </a:t>
            </a:r>
            <a:r>
              <a:rPr lang="en-US" sz="1400" dirty="0">
                <a:solidFill>
                  <a:srgbClr val="000000"/>
                </a:solidFill>
                <a:latin typeface="Courier New" panose="02070309020205020404" pitchFamily="49" charset="0"/>
              </a:rPr>
              <a:t>Anew</a:t>
            </a:r>
            <a:r>
              <a:rPr lang="en-US" sz="1400" dirty="0">
                <a:solidFill>
                  <a:srgbClr val="000000"/>
                </a:solidFill>
              </a:rPr>
              <a:t> to </a:t>
            </a:r>
            <a:r>
              <a:rPr lang="en-US" sz="1400" dirty="0">
                <a:solidFill>
                  <a:srgbClr val="000000"/>
                </a:solidFill>
                <a:latin typeface="Courier New" panose="02070309020205020404" pitchFamily="49" charset="0"/>
              </a:rPr>
              <a:t>A</a:t>
            </a:r>
            <a:r>
              <a:rPr lang="en-US" sz="1400" dirty="0" smtClean="0">
                <a:solidFill>
                  <a:srgbClr val="000000"/>
                </a:solidFill>
              </a:rPr>
              <a:t>    </a:t>
            </a:r>
          </a:p>
          <a:p>
            <a:pPr lvl="0">
              <a:buClr>
                <a:srgbClr val="B3B3B3"/>
              </a:buClr>
            </a:pPr>
            <a:r>
              <a:rPr lang="en-US" sz="1400" dirty="0" smtClean="0">
                <a:solidFill>
                  <a:srgbClr val="000000"/>
                </a:solidFill>
              </a:rPr>
              <a:t>    Exchange halo with 4 neighbors (ring exchange implicitly handles periodic boundary conditions)</a:t>
            </a:r>
          </a:p>
          <a:p>
            <a:pPr lvl="0">
              <a:buClr>
                <a:srgbClr val="B3B3B3"/>
              </a:buClr>
            </a:pPr>
            <a:r>
              <a:rPr lang="en-US" sz="1400" dirty="0" smtClean="0">
                <a:solidFill>
                  <a:srgbClr val="000000"/>
                </a:solidFill>
              </a:rPr>
              <a:t>    </a:t>
            </a:r>
            <a:r>
              <a:rPr lang="en-US" sz="1400" dirty="0">
                <a:solidFill>
                  <a:srgbClr val="000000"/>
                </a:solidFill>
              </a:rPr>
              <a:t>Next iteration</a:t>
            </a:r>
          </a:p>
          <a:p>
            <a:endParaRPr lang="en-US" dirty="0"/>
          </a:p>
        </p:txBody>
      </p:sp>
      <p:sp>
        <p:nvSpPr>
          <p:cNvPr id="4" name="Text Placeholder 3"/>
          <p:cNvSpPr>
            <a:spLocks noGrp="1"/>
          </p:cNvSpPr>
          <p:nvPr>
            <p:ph type="body" sz="quarter" idx="10"/>
          </p:nvPr>
        </p:nvSpPr>
        <p:spPr/>
        <p:txBody>
          <a:bodyPr/>
          <a:lstStyle/>
          <a:p>
            <a:r>
              <a:rPr lang="en-US" dirty="0"/>
              <a:t>Multi </a:t>
            </a:r>
            <a:r>
              <a:rPr lang="en-US" dirty="0" smtClean="0"/>
              <a:t>GPU with tiled domain decomposition</a:t>
            </a:r>
            <a:endParaRPr lang="en-US" dirty="0"/>
          </a:p>
        </p:txBody>
      </p:sp>
      <p:sp>
        <p:nvSpPr>
          <p:cNvPr id="148" name="Rectangle 147"/>
          <p:cNvSpPr/>
          <p:nvPr/>
        </p:nvSpPr>
        <p:spPr>
          <a:xfrm>
            <a:off x="8598500" y="5249633"/>
            <a:ext cx="237429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8640431" y="3612698"/>
            <a:ext cx="2997208" cy="3130170"/>
            <a:chOff x="8640431" y="3612698"/>
            <a:chExt cx="2997208" cy="3130170"/>
          </a:xfrm>
        </p:grpSpPr>
        <p:sp>
          <p:nvSpPr>
            <p:cNvPr id="150" name="Oval 149"/>
            <p:cNvSpPr/>
            <p:nvPr/>
          </p:nvSpPr>
          <p:spPr>
            <a:xfrm>
              <a:off x="8936434" y="482957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1" name="Oval 150"/>
            <p:cNvSpPr/>
            <p:nvPr/>
          </p:nvSpPr>
          <p:spPr>
            <a:xfrm>
              <a:off x="8643611" y="453869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52" name="Oval 151"/>
            <p:cNvSpPr/>
            <p:nvPr/>
          </p:nvSpPr>
          <p:spPr>
            <a:xfrm>
              <a:off x="8934491" y="453869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3" name="Oval 152"/>
            <p:cNvSpPr/>
            <p:nvPr/>
          </p:nvSpPr>
          <p:spPr>
            <a:xfrm>
              <a:off x="9228586" y="453869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4" name="Oval 153"/>
            <p:cNvSpPr/>
            <p:nvPr/>
          </p:nvSpPr>
          <p:spPr>
            <a:xfrm>
              <a:off x="9517523" y="453869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5" name="Oval 154"/>
            <p:cNvSpPr/>
            <p:nvPr/>
          </p:nvSpPr>
          <p:spPr>
            <a:xfrm>
              <a:off x="9808403" y="453869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6" name="Oval 155"/>
            <p:cNvSpPr/>
            <p:nvPr/>
          </p:nvSpPr>
          <p:spPr>
            <a:xfrm>
              <a:off x="10102497" y="453869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57" name="Oval 156"/>
            <p:cNvSpPr/>
            <p:nvPr/>
          </p:nvSpPr>
          <p:spPr>
            <a:xfrm>
              <a:off x="8645554" y="482957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58" name="Oval 157"/>
            <p:cNvSpPr/>
            <p:nvPr/>
          </p:nvSpPr>
          <p:spPr>
            <a:xfrm>
              <a:off x="9230528" y="482957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59" name="Oval 158"/>
            <p:cNvSpPr/>
            <p:nvPr/>
          </p:nvSpPr>
          <p:spPr>
            <a:xfrm>
              <a:off x="9519465" y="482957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60" name="Oval 159"/>
            <p:cNvSpPr/>
            <p:nvPr/>
          </p:nvSpPr>
          <p:spPr>
            <a:xfrm>
              <a:off x="9810345" y="482957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61" name="Oval 160"/>
            <p:cNvSpPr/>
            <p:nvPr/>
          </p:nvSpPr>
          <p:spPr>
            <a:xfrm>
              <a:off x="10104440" y="482957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2" name="Oval 161"/>
            <p:cNvSpPr/>
            <p:nvPr/>
          </p:nvSpPr>
          <p:spPr>
            <a:xfrm>
              <a:off x="8643611"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3" name="Oval 162"/>
            <p:cNvSpPr/>
            <p:nvPr/>
          </p:nvSpPr>
          <p:spPr>
            <a:xfrm>
              <a:off x="8934491"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4" name="Oval 163"/>
            <p:cNvSpPr/>
            <p:nvPr/>
          </p:nvSpPr>
          <p:spPr>
            <a:xfrm>
              <a:off x="9228586"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5" name="Oval 164"/>
            <p:cNvSpPr/>
            <p:nvPr/>
          </p:nvSpPr>
          <p:spPr>
            <a:xfrm>
              <a:off x="9517523"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6" name="Oval 165"/>
            <p:cNvSpPr/>
            <p:nvPr/>
          </p:nvSpPr>
          <p:spPr>
            <a:xfrm>
              <a:off x="9808403"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7" name="Oval 166"/>
            <p:cNvSpPr/>
            <p:nvPr/>
          </p:nvSpPr>
          <p:spPr>
            <a:xfrm>
              <a:off x="10102497" y="514262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8" name="Oval 167"/>
            <p:cNvSpPr/>
            <p:nvPr/>
          </p:nvSpPr>
          <p:spPr>
            <a:xfrm>
              <a:off x="8644394" y="422135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69" name="Oval 168"/>
            <p:cNvSpPr/>
            <p:nvPr/>
          </p:nvSpPr>
          <p:spPr>
            <a:xfrm>
              <a:off x="8935274" y="422135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0" name="Oval 169"/>
            <p:cNvSpPr/>
            <p:nvPr/>
          </p:nvSpPr>
          <p:spPr>
            <a:xfrm>
              <a:off x="9229369" y="422135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1" name="Oval 170"/>
            <p:cNvSpPr/>
            <p:nvPr/>
          </p:nvSpPr>
          <p:spPr>
            <a:xfrm>
              <a:off x="9518306" y="422135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2" name="Oval 171"/>
            <p:cNvSpPr/>
            <p:nvPr/>
          </p:nvSpPr>
          <p:spPr>
            <a:xfrm>
              <a:off x="9809186" y="422135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3" name="Oval 172"/>
            <p:cNvSpPr/>
            <p:nvPr/>
          </p:nvSpPr>
          <p:spPr>
            <a:xfrm>
              <a:off x="10103280" y="422135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74" name="Oval 173"/>
            <p:cNvSpPr/>
            <p:nvPr/>
          </p:nvSpPr>
          <p:spPr>
            <a:xfrm>
              <a:off x="8655942" y="390363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75" name="Oval 174"/>
            <p:cNvSpPr/>
            <p:nvPr/>
          </p:nvSpPr>
          <p:spPr>
            <a:xfrm>
              <a:off x="8946822" y="3903636"/>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6" name="Oval 175"/>
            <p:cNvSpPr/>
            <p:nvPr/>
          </p:nvSpPr>
          <p:spPr>
            <a:xfrm>
              <a:off x="9240917" y="390363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7" name="Oval 176"/>
            <p:cNvSpPr/>
            <p:nvPr/>
          </p:nvSpPr>
          <p:spPr>
            <a:xfrm>
              <a:off x="9529854" y="390363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8" name="Oval 177"/>
            <p:cNvSpPr/>
            <p:nvPr/>
          </p:nvSpPr>
          <p:spPr>
            <a:xfrm>
              <a:off x="9820734" y="390363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79" name="Oval 178"/>
            <p:cNvSpPr/>
            <p:nvPr/>
          </p:nvSpPr>
          <p:spPr>
            <a:xfrm>
              <a:off x="10114828" y="390363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0" name="Oval 179"/>
            <p:cNvSpPr/>
            <p:nvPr/>
          </p:nvSpPr>
          <p:spPr>
            <a:xfrm>
              <a:off x="8647574"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1" name="Oval 180"/>
            <p:cNvSpPr/>
            <p:nvPr/>
          </p:nvSpPr>
          <p:spPr>
            <a:xfrm>
              <a:off x="8938454"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2" name="Oval 181"/>
            <p:cNvSpPr/>
            <p:nvPr/>
          </p:nvSpPr>
          <p:spPr>
            <a:xfrm>
              <a:off x="9232549"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3" name="Oval 182"/>
            <p:cNvSpPr/>
            <p:nvPr/>
          </p:nvSpPr>
          <p:spPr>
            <a:xfrm>
              <a:off x="9521486"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4" name="Oval 183"/>
            <p:cNvSpPr/>
            <p:nvPr/>
          </p:nvSpPr>
          <p:spPr>
            <a:xfrm>
              <a:off x="9812366"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5" name="Oval 184"/>
            <p:cNvSpPr/>
            <p:nvPr/>
          </p:nvSpPr>
          <p:spPr>
            <a:xfrm>
              <a:off x="10106460" y="36235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186" name="Group 185"/>
            <p:cNvGrpSpPr/>
            <p:nvPr/>
          </p:nvGrpSpPr>
          <p:grpSpPr>
            <a:xfrm>
              <a:off x="8863574" y="3783234"/>
              <a:ext cx="373746" cy="459516"/>
              <a:chOff x="5758117" y="2889018"/>
              <a:chExt cx="311455" cy="382930"/>
            </a:xfrm>
          </p:grpSpPr>
          <p:sp>
            <p:nvSpPr>
              <p:cNvPr id="291" name="Right Arrow 290"/>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92" name="Right Arrow 291"/>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93" name="Right Arrow 292"/>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94" name="Right Arrow 293"/>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sp>
          <p:nvSpPr>
            <p:cNvPr id="187" name="Oval 186"/>
            <p:cNvSpPr/>
            <p:nvPr/>
          </p:nvSpPr>
          <p:spPr>
            <a:xfrm>
              <a:off x="8640431" y="620997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88" name="Oval 187"/>
            <p:cNvSpPr/>
            <p:nvPr/>
          </p:nvSpPr>
          <p:spPr>
            <a:xfrm>
              <a:off x="8931311" y="620997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89" name="Oval 188"/>
            <p:cNvSpPr/>
            <p:nvPr/>
          </p:nvSpPr>
          <p:spPr>
            <a:xfrm>
              <a:off x="9225406" y="620997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0" name="Oval 189"/>
            <p:cNvSpPr/>
            <p:nvPr/>
          </p:nvSpPr>
          <p:spPr>
            <a:xfrm>
              <a:off x="9514343" y="620997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1" name="Oval 190"/>
            <p:cNvSpPr/>
            <p:nvPr/>
          </p:nvSpPr>
          <p:spPr>
            <a:xfrm>
              <a:off x="9805223" y="620997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192" name="Oval 191"/>
            <p:cNvSpPr/>
            <p:nvPr/>
          </p:nvSpPr>
          <p:spPr>
            <a:xfrm>
              <a:off x="10099317" y="620997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193" name="Oval 192"/>
            <p:cNvSpPr/>
            <p:nvPr/>
          </p:nvSpPr>
          <p:spPr>
            <a:xfrm>
              <a:off x="8651979" y="589225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20" name="Oval 219"/>
            <p:cNvSpPr/>
            <p:nvPr/>
          </p:nvSpPr>
          <p:spPr>
            <a:xfrm>
              <a:off x="8942859" y="5892259"/>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8" name="Oval 227"/>
            <p:cNvSpPr/>
            <p:nvPr/>
          </p:nvSpPr>
          <p:spPr>
            <a:xfrm>
              <a:off x="9236954" y="589225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29" name="Oval 228"/>
            <p:cNvSpPr/>
            <p:nvPr/>
          </p:nvSpPr>
          <p:spPr>
            <a:xfrm>
              <a:off x="9525891" y="589225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0" name="Oval 229"/>
            <p:cNvSpPr/>
            <p:nvPr/>
          </p:nvSpPr>
          <p:spPr>
            <a:xfrm>
              <a:off x="9816771" y="589225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31" name="Oval 230"/>
            <p:cNvSpPr/>
            <p:nvPr/>
          </p:nvSpPr>
          <p:spPr>
            <a:xfrm>
              <a:off x="10110865" y="589225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2" name="Oval 231"/>
            <p:cNvSpPr/>
            <p:nvPr/>
          </p:nvSpPr>
          <p:spPr>
            <a:xfrm>
              <a:off x="8643611"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3" name="Oval 232"/>
            <p:cNvSpPr/>
            <p:nvPr/>
          </p:nvSpPr>
          <p:spPr>
            <a:xfrm>
              <a:off x="8934491"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4" name="Oval 233"/>
            <p:cNvSpPr/>
            <p:nvPr/>
          </p:nvSpPr>
          <p:spPr>
            <a:xfrm>
              <a:off x="9228586"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5" name="Oval 234"/>
            <p:cNvSpPr/>
            <p:nvPr/>
          </p:nvSpPr>
          <p:spPr>
            <a:xfrm>
              <a:off x="9517523"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6" name="Oval 235"/>
            <p:cNvSpPr/>
            <p:nvPr/>
          </p:nvSpPr>
          <p:spPr>
            <a:xfrm>
              <a:off x="9808403"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37" name="Oval 236"/>
            <p:cNvSpPr/>
            <p:nvPr/>
          </p:nvSpPr>
          <p:spPr>
            <a:xfrm>
              <a:off x="10102497" y="5612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238" name="Group 237"/>
            <p:cNvGrpSpPr/>
            <p:nvPr/>
          </p:nvGrpSpPr>
          <p:grpSpPr>
            <a:xfrm>
              <a:off x="8859611" y="5771857"/>
              <a:ext cx="373746" cy="459516"/>
              <a:chOff x="5758117" y="2889018"/>
              <a:chExt cx="311455" cy="382930"/>
            </a:xfrm>
          </p:grpSpPr>
          <p:sp>
            <p:nvSpPr>
              <p:cNvPr id="287" name="Right Arrow 286"/>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8" name="Right Arrow 287"/>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9" name="Right Arrow 288"/>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90" name="Right Arrow 289"/>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cxnSp>
          <p:nvCxnSpPr>
            <p:cNvPr id="239" name="Curved Connector 238"/>
            <p:cNvCxnSpPr>
              <a:stCxn id="193" idx="2"/>
              <a:endCxn id="162" idx="2"/>
            </p:cNvCxnSpPr>
            <p:nvPr/>
          </p:nvCxnSpPr>
          <p:spPr>
            <a:xfrm rot="10800000">
              <a:off x="8643611" y="5250629"/>
              <a:ext cx="8368" cy="749631"/>
            </a:xfrm>
            <a:prstGeom prst="curvedConnector3">
              <a:avLst>
                <a:gd name="adj1" fmla="val 2831836"/>
              </a:avLst>
            </a:prstGeom>
            <a:noFill/>
            <a:ln w="12700" cap="flat" cmpd="sng" algn="ctr">
              <a:solidFill>
                <a:srgbClr val="FF0000"/>
              </a:solidFill>
              <a:prstDash val="solid"/>
              <a:tailEnd type="triangle"/>
            </a:ln>
            <a:effectLst/>
          </p:spPr>
        </p:cxnSp>
        <p:cxnSp>
          <p:nvCxnSpPr>
            <p:cNvPr id="240" name="Curved Connector 239"/>
            <p:cNvCxnSpPr>
              <a:stCxn id="161" idx="6"/>
              <a:endCxn id="237" idx="6"/>
            </p:cNvCxnSpPr>
            <p:nvPr/>
          </p:nvCxnSpPr>
          <p:spPr>
            <a:xfrm flipH="1">
              <a:off x="10318497" y="4937579"/>
              <a:ext cx="1943" cy="782558"/>
            </a:xfrm>
            <a:prstGeom prst="curvedConnector3">
              <a:avLst>
                <a:gd name="adj1" fmla="val -11765311"/>
              </a:avLst>
            </a:prstGeom>
            <a:noFill/>
            <a:ln w="12700" cap="flat" cmpd="sng" algn="ctr">
              <a:solidFill>
                <a:srgbClr val="0070C0"/>
              </a:solidFill>
              <a:prstDash val="solid"/>
              <a:tailEnd type="triangle"/>
            </a:ln>
            <a:effectLst/>
          </p:spPr>
        </p:cxnSp>
        <p:sp>
          <p:nvSpPr>
            <p:cNvPr id="241" name="Oval 240"/>
            <p:cNvSpPr/>
            <p:nvPr/>
          </p:nvSpPr>
          <p:spPr>
            <a:xfrm>
              <a:off x="10833930" y="48187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42" name="Oval 241"/>
            <p:cNvSpPr/>
            <p:nvPr/>
          </p:nvSpPr>
          <p:spPr>
            <a:xfrm>
              <a:off x="10541107" y="45278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3" name="Oval 242"/>
            <p:cNvSpPr/>
            <p:nvPr/>
          </p:nvSpPr>
          <p:spPr>
            <a:xfrm>
              <a:off x="10831987" y="45278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44" name="Oval 243"/>
            <p:cNvSpPr/>
            <p:nvPr/>
          </p:nvSpPr>
          <p:spPr>
            <a:xfrm>
              <a:off x="11126082" y="452788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45" name="Oval 244"/>
            <p:cNvSpPr/>
            <p:nvPr/>
          </p:nvSpPr>
          <p:spPr>
            <a:xfrm>
              <a:off x="10543050" y="481876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6" name="Oval 245"/>
            <p:cNvSpPr/>
            <p:nvPr/>
          </p:nvSpPr>
          <p:spPr>
            <a:xfrm>
              <a:off x="11128024" y="4818763"/>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47" name="Oval 246"/>
            <p:cNvSpPr/>
            <p:nvPr/>
          </p:nvSpPr>
          <p:spPr>
            <a:xfrm>
              <a:off x="10541107" y="51318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8" name="Oval 247"/>
            <p:cNvSpPr/>
            <p:nvPr/>
          </p:nvSpPr>
          <p:spPr>
            <a:xfrm>
              <a:off x="10831987" y="51318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49" name="Oval 248"/>
            <p:cNvSpPr/>
            <p:nvPr/>
          </p:nvSpPr>
          <p:spPr>
            <a:xfrm>
              <a:off x="11126082" y="51318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0" name="Oval 249"/>
            <p:cNvSpPr/>
            <p:nvPr/>
          </p:nvSpPr>
          <p:spPr>
            <a:xfrm>
              <a:off x="10541890" y="421053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1" name="Oval 250"/>
            <p:cNvSpPr/>
            <p:nvPr/>
          </p:nvSpPr>
          <p:spPr>
            <a:xfrm>
              <a:off x="10832770" y="421053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2" name="Oval 251"/>
            <p:cNvSpPr/>
            <p:nvPr/>
          </p:nvSpPr>
          <p:spPr>
            <a:xfrm>
              <a:off x="11126865" y="421053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3" name="Oval 252"/>
            <p:cNvSpPr/>
            <p:nvPr/>
          </p:nvSpPr>
          <p:spPr>
            <a:xfrm>
              <a:off x="10553438" y="389282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4" name="Oval 253"/>
            <p:cNvSpPr/>
            <p:nvPr/>
          </p:nvSpPr>
          <p:spPr>
            <a:xfrm>
              <a:off x="10844318" y="3892820"/>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5" name="Oval 254"/>
            <p:cNvSpPr/>
            <p:nvPr/>
          </p:nvSpPr>
          <p:spPr>
            <a:xfrm>
              <a:off x="11138413" y="389282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56" name="Oval 255"/>
            <p:cNvSpPr/>
            <p:nvPr/>
          </p:nvSpPr>
          <p:spPr>
            <a:xfrm>
              <a:off x="10545070" y="361269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7" name="Oval 256"/>
            <p:cNvSpPr/>
            <p:nvPr/>
          </p:nvSpPr>
          <p:spPr>
            <a:xfrm>
              <a:off x="10835950" y="361269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58" name="Oval 257"/>
            <p:cNvSpPr/>
            <p:nvPr/>
          </p:nvSpPr>
          <p:spPr>
            <a:xfrm>
              <a:off x="11130045" y="361269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259" name="Group 258"/>
            <p:cNvGrpSpPr/>
            <p:nvPr/>
          </p:nvGrpSpPr>
          <p:grpSpPr>
            <a:xfrm>
              <a:off x="10761070" y="3772418"/>
              <a:ext cx="373746" cy="459516"/>
              <a:chOff x="5758117" y="2889018"/>
              <a:chExt cx="311455" cy="382930"/>
            </a:xfrm>
          </p:grpSpPr>
          <p:sp>
            <p:nvSpPr>
              <p:cNvPr id="283" name="Right Arrow 282"/>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4" name="Right Arrow 283"/>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5" name="Right Arrow 284"/>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6" name="Right Arrow 285"/>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cxnSp>
          <p:nvCxnSpPr>
            <p:cNvPr id="260" name="Curved Connector 259"/>
            <p:cNvCxnSpPr>
              <a:stCxn id="248" idx="4"/>
              <a:endCxn id="167" idx="4"/>
            </p:cNvCxnSpPr>
            <p:nvPr/>
          </p:nvCxnSpPr>
          <p:spPr>
            <a:xfrm rot="5400000">
              <a:off x="10569834" y="4988475"/>
              <a:ext cx="10816" cy="729490"/>
            </a:xfrm>
            <a:prstGeom prst="curvedConnector3">
              <a:avLst>
                <a:gd name="adj1" fmla="val 2213536"/>
              </a:avLst>
            </a:prstGeom>
            <a:noFill/>
            <a:ln w="12700" cap="flat" cmpd="sng" algn="ctr">
              <a:solidFill>
                <a:srgbClr val="FF0000"/>
              </a:solidFill>
              <a:prstDash val="solid"/>
              <a:tailEnd type="triangle"/>
            </a:ln>
            <a:effectLst/>
          </p:spPr>
        </p:cxnSp>
        <p:cxnSp>
          <p:nvCxnSpPr>
            <p:cNvPr id="261" name="Curved Connector 260"/>
            <p:cNvCxnSpPr>
              <a:stCxn id="184" idx="0"/>
              <a:endCxn id="256" idx="0"/>
            </p:cNvCxnSpPr>
            <p:nvPr/>
          </p:nvCxnSpPr>
          <p:spPr>
            <a:xfrm rot="5400000" flipH="1" flipV="1">
              <a:off x="10281310" y="3251754"/>
              <a:ext cx="10816" cy="732704"/>
            </a:xfrm>
            <a:prstGeom prst="curvedConnector3">
              <a:avLst>
                <a:gd name="adj1" fmla="val 2213536"/>
              </a:avLst>
            </a:prstGeom>
            <a:noFill/>
            <a:ln w="12700" cap="flat" cmpd="sng" algn="ctr">
              <a:solidFill>
                <a:srgbClr val="0070C0"/>
              </a:solidFill>
              <a:prstDash val="solid"/>
              <a:tailEnd type="triangle"/>
            </a:ln>
            <a:effectLst/>
          </p:spPr>
        </p:cxnSp>
        <p:sp>
          <p:nvSpPr>
            <p:cNvPr id="262" name="Oval 261"/>
            <p:cNvSpPr/>
            <p:nvPr/>
          </p:nvSpPr>
          <p:spPr>
            <a:xfrm>
              <a:off x="10535396" y="652686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3" name="Oval 262"/>
            <p:cNvSpPr/>
            <p:nvPr/>
          </p:nvSpPr>
          <p:spPr>
            <a:xfrm>
              <a:off x="10826276" y="65268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4" name="Oval 263"/>
            <p:cNvSpPr/>
            <p:nvPr/>
          </p:nvSpPr>
          <p:spPr>
            <a:xfrm>
              <a:off x="11120371" y="65268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5" name="Oval 264"/>
            <p:cNvSpPr/>
            <p:nvPr/>
          </p:nvSpPr>
          <p:spPr>
            <a:xfrm>
              <a:off x="11409308" y="652686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6" name="Oval 265"/>
            <p:cNvSpPr/>
            <p:nvPr/>
          </p:nvSpPr>
          <p:spPr>
            <a:xfrm>
              <a:off x="10536179" y="620952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67" name="Oval 266"/>
            <p:cNvSpPr/>
            <p:nvPr/>
          </p:nvSpPr>
          <p:spPr>
            <a:xfrm>
              <a:off x="10827059" y="620952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8" name="Oval 267"/>
            <p:cNvSpPr/>
            <p:nvPr/>
          </p:nvSpPr>
          <p:spPr>
            <a:xfrm>
              <a:off x="11121154" y="620952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69" name="Oval 268"/>
            <p:cNvSpPr/>
            <p:nvPr/>
          </p:nvSpPr>
          <p:spPr>
            <a:xfrm>
              <a:off x="11410091" y="620952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0" name="Oval 269"/>
            <p:cNvSpPr/>
            <p:nvPr/>
          </p:nvSpPr>
          <p:spPr>
            <a:xfrm>
              <a:off x="10547727" y="5891805"/>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1" name="Oval 270"/>
            <p:cNvSpPr/>
            <p:nvPr/>
          </p:nvSpPr>
          <p:spPr>
            <a:xfrm>
              <a:off x="10838607" y="5891805"/>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2" name="Oval 271"/>
            <p:cNvSpPr/>
            <p:nvPr/>
          </p:nvSpPr>
          <p:spPr>
            <a:xfrm>
              <a:off x="11132702" y="589180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3" name="Oval 272"/>
            <p:cNvSpPr/>
            <p:nvPr/>
          </p:nvSpPr>
          <p:spPr>
            <a:xfrm>
              <a:off x="11421639" y="5891805"/>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74" name="Oval 273"/>
            <p:cNvSpPr/>
            <p:nvPr/>
          </p:nvSpPr>
          <p:spPr>
            <a:xfrm>
              <a:off x="10539359" y="5611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5" name="Oval 274"/>
            <p:cNvSpPr/>
            <p:nvPr/>
          </p:nvSpPr>
          <p:spPr>
            <a:xfrm>
              <a:off x="10830239" y="5611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6" name="Oval 275"/>
            <p:cNvSpPr/>
            <p:nvPr/>
          </p:nvSpPr>
          <p:spPr>
            <a:xfrm>
              <a:off x="11124334" y="5611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sp>
          <p:nvSpPr>
            <p:cNvPr id="277" name="Oval 276"/>
            <p:cNvSpPr/>
            <p:nvPr/>
          </p:nvSpPr>
          <p:spPr>
            <a:xfrm>
              <a:off x="11413271" y="56116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smtClean="0">
                <a:solidFill>
                  <a:srgbClr val="808080"/>
                </a:solidFill>
                <a:latin typeface="Trebuchet MS"/>
              </a:endParaRPr>
            </a:p>
          </p:txBody>
        </p:sp>
        <p:grpSp>
          <p:nvGrpSpPr>
            <p:cNvPr id="278" name="Group 277"/>
            <p:cNvGrpSpPr/>
            <p:nvPr/>
          </p:nvGrpSpPr>
          <p:grpSpPr>
            <a:xfrm>
              <a:off x="10755359" y="5771403"/>
              <a:ext cx="373746" cy="459516"/>
              <a:chOff x="5758117" y="2889018"/>
              <a:chExt cx="311455" cy="382930"/>
            </a:xfrm>
          </p:grpSpPr>
          <p:sp>
            <p:nvSpPr>
              <p:cNvPr id="279" name="Right Arrow 278"/>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0" name="Right Arrow 279"/>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1" name="Right Arrow 280"/>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sp>
            <p:nvSpPr>
              <p:cNvPr id="282" name="Right Arrow 281"/>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smtClean="0">
                  <a:solidFill>
                    <a:srgbClr val="FFFFFF"/>
                  </a:solidFill>
                  <a:latin typeface="Trebuchet MS"/>
                </a:endParaRPr>
              </a:p>
            </p:txBody>
          </p:sp>
        </p:grpSp>
      </p:grpSp>
      <p:cxnSp>
        <p:nvCxnSpPr>
          <p:cNvPr id="295" name="Curved Connector 294"/>
          <p:cNvCxnSpPr>
            <a:stCxn id="163" idx="4"/>
          </p:cNvCxnSpPr>
          <p:nvPr/>
        </p:nvCxnSpPr>
        <p:spPr>
          <a:xfrm rot="5400000">
            <a:off x="8600380" y="5030137"/>
            <a:ext cx="113620" cy="770602"/>
          </a:xfrm>
          <a:prstGeom prst="curvedConnector2">
            <a:avLst/>
          </a:prstGeom>
          <a:noFill/>
          <a:ln w="12700" cap="flat" cmpd="sng" algn="ctr">
            <a:solidFill>
              <a:srgbClr val="FF0000"/>
            </a:solidFill>
            <a:prstDash val="solid"/>
            <a:tailEnd type="triangle"/>
          </a:ln>
          <a:effectLst/>
        </p:spPr>
      </p:cxnSp>
      <p:cxnSp>
        <p:nvCxnSpPr>
          <p:cNvPr id="296" name="Curved Connector 295"/>
          <p:cNvCxnSpPr>
            <a:endCxn id="181" idx="0"/>
          </p:cNvCxnSpPr>
          <p:nvPr/>
        </p:nvCxnSpPr>
        <p:spPr>
          <a:xfrm>
            <a:off x="8385651" y="3453447"/>
            <a:ext cx="660803" cy="170067"/>
          </a:xfrm>
          <a:prstGeom prst="curvedConnector2">
            <a:avLst/>
          </a:prstGeom>
          <a:noFill/>
          <a:ln w="12700" cap="flat" cmpd="sng" algn="ctr">
            <a:solidFill>
              <a:srgbClr val="0070C0"/>
            </a:solidFill>
            <a:prstDash val="solid"/>
            <a:tailEnd type="triangle"/>
          </a:ln>
          <a:effectLst/>
        </p:spPr>
      </p:cxnSp>
      <p:cxnSp>
        <p:nvCxnSpPr>
          <p:cNvPr id="297" name="Curved Connector 296"/>
          <p:cNvCxnSpPr>
            <a:endCxn id="233" idx="0"/>
          </p:cNvCxnSpPr>
          <p:nvPr/>
        </p:nvCxnSpPr>
        <p:spPr>
          <a:xfrm>
            <a:off x="8331247" y="5551329"/>
            <a:ext cx="711244" cy="60808"/>
          </a:xfrm>
          <a:prstGeom prst="curvedConnector2">
            <a:avLst/>
          </a:prstGeom>
          <a:noFill/>
          <a:ln w="12700" cap="flat" cmpd="sng" algn="ctr">
            <a:solidFill>
              <a:srgbClr val="0070C0"/>
            </a:solidFill>
            <a:prstDash val="solid"/>
            <a:tailEnd type="triangle"/>
          </a:ln>
          <a:effectLst/>
        </p:spPr>
      </p:cxnSp>
      <p:cxnSp>
        <p:nvCxnSpPr>
          <p:cNvPr id="298" name="Curved Connector 297"/>
          <p:cNvCxnSpPr>
            <a:stCxn id="174" idx="2"/>
          </p:cNvCxnSpPr>
          <p:nvPr/>
        </p:nvCxnSpPr>
        <p:spPr>
          <a:xfrm rot="10800000">
            <a:off x="8537482" y="3195840"/>
            <a:ext cx="118460" cy="815797"/>
          </a:xfrm>
          <a:prstGeom prst="curvedConnector2">
            <a:avLst/>
          </a:prstGeom>
          <a:noFill/>
          <a:ln w="12700" cap="flat" cmpd="sng" algn="ctr">
            <a:solidFill>
              <a:srgbClr val="FF0000"/>
            </a:solidFill>
            <a:prstDash val="solid"/>
            <a:tailEnd type="triangle"/>
          </a:ln>
          <a:effectLst/>
        </p:spPr>
      </p:cxnSp>
      <p:cxnSp>
        <p:nvCxnSpPr>
          <p:cNvPr id="299" name="Curved Connector 298"/>
          <p:cNvCxnSpPr>
            <a:stCxn id="253" idx="2"/>
          </p:cNvCxnSpPr>
          <p:nvPr/>
        </p:nvCxnSpPr>
        <p:spPr>
          <a:xfrm rot="10800000">
            <a:off x="10411322" y="3129732"/>
            <a:ext cx="142117" cy="871089"/>
          </a:xfrm>
          <a:prstGeom prst="curvedConnector2">
            <a:avLst/>
          </a:prstGeom>
          <a:noFill/>
          <a:ln w="12700" cap="flat" cmpd="sng" algn="ctr">
            <a:solidFill>
              <a:srgbClr val="FF0000"/>
            </a:solidFill>
            <a:prstDash val="solid"/>
            <a:tailEnd type="triangle"/>
          </a:ln>
          <a:effectLst/>
        </p:spPr>
      </p:cxnSp>
    </p:spTree>
    <p:extLst>
      <p:ext uri="{BB962C8B-B14F-4D97-AF65-F5344CB8AC3E}">
        <p14:creationId xmlns:p14="http://schemas.microsoft.com/office/powerpoint/2010/main" val="26797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086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32350" y="3067536"/>
            <a:ext cx="2788000" cy="2467211"/>
            <a:chOff x="4092400" y="2517287"/>
            <a:chExt cx="2788000" cy="2467211"/>
          </a:xfrm>
        </p:grpSpPr>
        <p:sp>
          <p:nvSpPr>
            <p:cNvPr id="16" name="TextBox 15"/>
            <p:cNvSpPr txBox="1"/>
            <p:nvPr/>
          </p:nvSpPr>
          <p:spPr>
            <a:xfrm>
              <a:off x="40924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endParaRPr lang="en-US" dirty="0" smtClean="0">
                <a:solidFill>
                  <a:schemeClr val="bg1"/>
                </a:solidFill>
              </a:endParaRPr>
            </a:p>
          </p:txBody>
        </p:sp>
        <p:sp>
          <p:nvSpPr>
            <p:cNvPr id="17" name="TextBox 16"/>
            <p:cNvSpPr txBox="1"/>
            <p:nvPr/>
          </p:nvSpPr>
          <p:spPr>
            <a:xfrm>
              <a:off x="51448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endParaRPr lang="en-US" dirty="0" smtClean="0">
                <a:solidFill>
                  <a:schemeClr val="bg1"/>
                </a:solidFill>
              </a:endParaRPr>
            </a:p>
          </p:txBody>
        </p:sp>
        <p:sp>
          <p:nvSpPr>
            <p:cNvPr id="18" name="TextBox 17"/>
            <p:cNvSpPr txBox="1"/>
            <p:nvPr/>
          </p:nvSpPr>
          <p:spPr>
            <a:xfrm>
              <a:off x="61972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endParaRPr lang="en-US" dirty="0" smtClean="0">
                <a:solidFill>
                  <a:schemeClr val="bg1"/>
                </a:solidFill>
              </a:endParaRPr>
            </a:p>
          </p:txBody>
        </p:sp>
        <p:sp>
          <p:nvSpPr>
            <p:cNvPr id="19" name="TextBox 18"/>
            <p:cNvSpPr txBox="1"/>
            <p:nvPr/>
          </p:nvSpPr>
          <p:spPr>
            <a:xfrm>
              <a:off x="40924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endParaRPr lang="en-US" dirty="0" smtClean="0">
                <a:solidFill>
                  <a:schemeClr val="bg1"/>
                </a:solidFill>
              </a:endParaRPr>
            </a:p>
          </p:txBody>
        </p:sp>
        <p:sp>
          <p:nvSpPr>
            <p:cNvPr id="20" name="TextBox 19"/>
            <p:cNvSpPr txBox="1"/>
            <p:nvPr/>
          </p:nvSpPr>
          <p:spPr>
            <a:xfrm>
              <a:off x="51448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endParaRPr lang="en-US" dirty="0" smtClean="0">
                <a:solidFill>
                  <a:schemeClr val="bg1"/>
                </a:solidFill>
              </a:endParaRPr>
            </a:p>
          </p:txBody>
        </p:sp>
        <p:sp>
          <p:nvSpPr>
            <p:cNvPr id="21" name="TextBox 20"/>
            <p:cNvSpPr txBox="1"/>
            <p:nvPr/>
          </p:nvSpPr>
          <p:spPr>
            <a:xfrm>
              <a:off x="61972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endParaRPr lang="en-US" dirty="0" smtClean="0">
                <a:solidFill>
                  <a:schemeClr val="bg1"/>
                </a:solidFill>
              </a:endParaRPr>
            </a:p>
          </p:txBody>
        </p:sp>
        <p:sp>
          <p:nvSpPr>
            <p:cNvPr id="22" name="TextBox 21"/>
            <p:cNvSpPr txBox="1"/>
            <p:nvPr/>
          </p:nvSpPr>
          <p:spPr>
            <a:xfrm>
              <a:off x="40924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endParaRPr lang="en-US" dirty="0" smtClean="0">
                <a:solidFill>
                  <a:schemeClr val="bg1"/>
                </a:solidFill>
              </a:endParaRPr>
            </a:p>
          </p:txBody>
        </p:sp>
        <p:sp>
          <p:nvSpPr>
            <p:cNvPr id="23" name="TextBox 22"/>
            <p:cNvSpPr txBox="1"/>
            <p:nvPr/>
          </p:nvSpPr>
          <p:spPr>
            <a:xfrm>
              <a:off x="51448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endParaRPr lang="en-US" dirty="0" smtClean="0">
                <a:solidFill>
                  <a:schemeClr val="bg1"/>
                </a:solidFill>
              </a:endParaRPr>
            </a:p>
          </p:txBody>
        </p:sp>
        <p:sp>
          <p:nvSpPr>
            <p:cNvPr id="24" name="TextBox 23"/>
            <p:cNvSpPr txBox="1"/>
            <p:nvPr/>
          </p:nvSpPr>
          <p:spPr>
            <a:xfrm>
              <a:off x="61972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endParaRPr lang="en-US" dirty="0" smtClean="0">
                <a:solidFill>
                  <a:schemeClr val="bg1"/>
                </a:solidFill>
              </a:endParaRPr>
            </a:p>
          </p:txBody>
        </p:sp>
      </p:grpSp>
    </p:spTree>
    <p:extLst>
      <p:ext uri="{BB962C8B-B14F-4D97-AF65-F5344CB8AC3E}">
        <p14:creationId xmlns:p14="http://schemas.microsoft.com/office/powerpoint/2010/main" val="158765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32350" y="3067536"/>
            <a:ext cx="2788000" cy="2467211"/>
            <a:chOff x="4092400" y="2517287"/>
            <a:chExt cx="2788000" cy="2467211"/>
          </a:xfrm>
        </p:grpSpPr>
        <p:sp>
          <p:nvSpPr>
            <p:cNvPr id="16" name="TextBox 15"/>
            <p:cNvSpPr txBox="1"/>
            <p:nvPr/>
          </p:nvSpPr>
          <p:spPr>
            <a:xfrm>
              <a:off x="40924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endParaRPr lang="en-US" dirty="0" smtClean="0">
                <a:solidFill>
                  <a:schemeClr val="bg1"/>
                </a:solidFill>
              </a:endParaRPr>
            </a:p>
          </p:txBody>
        </p:sp>
        <p:sp>
          <p:nvSpPr>
            <p:cNvPr id="17" name="TextBox 16"/>
            <p:cNvSpPr txBox="1"/>
            <p:nvPr/>
          </p:nvSpPr>
          <p:spPr>
            <a:xfrm>
              <a:off x="51448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endParaRPr lang="en-US" dirty="0" smtClean="0">
                <a:solidFill>
                  <a:schemeClr val="bg1"/>
                </a:solidFill>
              </a:endParaRPr>
            </a:p>
          </p:txBody>
        </p:sp>
        <p:sp>
          <p:nvSpPr>
            <p:cNvPr id="18" name="TextBox 17"/>
            <p:cNvSpPr txBox="1"/>
            <p:nvPr/>
          </p:nvSpPr>
          <p:spPr>
            <a:xfrm>
              <a:off x="61972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endParaRPr lang="en-US" dirty="0" smtClean="0">
                <a:solidFill>
                  <a:schemeClr val="bg1"/>
                </a:solidFill>
              </a:endParaRPr>
            </a:p>
          </p:txBody>
        </p:sp>
        <p:sp>
          <p:nvSpPr>
            <p:cNvPr id="19" name="TextBox 18"/>
            <p:cNvSpPr txBox="1"/>
            <p:nvPr/>
          </p:nvSpPr>
          <p:spPr>
            <a:xfrm>
              <a:off x="40924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endParaRPr lang="en-US" dirty="0" smtClean="0">
                <a:solidFill>
                  <a:schemeClr val="bg1"/>
                </a:solidFill>
              </a:endParaRPr>
            </a:p>
          </p:txBody>
        </p:sp>
        <p:sp>
          <p:nvSpPr>
            <p:cNvPr id="20" name="TextBox 19"/>
            <p:cNvSpPr txBox="1"/>
            <p:nvPr/>
          </p:nvSpPr>
          <p:spPr>
            <a:xfrm>
              <a:off x="51448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endParaRPr lang="en-US" dirty="0" smtClean="0">
                <a:solidFill>
                  <a:schemeClr val="bg1"/>
                </a:solidFill>
              </a:endParaRPr>
            </a:p>
          </p:txBody>
        </p:sp>
        <p:sp>
          <p:nvSpPr>
            <p:cNvPr id="21" name="TextBox 20"/>
            <p:cNvSpPr txBox="1"/>
            <p:nvPr/>
          </p:nvSpPr>
          <p:spPr>
            <a:xfrm>
              <a:off x="61972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endParaRPr lang="en-US" dirty="0" smtClean="0">
                <a:solidFill>
                  <a:schemeClr val="bg1"/>
                </a:solidFill>
              </a:endParaRPr>
            </a:p>
          </p:txBody>
        </p:sp>
        <p:sp>
          <p:nvSpPr>
            <p:cNvPr id="22" name="TextBox 21"/>
            <p:cNvSpPr txBox="1"/>
            <p:nvPr/>
          </p:nvSpPr>
          <p:spPr>
            <a:xfrm>
              <a:off x="40924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endParaRPr lang="en-US" dirty="0" smtClean="0">
                <a:solidFill>
                  <a:schemeClr val="bg1"/>
                </a:solidFill>
              </a:endParaRPr>
            </a:p>
          </p:txBody>
        </p:sp>
        <p:sp>
          <p:nvSpPr>
            <p:cNvPr id="23" name="TextBox 22"/>
            <p:cNvSpPr txBox="1"/>
            <p:nvPr/>
          </p:nvSpPr>
          <p:spPr>
            <a:xfrm>
              <a:off x="51448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endParaRPr lang="en-US" dirty="0" smtClean="0">
                <a:solidFill>
                  <a:schemeClr val="bg1"/>
                </a:solidFill>
              </a:endParaRPr>
            </a:p>
          </p:txBody>
        </p:sp>
        <p:sp>
          <p:nvSpPr>
            <p:cNvPr id="24" name="TextBox 23"/>
            <p:cNvSpPr txBox="1"/>
            <p:nvPr/>
          </p:nvSpPr>
          <p:spPr>
            <a:xfrm>
              <a:off x="61972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endParaRPr lang="en-US" dirty="0" smtClean="0">
                <a:solidFill>
                  <a:schemeClr val="bg1"/>
                </a:solidFill>
              </a:endParaRPr>
            </a:p>
          </p:txBody>
        </p:sp>
      </p:grpSp>
      <p:grpSp>
        <p:nvGrpSpPr>
          <p:cNvPr id="26" name="Group 25"/>
          <p:cNvGrpSpPr/>
          <p:nvPr/>
        </p:nvGrpSpPr>
        <p:grpSpPr>
          <a:xfrm>
            <a:off x="7446222" y="2781152"/>
            <a:ext cx="3019200" cy="3040808"/>
            <a:chOff x="3976800" y="2230903"/>
            <a:chExt cx="3019200" cy="3040808"/>
          </a:xfrm>
        </p:grpSpPr>
        <p:sp>
          <p:nvSpPr>
            <p:cNvPr id="27" name="Rectangle 26"/>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7750173" y="3067536"/>
            <a:ext cx="2411297" cy="2467211"/>
            <a:chOff x="4280751" y="2517287"/>
            <a:chExt cx="2411297" cy="2467211"/>
          </a:xfrm>
        </p:grpSpPr>
        <p:sp>
          <p:nvSpPr>
            <p:cNvPr id="37" name="TextBox 36"/>
            <p:cNvSpPr txBox="1"/>
            <p:nvPr/>
          </p:nvSpPr>
          <p:spPr>
            <a:xfrm>
              <a:off x="42807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0</a:t>
              </a:r>
              <a:endParaRPr lang="en-US" dirty="0" smtClean="0">
                <a:solidFill>
                  <a:schemeClr val="bg1"/>
                </a:solidFill>
              </a:endParaRPr>
            </a:p>
          </p:txBody>
        </p:sp>
        <p:sp>
          <p:nvSpPr>
            <p:cNvPr id="38" name="TextBox 37"/>
            <p:cNvSpPr txBox="1"/>
            <p:nvPr/>
          </p:nvSpPr>
          <p:spPr>
            <a:xfrm>
              <a:off x="53331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1</a:t>
              </a:r>
              <a:endParaRPr lang="en-US" dirty="0" smtClean="0">
                <a:solidFill>
                  <a:schemeClr val="bg1"/>
                </a:solidFill>
              </a:endParaRPr>
            </a:p>
          </p:txBody>
        </p:sp>
        <p:sp>
          <p:nvSpPr>
            <p:cNvPr id="39" name="TextBox 38"/>
            <p:cNvSpPr txBox="1"/>
            <p:nvPr/>
          </p:nvSpPr>
          <p:spPr>
            <a:xfrm>
              <a:off x="63855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2</a:t>
              </a:r>
              <a:endParaRPr lang="en-US" dirty="0" smtClean="0">
                <a:solidFill>
                  <a:schemeClr val="bg1"/>
                </a:solidFill>
              </a:endParaRPr>
            </a:p>
          </p:txBody>
        </p:sp>
        <p:sp>
          <p:nvSpPr>
            <p:cNvPr id="40" name="TextBox 39"/>
            <p:cNvSpPr txBox="1"/>
            <p:nvPr/>
          </p:nvSpPr>
          <p:spPr>
            <a:xfrm>
              <a:off x="42807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3</a:t>
              </a:r>
              <a:endParaRPr lang="en-US" dirty="0" smtClean="0">
                <a:solidFill>
                  <a:schemeClr val="bg1"/>
                </a:solidFill>
              </a:endParaRPr>
            </a:p>
          </p:txBody>
        </p:sp>
        <p:sp>
          <p:nvSpPr>
            <p:cNvPr id="41" name="TextBox 40"/>
            <p:cNvSpPr txBox="1"/>
            <p:nvPr/>
          </p:nvSpPr>
          <p:spPr>
            <a:xfrm>
              <a:off x="53331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4</a:t>
              </a:r>
              <a:endParaRPr lang="en-US" dirty="0" smtClean="0">
                <a:solidFill>
                  <a:schemeClr val="bg1"/>
                </a:solidFill>
              </a:endParaRPr>
            </a:p>
          </p:txBody>
        </p:sp>
        <p:sp>
          <p:nvSpPr>
            <p:cNvPr id="42" name="TextBox 41"/>
            <p:cNvSpPr txBox="1"/>
            <p:nvPr/>
          </p:nvSpPr>
          <p:spPr>
            <a:xfrm>
              <a:off x="63855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5</a:t>
              </a:r>
              <a:endParaRPr lang="en-US" dirty="0" smtClean="0">
                <a:solidFill>
                  <a:schemeClr val="bg1"/>
                </a:solidFill>
              </a:endParaRPr>
            </a:p>
          </p:txBody>
        </p:sp>
        <p:sp>
          <p:nvSpPr>
            <p:cNvPr id="43" name="TextBox 42"/>
            <p:cNvSpPr txBox="1"/>
            <p:nvPr/>
          </p:nvSpPr>
          <p:spPr>
            <a:xfrm>
              <a:off x="42807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6</a:t>
              </a:r>
              <a:endParaRPr lang="en-US" dirty="0" smtClean="0">
                <a:solidFill>
                  <a:schemeClr val="bg1"/>
                </a:solidFill>
              </a:endParaRPr>
            </a:p>
          </p:txBody>
        </p:sp>
        <p:sp>
          <p:nvSpPr>
            <p:cNvPr id="44" name="TextBox 43"/>
            <p:cNvSpPr txBox="1"/>
            <p:nvPr/>
          </p:nvSpPr>
          <p:spPr>
            <a:xfrm>
              <a:off x="53331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7</a:t>
              </a:r>
              <a:endParaRPr lang="en-US" dirty="0" smtClean="0">
                <a:solidFill>
                  <a:schemeClr val="bg1"/>
                </a:solidFill>
              </a:endParaRPr>
            </a:p>
          </p:txBody>
        </p:sp>
        <p:sp>
          <p:nvSpPr>
            <p:cNvPr id="45" name="TextBox 44"/>
            <p:cNvSpPr txBox="1"/>
            <p:nvPr/>
          </p:nvSpPr>
          <p:spPr>
            <a:xfrm>
              <a:off x="6385553"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8</a:t>
              </a:r>
              <a:endParaRPr lang="en-US" dirty="0" smtClean="0">
                <a:solidFill>
                  <a:schemeClr val="bg1"/>
                </a:solidFill>
              </a:endParaRPr>
            </a:p>
          </p:txBody>
        </p:sp>
      </p:grpSp>
      <p:sp>
        <p:nvSpPr>
          <p:cNvPr id="25" name="TextBox 24"/>
          <p:cNvSpPr txBox="1"/>
          <p:nvPr/>
        </p:nvSpPr>
        <p:spPr>
          <a:xfrm>
            <a:off x="3447334" y="3315209"/>
            <a:ext cx="4087505" cy="954107"/>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rank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MPI_Comm_rank</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rank</a:t>
            </a:r>
            <a:r>
              <a:rPr lang="en-US" sz="1400" b="1" dirty="0" smtClean="0">
                <a:solidFill>
                  <a:srgbClr val="000080"/>
                </a:solidFill>
                <a:latin typeface="Courier New" panose="02070309020205020404" pitchFamily="49" charset="0"/>
              </a:rPr>
              <a:t>);</a:t>
            </a:r>
          </a:p>
          <a:p>
            <a:r>
              <a:rPr lang="en-US" sz="1400" dirty="0" err="1">
                <a:solidFill>
                  <a:srgbClr val="000000"/>
                </a:solidFill>
                <a:latin typeface="Courier New" panose="02070309020205020404" pitchFamily="49" charset="0"/>
              </a:rPr>
              <a:t>MPI_Comm_size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58376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32350" y="3067536"/>
            <a:ext cx="2788000" cy="2467211"/>
            <a:chOff x="4092400" y="2517287"/>
            <a:chExt cx="2788000" cy="2467211"/>
          </a:xfrm>
        </p:grpSpPr>
        <p:sp>
          <p:nvSpPr>
            <p:cNvPr id="16" name="TextBox 15"/>
            <p:cNvSpPr txBox="1"/>
            <p:nvPr/>
          </p:nvSpPr>
          <p:spPr>
            <a:xfrm>
              <a:off x="40924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endParaRPr lang="en-US" dirty="0" smtClean="0">
                <a:solidFill>
                  <a:schemeClr val="bg1"/>
                </a:solidFill>
              </a:endParaRPr>
            </a:p>
          </p:txBody>
        </p:sp>
        <p:sp>
          <p:nvSpPr>
            <p:cNvPr id="17" name="TextBox 16"/>
            <p:cNvSpPr txBox="1"/>
            <p:nvPr/>
          </p:nvSpPr>
          <p:spPr>
            <a:xfrm>
              <a:off x="51448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endParaRPr lang="en-US" dirty="0" smtClean="0">
                <a:solidFill>
                  <a:schemeClr val="bg1"/>
                </a:solidFill>
              </a:endParaRPr>
            </a:p>
          </p:txBody>
        </p:sp>
        <p:sp>
          <p:nvSpPr>
            <p:cNvPr id="18" name="TextBox 17"/>
            <p:cNvSpPr txBox="1"/>
            <p:nvPr/>
          </p:nvSpPr>
          <p:spPr>
            <a:xfrm>
              <a:off x="61972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endParaRPr lang="en-US" dirty="0" smtClean="0">
                <a:solidFill>
                  <a:schemeClr val="bg1"/>
                </a:solidFill>
              </a:endParaRPr>
            </a:p>
          </p:txBody>
        </p:sp>
        <p:sp>
          <p:nvSpPr>
            <p:cNvPr id="19" name="TextBox 18"/>
            <p:cNvSpPr txBox="1"/>
            <p:nvPr/>
          </p:nvSpPr>
          <p:spPr>
            <a:xfrm>
              <a:off x="40924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endParaRPr lang="en-US" dirty="0" smtClean="0">
                <a:solidFill>
                  <a:schemeClr val="bg1"/>
                </a:solidFill>
              </a:endParaRPr>
            </a:p>
          </p:txBody>
        </p:sp>
        <p:sp>
          <p:nvSpPr>
            <p:cNvPr id="20" name="TextBox 19"/>
            <p:cNvSpPr txBox="1"/>
            <p:nvPr/>
          </p:nvSpPr>
          <p:spPr>
            <a:xfrm>
              <a:off x="51448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endParaRPr lang="en-US" dirty="0" smtClean="0">
                <a:solidFill>
                  <a:schemeClr val="bg1"/>
                </a:solidFill>
              </a:endParaRPr>
            </a:p>
          </p:txBody>
        </p:sp>
        <p:sp>
          <p:nvSpPr>
            <p:cNvPr id="21" name="TextBox 20"/>
            <p:cNvSpPr txBox="1"/>
            <p:nvPr/>
          </p:nvSpPr>
          <p:spPr>
            <a:xfrm>
              <a:off x="61972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endParaRPr lang="en-US" dirty="0" smtClean="0">
                <a:solidFill>
                  <a:schemeClr val="bg1"/>
                </a:solidFill>
              </a:endParaRPr>
            </a:p>
          </p:txBody>
        </p:sp>
        <p:sp>
          <p:nvSpPr>
            <p:cNvPr id="22" name="TextBox 21"/>
            <p:cNvSpPr txBox="1"/>
            <p:nvPr/>
          </p:nvSpPr>
          <p:spPr>
            <a:xfrm>
              <a:off x="40924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endParaRPr lang="en-US" dirty="0" smtClean="0">
                <a:solidFill>
                  <a:schemeClr val="bg1"/>
                </a:solidFill>
              </a:endParaRPr>
            </a:p>
          </p:txBody>
        </p:sp>
        <p:sp>
          <p:nvSpPr>
            <p:cNvPr id="23" name="TextBox 22"/>
            <p:cNvSpPr txBox="1"/>
            <p:nvPr/>
          </p:nvSpPr>
          <p:spPr>
            <a:xfrm>
              <a:off x="51448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endParaRPr lang="en-US" dirty="0" smtClean="0">
                <a:solidFill>
                  <a:schemeClr val="bg1"/>
                </a:solidFill>
              </a:endParaRPr>
            </a:p>
          </p:txBody>
        </p:sp>
        <p:sp>
          <p:nvSpPr>
            <p:cNvPr id="24" name="TextBox 23"/>
            <p:cNvSpPr txBox="1"/>
            <p:nvPr/>
          </p:nvSpPr>
          <p:spPr>
            <a:xfrm>
              <a:off x="61972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endParaRPr lang="en-US" dirty="0" smtClean="0">
                <a:solidFill>
                  <a:schemeClr val="bg1"/>
                </a:solidFill>
              </a:endParaRPr>
            </a:p>
          </p:txBody>
        </p:sp>
      </p:grpSp>
      <p:grpSp>
        <p:nvGrpSpPr>
          <p:cNvPr id="26" name="Group 25"/>
          <p:cNvGrpSpPr/>
          <p:nvPr/>
        </p:nvGrpSpPr>
        <p:grpSpPr>
          <a:xfrm>
            <a:off x="7446222" y="2781152"/>
            <a:ext cx="3019200" cy="3040808"/>
            <a:chOff x="3976800" y="2230903"/>
            <a:chExt cx="3019200" cy="3040808"/>
          </a:xfrm>
        </p:grpSpPr>
        <p:sp>
          <p:nvSpPr>
            <p:cNvPr id="27" name="Rectangle 26"/>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7750173" y="3067536"/>
            <a:ext cx="2411297" cy="2467211"/>
            <a:chOff x="4280751" y="2517287"/>
            <a:chExt cx="2411297" cy="2467211"/>
          </a:xfrm>
        </p:grpSpPr>
        <p:sp>
          <p:nvSpPr>
            <p:cNvPr id="37" name="TextBox 36"/>
            <p:cNvSpPr txBox="1"/>
            <p:nvPr/>
          </p:nvSpPr>
          <p:spPr>
            <a:xfrm>
              <a:off x="42807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0</a:t>
              </a:r>
              <a:endParaRPr lang="en-US" dirty="0" smtClean="0">
                <a:solidFill>
                  <a:schemeClr val="bg1"/>
                </a:solidFill>
              </a:endParaRPr>
            </a:p>
          </p:txBody>
        </p:sp>
        <p:sp>
          <p:nvSpPr>
            <p:cNvPr id="38" name="TextBox 37"/>
            <p:cNvSpPr txBox="1"/>
            <p:nvPr/>
          </p:nvSpPr>
          <p:spPr>
            <a:xfrm>
              <a:off x="53331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1</a:t>
              </a:r>
              <a:endParaRPr lang="en-US" dirty="0" smtClean="0">
                <a:solidFill>
                  <a:schemeClr val="bg1"/>
                </a:solidFill>
              </a:endParaRPr>
            </a:p>
          </p:txBody>
        </p:sp>
        <p:sp>
          <p:nvSpPr>
            <p:cNvPr id="39" name="TextBox 38"/>
            <p:cNvSpPr txBox="1"/>
            <p:nvPr/>
          </p:nvSpPr>
          <p:spPr>
            <a:xfrm>
              <a:off x="63855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2</a:t>
              </a:r>
              <a:endParaRPr lang="en-US" dirty="0" smtClean="0">
                <a:solidFill>
                  <a:schemeClr val="bg1"/>
                </a:solidFill>
              </a:endParaRPr>
            </a:p>
          </p:txBody>
        </p:sp>
        <p:sp>
          <p:nvSpPr>
            <p:cNvPr id="40" name="TextBox 39"/>
            <p:cNvSpPr txBox="1"/>
            <p:nvPr/>
          </p:nvSpPr>
          <p:spPr>
            <a:xfrm>
              <a:off x="42807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3</a:t>
              </a:r>
              <a:endParaRPr lang="en-US" dirty="0" smtClean="0">
                <a:solidFill>
                  <a:schemeClr val="bg1"/>
                </a:solidFill>
              </a:endParaRPr>
            </a:p>
          </p:txBody>
        </p:sp>
        <p:sp>
          <p:nvSpPr>
            <p:cNvPr id="41" name="TextBox 40"/>
            <p:cNvSpPr txBox="1"/>
            <p:nvPr/>
          </p:nvSpPr>
          <p:spPr>
            <a:xfrm>
              <a:off x="53331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4</a:t>
              </a:r>
              <a:endParaRPr lang="en-US" dirty="0" smtClean="0">
                <a:solidFill>
                  <a:schemeClr val="bg1"/>
                </a:solidFill>
              </a:endParaRPr>
            </a:p>
          </p:txBody>
        </p:sp>
        <p:sp>
          <p:nvSpPr>
            <p:cNvPr id="42" name="TextBox 41"/>
            <p:cNvSpPr txBox="1"/>
            <p:nvPr/>
          </p:nvSpPr>
          <p:spPr>
            <a:xfrm>
              <a:off x="63855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5</a:t>
              </a:r>
              <a:endParaRPr lang="en-US" dirty="0" smtClean="0">
                <a:solidFill>
                  <a:schemeClr val="bg1"/>
                </a:solidFill>
              </a:endParaRPr>
            </a:p>
          </p:txBody>
        </p:sp>
        <p:sp>
          <p:nvSpPr>
            <p:cNvPr id="43" name="TextBox 42"/>
            <p:cNvSpPr txBox="1"/>
            <p:nvPr/>
          </p:nvSpPr>
          <p:spPr>
            <a:xfrm>
              <a:off x="42807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6</a:t>
              </a:r>
              <a:endParaRPr lang="en-US" dirty="0" smtClean="0">
                <a:solidFill>
                  <a:schemeClr val="bg1"/>
                </a:solidFill>
              </a:endParaRPr>
            </a:p>
          </p:txBody>
        </p:sp>
        <p:sp>
          <p:nvSpPr>
            <p:cNvPr id="44" name="TextBox 43"/>
            <p:cNvSpPr txBox="1"/>
            <p:nvPr/>
          </p:nvSpPr>
          <p:spPr>
            <a:xfrm>
              <a:off x="53331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7</a:t>
              </a:r>
              <a:endParaRPr lang="en-US" dirty="0" smtClean="0">
                <a:solidFill>
                  <a:schemeClr val="bg1"/>
                </a:solidFill>
              </a:endParaRPr>
            </a:p>
          </p:txBody>
        </p:sp>
        <p:sp>
          <p:nvSpPr>
            <p:cNvPr id="45" name="TextBox 44"/>
            <p:cNvSpPr txBox="1"/>
            <p:nvPr/>
          </p:nvSpPr>
          <p:spPr>
            <a:xfrm>
              <a:off x="6385553"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8</a:t>
              </a:r>
              <a:endParaRPr lang="en-US" dirty="0" smtClean="0">
                <a:solidFill>
                  <a:schemeClr val="bg1"/>
                </a:solidFill>
              </a:endParaRPr>
            </a:p>
          </p:txBody>
        </p:sp>
      </p:grpSp>
      <p:sp>
        <p:nvSpPr>
          <p:cNvPr id="25" name="TextBox 24"/>
          <p:cNvSpPr txBox="1"/>
          <p:nvPr/>
        </p:nvSpPr>
        <p:spPr>
          <a:xfrm>
            <a:off x="3447334" y="3315209"/>
            <a:ext cx="4087505" cy="954107"/>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rank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MPI_Comm_rank</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rank</a:t>
            </a:r>
            <a:r>
              <a:rPr lang="en-US" sz="1400" b="1" dirty="0" smtClean="0">
                <a:solidFill>
                  <a:srgbClr val="000080"/>
                </a:solidFill>
                <a:latin typeface="Courier New" panose="02070309020205020404" pitchFamily="49" charset="0"/>
              </a:rPr>
              <a:t>);</a:t>
            </a:r>
          </a:p>
          <a:p>
            <a:r>
              <a:rPr lang="en-US" sz="1400" dirty="0" err="1">
                <a:solidFill>
                  <a:srgbClr val="000000"/>
                </a:solidFill>
                <a:latin typeface="Courier New" panose="02070309020205020404" pitchFamily="49" charset="0"/>
              </a:rPr>
              <a:t>MPI_Comm_size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endParaRPr lang="en-US" sz="1400" dirty="0"/>
          </a:p>
        </p:txBody>
      </p:sp>
      <p:sp>
        <p:nvSpPr>
          <p:cNvPr id="46" name="Left-Right Arrow 45"/>
          <p:cNvSpPr/>
          <p:nvPr/>
        </p:nvSpPr>
        <p:spPr>
          <a:xfrm>
            <a:off x="4579922" y="4415377"/>
            <a:ext cx="1809549" cy="775991"/>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252095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32350" y="3067536"/>
            <a:ext cx="2788000" cy="2467211"/>
            <a:chOff x="4092400" y="2517287"/>
            <a:chExt cx="2788000" cy="2467211"/>
          </a:xfrm>
        </p:grpSpPr>
        <p:sp>
          <p:nvSpPr>
            <p:cNvPr id="16" name="TextBox 15"/>
            <p:cNvSpPr txBox="1"/>
            <p:nvPr/>
          </p:nvSpPr>
          <p:spPr>
            <a:xfrm>
              <a:off x="40924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endParaRPr lang="en-US" dirty="0" smtClean="0">
                <a:solidFill>
                  <a:schemeClr val="bg1"/>
                </a:solidFill>
              </a:endParaRPr>
            </a:p>
          </p:txBody>
        </p:sp>
        <p:sp>
          <p:nvSpPr>
            <p:cNvPr id="17" name="TextBox 16"/>
            <p:cNvSpPr txBox="1"/>
            <p:nvPr/>
          </p:nvSpPr>
          <p:spPr>
            <a:xfrm>
              <a:off x="51448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endParaRPr lang="en-US" dirty="0" smtClean="0">
                <a:solidFill>
                  <a:schemeClr val="bg1"/>
                </a:solidFill>
              </a:endParaRPr>
            </a:p>
          </p:txBody>
        </p:sp>
        <p:sp>
          <p:nvSpPr>
            <p:cNvPr id="18" name="TextBox 17"/>
            <p:cNvSpPr txBox="1"/>
            <p:nvPr/>
          </p:nvSpPr>
          <p:spPr>
            <a:xfrm>
              <a:off x="6197200" y="2517287"/>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endParaRPr lang="en-US" dirty="0" smtClean="0">
                <a:solidFill>
                  <a:schemeClr val="bg1"/>
                </a:solidFill>
              </a:endParaRPr>
            </a:p>
          </p:txBody>
        </p:sp>
        <p:sp>
          <p:nvSpPr>
            <p:cNvPr id="19" name="TextBox 18"/>
            <p:cNvSpPr txBox="1"/>
            <p:nvPr/>
          </p:nvSpPr>
          <p:spPr>
            <a:xfrm>
              <a:off x="40924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endParaRPr lang="en-US" dirty="0" smtClean="0">
                <a:solidFill>
                  <a:schemeClr val="bg1"/>
                </a:solidFill>
              </a:endParaRPr>
            </a:p>
          </p:txBody>
        </p:sp>
        <p:sp>
          <p:nvSpPr>
            <p:cNvPr id="20" name="TextBox 19"/>
            <p:cNvSpPr txBox="1"/>
            <p:nvPr/>
          </p:nvSpPr>
          <p:spPr>
            <a:xfrm>
              <a:off x="51448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endParaRPr lang="en-US" dirty="0" smtClean="0">
                <a:solidFill>
                  <a:schemeClr val="bg1"/>
                </a:solidFill>
              </a:endParaRPr>
            </a:p>
          </p:txBody>
        </p:sp>
        <p:sp>
          <p:nvSpPr>
            <p:cNvPr id="21" name="TextBox 20"/>
            <p:cNvSpPr txBox="1"/>
            <p:nvPr/>
          </p:nvSpPr>
          <p:spPr>
            <a:xfrm>
              <a:off x="6197200" y="35760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endParaRPr lang="en-US" dirty="0" smtClean="0">
                <a:solidFill>
                  <a:schemeClr val="bg1"/>
                </a:solidFill>
              </a:endParaRPr>
            </a:p>
          </p:txBody>
        </p:sp>
        <p:sp>
          <p:nvSpPr>
            <p:cNvPr id="22" name="TextBox 21"/>
            <p:cNvSpPr txBox="1"/>
            <p:nvPr/>
          </p:nvSpPr>
          <p:spPr>
            <a:xfrm>
              <a:off x="40924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endParaRPr lang="en-US" dirty="0" smtClean="0">
                <a:solidFill>
                  <a:schemeClr val="bg1"/>
                </a:solidFill>
              </a:endParaRPr>
            </a:p>
          </p:txBody>
        </p:sp>
        <p:sp>
          <p:nvSpPr>
            <p:cNvPr id="23" name="TextBox 22"/>
            <p:cNvSpPr txBox="1"/>
            <p:nvPr/>
          </p:nvSpPr>
          <p:spPr>
            <a:xfrm>
              <a:off x="51448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endParaRPr lang="en-US" dirty="0" smtClean="0">
                <a:solidFill>
                  <a:schemeClr val="bg1"/>
                </a:solidFill>
              </a:endParaRPr>
            </a:p>
          </p:txBody>
        </p:sp>
        <p:sp>
          <p:nvSpPr>
            <p:cNvPr id="24" name="TextBox 23"/>
            <p:cNvSpPr txBox="1"/>
            <p:nvPr/>
          </p:nvSpPr>
          <p:spPr>
            <a:xfrm>
              <a:off x="6197200" y="4642866"/>
              <a:ext cx="6832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endParaRPr lang="en-US" dirty="0" smtClean="0">
                <a:solidFill>
                  <a:schemeClr val="bg1"/>
                </a:solidFill>
              </a:endParaRPr>
            </a:p>
          </p:txBody>
        </p:sp>
      </p:grpSp>
      <p:grpSp>
        <p:nvGrpSpPr>
          <p:cNvPr id="26" name="Group 25"/>
          <p:cNvGrpSpPr/>
          <p:nvPr/>
        </p:nvGrpSpPr>
        <p:grpSpPr>
          <a:xfrm>
            <a:off x="7446222" y="2781152"/>
            <a:ext cx="3019200" cy="3040808"/>
            <a:chOff x="3976800" y="2230903"/>
            <a:chExt cx="3019200" cy="3040808"/>
          </a:xfrm>
        </p:grpSpPr>
        <p:sp>
          <p:nvSpPr>
            <p:cNvPr id="27" name="Rectangle 26"/>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7750173" y="3067536"/>
            <a:ext cx="2411297" cy="2467211"/>
            <a:chOff x="4280751" y="2517287"/>
            <a:chExt cx="2411297" cy="2467211"/>
          </a:xfrm>
        </p:grpSpPr>
        <p:sp>
          <p:nvSpPr>
            <p:cNvPr id="37" name="TextBox 36"/>
            <p:cNvSpPr txBox="1"/>
            <p:nvPr/>
          </p:nvSpPr>
          <p:spPr>
            <a:xfrm>
              <a:off x="42807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0</a:t>
              </a:r>
              <a:endParaRPr lang="en-US" dirty="0" smtClean="0">
                <a:solidFill>
                  <a:schemeClr val="bg1"/>
                </a:solidFill>
              </a:endParaRPr>
            </a:p>
          </p:txBody>
        </p:sp>
        <p:sp>
          <p:nvSpPr>
            <p:cNvPr id="38" name="TextBox 37"/>
            <p:cNvSpPr txBox="1"/>
            <p:nvPr/>
          </p:nvSpPr>
          <p:spPr>
            <a:xfrm>
              <a:off x="53331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1</a:t>
              </a:r>
              <a:endParaRPr lang="en-US" dirty="0" smtClean="0">
                <a:solidFill>
                  <a:schemeClr val="bg1"/>
                </a:solidFill>
              </a:endParaRPr>
            </a:p>
          </p:txBody>
        </p:sp>
        <p:sp>
          <p:nvSpPr>
            <p:cNvPr id="39" name="TextBox 38"/>
            <p:cNvSpPr txBox="1"/>
            <p:nvPr/>
          </p:nvSpPr>
          <p:spPr>
            <a:xfrm>
              <a:off x="6385551" y="2517287"/>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2</a:t>
              </a:r>
              <a:endParaRPr lang="en-US" dirty="0" smtClean="0">
                <a:solidFill>
                  <a:schemeClr val="bg1"/>
                </a:solidFill>
              </a:endParaRPr>
            </a:p>
          </p:txBody>
        </p:sp>
        <p:sp>
          <p:nvSpPr>
            <p:cNvPr id="40" name="TextBox 39"/>
            <p:cNvSpPr txBox="1"/>
            <p:nvPr/>
          </p:nvSpPr>
          <p:spPr>
            <a:xfrm>
              <a:off x="42807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3</a:t>
              </a:r>
              <a:endParaRPr lang="en-US" dirty="0" smtClean="0">
                <a:solidFill>
                  <a:schemeClr val="bg1"/>
                </a:solidFill>
              </a:endParaRPr>
            </a:p>
          </p:txBody>
        </p:sp>
        <p:sp>
          <p:nvSpPr>
            <p:cNvPr id="41" name="TextBox 40"/>
            <p:cNvSpPr txBox="1"/>
            <p:nvPr/>
          </p:nvSpPr>
          <p:spPr>
            <a:xfrm>
              <a:off x="53331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4</a:t>
              </a:r>
              <a:endParaRPr lang="en-US" dirty="0" smtClean="0">
                <a:solidFill>
                  <a:schemeClr val="bg1"/>
                </a:solidFill>
              </a:endParaRPr>
            </a:p>
          </p:txBody>
        </p:sp>
        <p:sp>
          <p:nvSpPr>
            <p:cNvPr id="42" name="TextBox 41"/>
            <p:cNvSpPr txBox="1"/>
            <p:nvPr/>
          </p:nvSpPr>
          <p:spPr>
            <a:xfrm>
              <a:off x="6385551" y="35760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5</a:t>
              </a:r>
              <a:endParaRPr lang="en-US" dirty="0" smtClean="0">
                <a:solidFill>
                  <a:schemeClr val="bg1"/>
                </a:solidFill>
              </a:endParaRPr>
            </a:p>
          </p:txBody>
        </p:sp>
        <p:sp>
          <p:nvSpPr>
            <p:cNvPr id="43" name="TextBox 42"/>
            <p:cNvSpPr txBox="1"/>
            <p:nvPr/>
          </p:nvSpPr>
          <p:spPr>
            <a:xfrm>
              <a:off x="42807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6</a:t>
              </a:r>
              <a:endParaRPr lang="en-US" dirty="0" smtClean="0">
                <a:solidFill>
                  <a:schemeClr val="bg1"/>
                </a:solidFill>
              </a:endParaRPr>
            </a:p>
          </p:txBody>
        </p:sp>
        <p:sp>
          <p:nvSpPr>
            <p:cNvPr id="44" name="TextBox 43"/>
            <p:cNvSpPr txBox="1"/>
            <p:nvPr/>
          </p:nvSpPr>
          <p:spPr>
            <a:xfrm>
              <a:off x="5333151"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a:solidFill>
                    <a:schemeClr val="bg1"/>
                  </a:solidFill>
                </a:rPr>
                <a:t>7</a:t>
              </a:r>
              <a:endParaRPr lang="en-US" dirty="0" smtClean="0">
                <a:solidFill>
                  <a:schemeClr val="bg1"/>
                </a:solidFill>
              </a:endParaRPr>
            </a:p>
          </p:txBody>
        </p:sp>
        <p:sp>
          <p:nvSpPr>
            <p:cNvPr id="45" name="TextBox 44"/>
            <p:cNvSpPr txBox="1"/>
            <p:nvPr/>
          </p:nvSpPr>
          <p:spPr>
            <a:xfrm>
              <a:off x="6385553" y="464286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8</a:t>
              </a:r>
              <a:endParaRPr lang="en-US" dirty="0" smtClean="0">
                <a:solidFill>
                  <a:schemeClr val="bg1"/>
                </a:solidFill>
              </a:endParaRPr>
            </a:p>
          </p:txBody>
        </p:sp>
      </p:grpSp>
      <p:sp>
        <p:nvSpPr>
          <p:cNvPr id="25" name="TextBox 24"/>
          <p:cNvSpPr txBox="1"/>
          <p:nvPr/>
        </p:nvSpPr>
        <p:spPr>
          <a:xfrm>
            <a:off x="3447334" y="3315209"/>
            <a:ext cx="4087505" cy="954107"/>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rank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0</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MPI_Comm_rank</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rank</a:t>
            </a:r>
            <a:r>
              <a:rPr lang="en-US" sz="1400" b="1" dirty="0" smtClean="0">
                <a:solidFill>
                  <a:srgbClr val="000080"/>
                </a:solidFill>
                <a:latin typeface="Courier New" panose="02070309020205020404" pitchFamily="49" charset="0"/>
              </a:rPr>
              <a:t>);</a:t>
            </a:r>
          </a:p>
          <a:p>
            <a:r>
              <a:rPr lang="en-US" sz="1400" dirty="0" err="1">
                <a:solidFill>
                  <a:srgbClr val="000000"/>
                </a:solidFill>
                <a:latin typeface="Courier New" panose="02070309020205020404" pitchFamily="49" charset="0"/>
              </a:rPr>
              <a:t>MPI_Comm_size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endParaRPr lang="en-US" sz="1400" dirty="0"/>
          </a:p>
        </p:txBody>
      </p:sp>
      <p:sp>
        <p:nvSpPr>
          <p:cNvPr id="46" name="Left-Right Arrow 45"/>
          <p:cNvSpPr/>
          <p:nvPr/>
        </p:nvSpPr>
        <p:spPr>
          <a:xfrm>
            <a:off x="4579922" y="4415377"/>
            <a:ext cx="1809549" cy="775991"/>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bg1"/>
                </a:solidFill>
              </a:rPr>
              <a:t>?</a:t>
            </a:r>
            <a:endParaRPr lang="en-US" sz="2000" dirty="0">
              <a:solidFill>
                <a:schemeClr val="bg1"/>
              </a:solidFill>
            </a:endParaRPr>
          </a:p>
        </p:txBody>
      </p:sp>
      <p:sp>
        <p:nvSpPr>
          <p:cNvPr id="50" name="TextBox 49"/>
          <p:cNvSpPr txBox="1"/>
          <p:nvPr/>
        </p:nvSpPr>
        <p:spPr>
          <a:xfrm>
            <a:off x="3630571" y="5253548"/>
            <a:ext cx="3700051" cy="286232"/>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urier New" panose="02070309020205020404" pitchFamily="49" charset="0"/>
                <a:cs typeface="Courier New" panose="02070309020205020404" pitchFamily="49" charset="0"/>
              </a:rPr>
              <a:t>MPI_Cart_create</a:t>
            </a:r>
            <a:r>
              <a:rPr lang="en-US" sz="1400" dirty="0">
                <a:solidFill>
                  <a:schemeClr val="bg1"/>
                </a:solidFill>
              </a:rPr>
              <a:t> </a:t>
            </a:r>
            <a:r>
              <a:rPr lang="en-US" sz="1400" dirty="0" smtClean="0">
                <a:solidFill>
                  <a:schemeClr val="bg1"/>
                </a:solidFill>
              </a:rPr>
              <a:t>and </a:t>
            </a:r>
            <a:r>
              <a:rPr lang="en-US" sz="1400" dirty="0" err="1" smtClean="0">
                <a:solidFill>
                  <a:schemeClr val="bg1"/>
                </a:solidFill>
                <a:latin typeface="Courier New" panose="02070309020205020404" pitchFamily="49" charset="0"/>
                <a:cs typeface="Courier New" panose="02070309020205020404" pitchFamily="49" charset="0"/>
              </a:rPr>
              <a:t>MPI_Cart_shift</a:t>
            </a:r>
            <a:endParaRPr lang="en-US" sz="1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12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8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r>
              <a:rPr lang="en-US" dirty="0" smtClean="0"/>
              <a:t>Determine Ranks in x direction and y direction:</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448361" y="2653576"/>
            <a:ext cx="4087505" cy="1169551"/>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MPI_Comm_size</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sizex</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 </a:t>
            </a:r>
            <a:r>
              <a:rPr lang="en-US" sz="1400" dirty="0" smtClean="0">
                <a:solidFill>
                  <a:srgbClr val="FF8000"/>
                </a:solidFill>
                <a:latin typeface="Courier New" panose="02070309020205020404" pitchFamily="49" charset="0"/>
              </a:rPr>
              <a:t>3</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sizex</a:t>
            </a:r>
            <a:r>
              <a:rPr lang="en-US" sz="1400" b="1" dirty="0">
                <a:solidFill>
                  <a:srgbClr val="000080"/>
                </a:solidFill>
                <a:latin typeface="Courier New" panose="02070309020205020404" pitchFamily="49" charset="0"/>
              </a:rPr>
              <a:t>;</a:t>
            </a:r>
            <a:endParaRPr lang="en-US" sz="1400" dirty="0"/>
          </a:p>
          <a:p>
            <a:r>
              <a:rPr lang="en-US" sz="1400" dirty="0" smtClean="0">
                <a:solidFill>
                  <a:srgbClr val="000000"/>
                </a:solidFill>
                <a:latin typeface="Courier New" panose="02070309020205020404" pitchFamily="49" charset="0"/>
              </a:rPr>
              <a:t>assert</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sizex</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size</a:t>
            </a:r>
            <a:r>
              <a:rPr lang="en-US" sz="1400" b="1" dirty="0" smtClean="0">
                <a:solidFill>
                  <a:srgbClr val="000080"/>
                </a:solidFill>
                <a:latin typeface="Courier New" panose="02070309020205020404" pitchFamily="49" charset="0"/>
              </a:rPr>
              <a:t>);</a:t>
            </a:r>
            <a:endParaRPr lang="en-US" sz="1400" dirty="0" smtClean="0"/>
          </a:p>
        </p:txBody>
      </p:sp>
    </p:spTree>
    <p:extLst>
      <p:ext uri="{BB962C8B-B14F-4D97-AF65-F5344CB8AC3E}">
        <p14:creationId xmlns:p14="http://schemas.microsoft.com/office/powerpoint/2010/main" val="230398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r>
              <a:rPr lang="en-US" dirty="0" smtClean="0"/>
              <a:t>Determine Ranks in x direction and y direction:</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r>
              <a:rPr lang="en-US" dirty="0" smtClean="0"/>
              <a:t>Map 1D MPI rank to 2D MPI ranks</a:t>
            </a:r>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448361" y="2653576"/>
            <a:ext cx="4087505" cy="1169551"/>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MPI_Comm_size</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sizex</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 </a:t>
            </a:r>
            <a:r>
              <a:rPr lang="en-US" sz="1400" dirty="0" smtClean="0">
                <a:solidFill>
                  <a:srgbClr val="FF8000"/>
                </a:solidFill>
                <a:latin typeface="Courier New" panose="02070309020205020404" pitchFamily="49" charset="0"/>
              </a:rPr>
              <a:t>3</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sizex</a:t>
            </a:r>
            <a:r>
              <a:rPr lang="en-US" sz="1400" b="1" dirty="0">
                <a:solidFill>
                  <a:srgbClr val="000080"/>
                </a:solidFill>
                <a:latin typeface="Courier New" panose="02070309020205020404" pitchFamily="49" charset="0"/>
              </a:rPr>
              <a:t>;</a:t>
            </a:r>
            <a:endParaRPr lang="en-US" sz="1400" dirty="0"/>
          </a:p>
          <a:p>
            <a:r>
              <a:rPr lang="en-US" sz="1400" dirty="0" smtClean="0">
                <a:solidFill>
                  <a:srgbClr val="000000"/>
                </a:solidFill>
                <a:latin typeface="Courier New" panose="02070309020205020404" pitchFamily="49" charset="0"/>
              </a:rPr>
              <a:t>assert</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sizex</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size</a:t>
            </a:r>
            <a:r>
              <a:rPr lang="en-US" sz="1400" b="1" dirty="0" smtClean="0">
                <a:solidFill>
                  <a:srgbClr val="000080"/>
                </a:solidFill>
                <a:latin typeface="Courier New" panose="02070309020205020404" pitchFamily="49" charset="0"/>
              </a:rPr>
              <a:t>);</a:t>
            </a:r>
            <a:endParaRPr lang="en-US" sz="1400" dirty="0" smtClean="0"/>
          </a:p>
        </p:txBody>
      </p:sp>
    </p:spTree>
    <p:extLst>
      <p:ext uri="{BB962C8B-B14F-4D97-AF65-F5344CB8AC3E}">
        <p14:creationId xmlns:p14="http://schemas.microsoft.com/office/powerpoint/2010/main" val="118790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r>
              <a:rPr lang="en-US" dirty="0" smtClean="0"/>
              <a:t>Determine Ranks in x direction and y direction:</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r>
              <a:rPr lang="en-US" dirty="0" smtClean="0"/>
              <a:t>Map 1D MPI rank to 2D MPI ranks</a:t>
            </a:r>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448361" y="2653576"/>
            <a:ext cx="4087505" cy="1169551"/>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size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MPI_Comm_size</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smtClean="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sizex</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 </a:t>
            </a:r>
            <a:r>
              <a:rPr lang="en-US" sz="1400" dirty="0" smtClean="0">
                <a:solidFill>
                  <a:srgbClr val="FF8000"/>
                </a:solidFill>
                <a:latin typeface="Courier New" panose="02070309020205020404" pitchFamily="49" charset="0"/>
              </a:rPr>
              <a:t>3</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size</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sizex</a:t>
            </a:r>
            <a:r>
              <a:rPr lang="en-US" sz="1400" b="1" dirty="0">
                <a:solidFill>
                  <a:srgbClr val="000080"/>
                </a:solidFill>
                <a:latin typeface="Courier New" panose="02070309020205020404" pitchFamily="49" charset="0"/>
              </a:rPr>
              <a:t>;</a:t>
            </a:r>
            <a:endParaRPr lang="en-US" sz="1400" dirty="0"/>
          </a:p>
          <a:p>
            <a:r>
              <a:rPr lang="en-US" sz="1400" dirty="0" smtClean="0">
                <a:solidFill>
                  <a:srgbClr val="000000"/>
                </a:solidFill>
                <a:latin typeface="Courier New" panose="02070309020205020404" pitchFamily="49" charset="0"/>
              </a:rPr>
              <a:t>assert</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sizex</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sizey</a:t>
            </a:r>
            <a:r>
              <a:rPr lang="en-US" sz="1400" dirty="0" smtClean="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size</a:t>
            </a:r>
            <a:r>
              <a:rPr lang="en-US" sz="1400" b="1" dirty="0" smtClean="0">
                <a:solidFill>
                  <a:srgbClr val="000080"/>
                </a:solidFill>
                <a:latin typeface="Courier New" panose="02070309020205020404" pitchFamily="49" charset="0"/>
              </a:rPr>
              <a:t>);</a:t>
            </a:r>
            <a:endParaRPr lang="en-US" sz="1400" dirty="0" smtClean="0"/>
          </a:p>
        </p:txBody>
      </p:sp>
      <p:sp>
        <p:nvSpPr>
          <p:cNvPr id="16" name="TextBox 15"/>
          <p:cNvSpPr txBox="1"/>
          <p:nvPr/>
        </p:nvSpPr>
        <p:spPr>
          <a:xfrm>
            <a:off x="4448360" y="4596503"/>
            <a:ext cx="4087505" cy="954107"/>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rank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r>
              <a:rPr lang="en-US" sz="1400" dirty="0" err="1" smtClean="0">
                <a:solidFill>
                  <a:srgbClr val="000000"/>
                </a:solidFill>
                <a:latin typeface="Courier New" panose="02070309020205020404" pitchFamily="49" charset="0"/>
              </a:rPr>
              <a:t>MPI_Comm_rank</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MPI_COMM_WORLD</a:t>
            </a:r>
            <a:r>
              <a:rPr lang="en-US" sz="1400" b="1" dirty="0" err="1">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rank</a:t>
            </a:r>
            <a:r>
              <a:rPr lang="en-US" sz="1400" b="1" dirty="0" smtClean="0">
                <a:solidFill>
                  <a:srgbClr val="000080"/>
                </a:solidFill>
                <a:latin typeface="Courier New" panose="02070309020205020404" pitchFamily="49" charset="0"/>
              </a:rPr>
              <a:t>);</a:t>
            </a: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rankx</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rank</a:t>
            </a:r>
            <a:r>
              <a:rPr lang="en-US" sz="1400" b="1" dirty="0" err="1"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sizex</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ranky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sizex</a:t>
            </a:r>
            <a:r>
              <a:rPr lang="en-US" sz="1400" b="1" dirty="0" smtClean="0">
                <a:solidFill>
                  <a:srgbClr val="000080"/>
                </a:solidFill>
                <a:latin typeface="Courier New" panose="02070309020205020404" pitchFamily="49" charset="0"/>
              </a:rPr>
              <a:t>;</a:t>
            </a:r>
            <a:endParaRPr lang="en-US" sz="1400" dirty="0"/>
          </a:p>
        </p:txBody>
      </p:sp>
      <p:grpSp>
        <p:nvGrpSpPr>
          <p:cNvPr id="17" name="Group 16"/>
          <p:cNvGrpSpPr/>
          <p:nvPr/>
        </p:nvGrpSpPr>
        <p:grpSpPr>
          <a:xfrm>
            <a:off x="632350" y="2818237"/>
            <a:ext cx="2788000" cy="2965809"/>
            <a:chOff x="4092400" y="2267988"/>
            <a:chExt cx="2788000" cy="2965809"/>
          </a:xfrm>
        </p:grpSpPr>
        <p:sp>
          <p:nvSpPr>
            <p:cNvPr id="18" name="TextBox 17"/>
            <p:cNvSpPr txBox="1"/>
            <p:nvPr/>
          </p:nvSpPr>
          <p:spPr>
            <a:xfrm>
              <a:off x="40924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(0,0)</a:t>
              </a:r>
              <a:endParaRPr lang="en-US" dirty="0" smtClean="0">
                <a:solidFill>
                  <a:schemeClr val="bg1"/>
                </a:solidFill>
              </a:endParaRPr>
            </a:p>
          </p:txBody>
        </p:sp>
        <p:sp>
          <p:nvSpPr>
            <p:cNvPr id="19" name="TextBox 18"/>
            <p:cNvSpPr txBox="1"/>
            <p:nvPr/>
          </p:nvSpPr>
          <p:spPr>
            <a:xfrm>
              <a:off x="5144800" y="226798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a:t>
              </a:r>
              <a:endParaRPr lang="de-DE" dirty="0">
                <a:solidFill>
                  <a:schemeClr val="bg1"/>
                </a:solidFill>
              </a:endParaRPr>
            </a:p>
            <a:p>
              <a:pPr algn="ctr">
                <a:lnSpc>
                  <a:spcPct val="90000"/>
                </a:lnSpc>
              </a:pPr>
              <a:r>
                <a:rPr lang="de-DE" dirty="0">
                  <a:solidFill>
                    <a:schemeClr val="bg1"/>
                  </a:solidFill>
                </a:rPr>
                <a:t>-&gt;</a:t>
              </a:r>
            </a:p>
            <a:p>
              <a:pPr algn="ctr">
                <a:lnSpc>
                  <a:spcPct val="90000"/>
                </a:lnSpc>
              </a:pPr>
              <a:r>
                <a:rPr lang="de-DE" dirty="0" smtClean="0">
                  <a:solidFill>
                    <a:schemeClr val="bg1"/>
                  </a:solidFill>
                </a:rPr>
                <a:t>(0,1)</a:t>
              </a:r>
              <a:endParaRPr lang="en-US" dirty="0" smtClean="0">
                <a:solidFill>
                  <a:schemeClr val="bg1"/>
                </a:solidFill>
              </a:endParaRPr>
            </a:p>
          </p:txBody>
        </p:sp>
        <p:sp>
          <p:nvSpPr>
            <p:cNvPr id="20" name="TextBox 19"/>
            <p:cNvSpPr txBox="1"/>
            <p:nvPr/>
          </p:nvSpPr>
          <p:spPr>
            <a:xfrm>
              <a:off x="6197200" y="226798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a:t>
              </a:r>
              <a:endParaRPr lang="de-DE" dirty="0">
                <a:solidFill>
                  <a:schemeClr val="bg1"/>
                </a:solidFill>
              </a:endParaRP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(0,2)</a:t>
              </a:r>
              <a:endParaRPr lang="en-US" dirty="0" smtClean="0">
                <a:solidFill>
                  <a:schemeClr val="bg1"/>
                </a:solidFill>
              </a:endParaRPr>
            </a:p>
          </p:txBody>
        </p:sp>
        <p:sp>
          <p:nvSpPr>
            <p:cNvPr id="21" name="TextBox 20"/>
            <p:cNvSpPr txBox="1"/>
            <p:nvPr/>
          </p:nvSpPr>
          <p:spPr>
            <a:xfrm>
              <a:off x="4092400" y="33267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3</a:t>
              </a:r>
              <a:endParaRPr lang="de-DE" dirty="0">
                <a:solidFill>
                  <a:schemeClr val="bg1"/>
                </a:solidFill>
              </a:endParaRPr>
            </a:p>
            <a:p>
              <a:pPr algn="ctr">
                <a:lnSpc>
                  <a:spcPct val="90000"/>
                </a:lnSpc>
              </a:pPr>
              <a:r>
                <a:rPr lang="de-DE" dirty="0">
                  <a:solidFill>
                    <a:schemeClr val="bg1"/>
                  </a:solidFill>
                </a:rPr>
                <a:t>-&gt;</a:t>
              </a:r>
            </a:p>
            <a:p>
              <a:pPr algn="ctr">
                <a:lnSpc>
                  <a:spcPct val="90000"/>
                </a:lnSpc>
              </a:pPr>
              <a:r>
                <a:rPr lang="de-DE" dirty="0" smtClean="0">
                  <a:solidFill>
                    <a:schemeClr val="bg1"/>
                  </a:solidFill>
                </a:rPr>
                <a:t>(1,0)</a:t>
              </a:r>
              <a:endParaRPr lang="en-US" dirty="0" smtClean="0">
                <a:solidFill>
                  <a:schemeClr val="bg1"/>
                </a:solidFill>
              </a:endParaRPr>
            </a:p>
          </p:txBody>
        </p:sp>
        <p:sp>
          <p:nvSpPr>
            <p:cNvPr id="22" name="TextBox 21"/>
            <p:cNvSpPr txBox="1"/>
            <p:nvPr/>
          </p:nvSpPr>
          <p:spPr>
            <a:xfrm>
              <a:off x="5144800" y="33267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4</a:t>
              </a:r>
              <a:endParaRPr lang="de-DE" dirty="0">
                <a:solidFill>
                  <a:schemeClr val="bg1"/>
                </a:solidFill>
              </a:endParaRPr>
            </a:p>
            <a:p>
              <a:pPr algn="ctr">
                <a:lnSpc>
                  <a:spcPct val="90000"/>
                </a:lnSpc>
              </a:pPr>
              <a:r>
                <a:rPr lang="de-DE" dirty="0">
                  <a:solidFill>
                    <a:schemeClr val="bg1"/>
                  </a:solidFill>
                </a:rPr>
                <a:t>-&gt;</a:t>
              </a:r>
            </a:p>
            <a:p>
              <a:pPr algn="ctr">
                <a:lnSpc>
                  <a:spcPct val="90000"/>
                </a:lnSpc>
              </a:pPr>
              <a:r>
                <a:rPr lang="de-DE" dirty="0" smtClean="0">
                  <a:solidFill>
                    <a:schemeClr val="bg1"/>
                  </a:solidFill>
                </a:rPr>
                <a:t>(1,1)</a:t>
              </a:r>
              <a:endParaRPr lang="en-US" dirty="0" smtClean="0">
                <a:solidFill>
                  <a:schemeClr val="bg1"/>
                </a:solidFill>
              </a:endParaRPr>
            </a:p>
          </p:txBody>
        </p:sp>
        <p:sp>
          <p:nvSpPr>
            <p:cNvPr id="23" name="TextBox 22"/>
            <p:cNvSpPr txBox="1"/>
            <p:nvPr/>
          </p:nvSpPr>
          <p:spPr>
            <a:xfrm>
              <a:off x="6197200" y="33267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5</a:t>
              </a:r>
              <a:endParaRPr lang="de-DE" dirty="0">
                <a:solidFill>
                  <a:schemeClr val="bg1"/>
                </a:solidFill>
              </a:endParaRP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(1,2)</a:t>
              </a:r>
              <a:endParaRPr lang="en-US" dirty="0" smtClean="0">
                <a:solidFill>
                  <a:schemeClr val="bg1"/>
                </a:solidFill>
              </a:endParaRPr>
            </a:p>
          </p:txBody>
        </p:sp>
        <p:sp>
          <p:nvSpPr>
            <p:cNvPr id="24" name="TextBox 23"/>
            <p:cNvSpPr txBox="1"/>
            <p:nvPr/>
          </p:nvSpPr>
          <p:spPr>
            <a:xfrm>
              <a:off x="4092400" y="43935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6</a:t>
              </a:r>
              <a:endParaRPr lang="de-DE" dirty="0">
                <a:solidFill>
                  <a:schemeClr val="bg1"/>
                </a:solidFill>
              </a:endParaRP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(2,0)</a:t>
              </a:r>
              <a:endParaRPr lang="en-US" dirty="0" smtClean="0">
                <a:solidFill>
                  <a:schemeClr val="bg1"/>
                </a:solidFill>
              </a:endParaRPr>
            </a:p>
          </p:txBody>
        </p:sp>
        <p:sp>
          <p:nvSpPr>
            <p:cNvPr id="25" name="TextBox 24"/>
            <p:cNvSpPr txBox="1"/>
            <p:nvPr/>
          </p:nvSpPr>
          <p:spPr>
            <a:xfrm>
              <a:off x="5144800" y="43935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7</a:t>
              </a:r>
              <a:endParaRPr lang="de-DE" dirty="0">
                <a:solidFill>
                  <a:schemeClr val="bg1"/>
                </a:solidFill>
              </a:endParaRP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(2,1)</a:t>
              </a:r>
              <a:endParaRPr lang="en-US" dirty="0" smtClean="0">
                <a:solidFill>
                  <a:schemeClr val="bg1"/>
                </a:solidFill>
              </a:endParaRPr>
            </a:p>
          </p:txBody>
        </p:sp>
        <p:sp>
          <p:nvSpPr>
            <p:cNvPr id="26" name="TextBox 25"/>
            <p:cNvSpPr txBox="1"/>
            <p:nvPr/>
          </p:nvSpPr>
          <p:spPr>
            <a:xfrm>
              <a:off x="6197200" y="4393567"/>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8</a:t>
              </a:r>
              <a:endParaRPr lang="de-DE" dirty="0">
                <a:solidFill>
                  <a:schemeClr val="bg1"/>
                </a:solidFill>
              </a:endParaRP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(2,2)</a:t>
              </a:r>
              <a:endParaRPr lang="en-US" dirty="0" smtClean="0">
                <a:solidFill>
                  <a:schemeClr val="bg1"/>
                </a:solidFill>
              </a:endParaRPr>
            </a:p>
          </p:txBody>
        </p:sp>
      </p:grpSp>
    </p:spTree>
    <p:extLst>
      <p:ext uri="{BB962C8B-B14F-4D97-AF65-F5344CB8AC3E}">
        <p14:creationId xmlns:p14="http://schemas.microsoft.com/office/powerpoint/2010/main" val="101304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MPI+OPenACC</a:t>
            </a:r>
            <a:endParaRPr lang="en-US" dirty="0"/>
          </a:p>
        </p:txBody>
      </p:sp>
      <p:sp>
        <p:nvSpPr>
          <p:cNvPr id="5" name="Content Placeholder 3"/>
          <p:cNvSpPr>
            <a:spLocks noGrp="1"/>
          </p:cNvSpPr>
          <p:nvPr>
            <p:ph idx="1"/>
          </p:nvPr>
        </p:nvSpPr>
        <p:spPr>
          <a:xfrm>
            <a:off x="1206571" y="3782762"/>
            <a:ext cx="8559659" cy="1977238"/>
          </a:xfrm>
          <a:solidFill>
            <a:srgbClr val="F2F2F2"/>
          </a:solidFill>
        </p:spPr>
        <p:txBody>
          <a:bodyPr/>
          <a:lstStyle/>
          <a:p>
            <a:pPr>
              <a:spcBef>
                <a:spcPts val="0"/>
              </a:spcBef>
              <a:spcAft>
                <a:spcPts val="600"/>
              </a:spcAft>
            </a:pPr>
            <a:r>
              <a:rPr lang="en-US" sz="1400" dirty="0">
                <a:solidFill>
                  <a:srgbClr val="008000"/>
                </a:solidFill>
                <a:latin typeface="Courier New" panose="02070309020205020404" pitchFamily="49" charset="0"/>
              </a:rPr>
              <a:t>//MPI rank </a:t>
            </a:r>
            <a:r>
              <a:rPr lang="en-US" sz="1400" dirty="0" smtClean="0">
                <a:solidFill>
                  <a:srgbClr val="008000"/>
                </a:solidFill>
                <a:latin typeface="Courier New" panose="02070309020205020404" pitchFamily="49" charset="0"/>
              </a:rPr>
              <a:t>0</a:t>
            </a:r>
          </a:p>
          <a:p>
            <a:pPr>
              <a:spcBef>
                <a:spcPts val="0"/>
              </a:spcBef>
              <a:spcAft>
                <a:spcPts val="600"/>
              </a:spcAft>
            </a:pPr>
            <a:r>
              <a:rPr lang="en-US" sz="1400" dirty="0" smtClean="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host_data</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use_device</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sbuf</a:t>
            </a:r>
            <a:r>
              <a:rPr lang="en-US" sz="1400" dirty="0">
                <a:solidFill>
                  <a:srgbClr val="804000"/>
                </a:solidFill>
                <a:latin typeface="Courier New" panose="02070309020205020404" pitchFamily="49" charset="0"/>
              </a:rPr>
              <a:t> </a:t>
            </a:r>
            <a:r>
              <a:rPr lang="en-US" sz="1400" dirty="0" smtClean="0">
                <a:solidFill>
                  <a:srgbClr val="804000"/>
                </a:solidFill>
                <a:latin typeface="Courier New" panose="02070309020205020404" pitchFamily="49" charset="0"/>
              </a:rPr>
              <a:t>)</a:t>
            </a:r>
          </a:p>
          <a:p>
            <a:pPr>
              <a:spcBef>
                <a:spcPts val="0"/>
              </a:spcBef>
              <a:spcAft>
                <a:spcPts val="600"/>
              </a:spcAft>
            </a:pPr>
            <a:r>
              <a:rPr lang="en-US" sz="1400" dirty="0" err="1" smtClean="0">
                <a:solidFill>
                  <a:srgbClr val="000000"/>
                </a:solidFill>
                <a:latin typeface="Courier New" panose="02070309020205020404" pitchFamily="49" charset="0"/>
              </a:rPr>
              <a:t>MPI_Send</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sbuf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size</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MPI_DOUBLE</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n</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tag</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MPI_COMM_WORLD</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pPr>
              <a:spcBef>
                <a:spcPts val="0"/>
              </a:spcBef>
              <a:spcAft>
                <a:spcPts val="600"/>
              </a:spcAft>
            </a:pPr>
            <a:endParaRPr lang="en-US" sz="1400" dirty="0">
              <a:solidFill>
                <a:srgbClr val="000000"/>
              </a:solidFill>
              <a:latin typeface="Courier New" panose="02070309020205020404" pitchFamily="49" charset="0"/>
            </a:endParaRPr>
          </a:p>
          <a:p>
            <a:pPr>
              <a:spcBef>
                <a:spcPts val="0"/>
              </a:spcBef>
              <a:spcAft>
                <a:spcPts val="600"/>
              </a:spcAft>
            </a:pPr>
            <a:r>
              <a:rPr lang="en-US" sz="1400" dirty="0" smtClean="0">
                <a:solidFill>
                  <a:srgbClr val="008000"/>
                </a:solidFill>
                <a:latin typeface="Courier New" panose="02070309020205020404" pitchFamily="49" charset="0"/>
              </a:rPr>
              <a:t>//</a:t>
            </a:r>
            <a:r>
              <a:rPr lang="en-US" sz="1400" dirty="0">
                <a:solidFill>
                  <a:srgbClr val="008000"/>
                </a:solidFill>
                <a:latin typeface="Courier New" panose="02070309020205020404" pitchFamily="49" charset="0"/>
              </a:rPr>
              <a:t>MPI rank </a:t>
            </a:r>
            <a:r>
              <a:rPr lang="en-US" sz="1400" dirty="0" smtClean="0">
                <a:solidFill>
                  <a:srgbClr val="008000"/>
                </a:solidFill>
                <a:latin typeface="Courier New" panose="02070309020205020404" pitchFamily="49" charset="0"/>
              </a:rPr>
              <a:t>n-1</a:t>
            </a:r>
          </a:p>
          <a:p>
            <a:pPr>
              <a:spcBef>
                <a:spcPts val="0"/>
              </a:spcBef>
              <a:spcAft>
                <a:spcPts val="600"/>
              </a:spcAft>
            </a:pPr>
            <a:r>
              <a:rPr lang="en-US" sz="1400" dirty="0" smtClean="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host_data</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use_device</a:t>
            </a:r>
            <a:r>
              <a:rPr lang="en-US" sz="1400" dirty="0">
                <a:solidFill>
                  <a:srgbClr val="804000"/>
                </a:solidFill>
                <a:latin typeface="Courier New" panose="02070309020205020404" pitchFamily="49" charset="0"/>
              </a:rPr>
              <a:t>( </a:t>
            </a:r>
            <a:r>
              <a:rPr lang="en-US" sz="1400" dirty="0" err="1">
                <a:solidFill>
                  <a:srgbClr val="804000"/>
                </a:solidFill>
                <a:latin typeface="Courier New" panose="02070309020205020404" pitchFamily="49" charset="0"/>
              </a:rPr>
              <a:t>rbuf</a:t>
            </a:r>
            <a:r>
              <a:rPr lang="en-US" sz="1400" dirty="0">
                <a:solidFill>
                  <a:srgbClr val="804000"/>
                </a:solidFill>
                <a:latin typeface="Courier New" panose="02070309020205020404" pitchFamily="49" charset="0"/>
              </a:rPr>
              <a:t> </a:t>
            </a:r>
            <a:r>
              <a:rPr lang="en-US" sz="1400" dirty="0" smtClean="0">
                <a:solidFill>
                  <a:srgbClr val="804000"/>
                </a:solidFill>
                <a:latin typeface="Courier New" panose="02070309020205020404" pitchFamily="49" charset="0"/>
              </a:rPr>
              <a:t>)</a:t>
            </a:r>
          </a:p>
          <a:p>
            <a:pPr>
              <a:spcBef>
                <a:spcPts val="0"/>
              </a:spcBef>
              <a:spcAft>
                <a:spcPts val="600"/>
              </a:spcAft>
            </a:pPr>
            <a:r>
              <a:rPr lang="en-US" sz="1400" dirty="0" err="1" smtClean="0">
                <a:solidFill>
                  <a:srgbClr val="000000"/>
                </a:solidFill>
                <a:latin typeface="Courier New" panose="02070309020205020404" pitchFamily="49" charset="0"/>
              </a:rPr>
              <a:t>MPI_Recv</a:t>
            </a:r>
            <a:r>
              <a:rPr lang="en-US" sz="1400" b="1" dirty="0" smtClean="0">
                <a:solidFill>
                  <a:srgbClr val="000080"/>
                </a:solidFill>
                <a:latin typeface="Courier New" panose="02070309020205020404" pitchFamily="49" charset="0"/>
              </a:rPr>
              <a:t>(</a:t>
            </a:r>
            <a:r>
              <a:rPr lang="en-US" sz="1400" dirty="0" err="1" smtClean="0">
                <a:solidFill>
                  <a:srgbClr val="000000"/>
                </a:solidFill>
                <a:latin typeface="Courier New" panose="02070309020205020404" pitchFamily="49" charset="0"/>
              </a:rPr>
              <a:t>rbuf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size</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MPI_DOUBLE</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tag</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MPI_STATUS_IGNORE</a:t>
            </a:r>
            <a:r>
              <a:rPr lang="en-US" sz="1400" b="1" dirty="0">
                <a:solidFill>
                  <a:srgbClr val="000080"/>
                </a:solidFill>
                <a:latin typeface="Courier New" panose="02070309020205020404" pitchFamily="49" charset="0"/>
              </a:rPr>
              <a:t>);</a:t>
            </a:r>
            <a:endParaRPr lang="en-US" sz="1400" dirty="0">
              <a:effectLst/>
            </a:endParaRPr>
          </a:p>
        </p:txBody>
      </p:sp>
      <p:pic>
        <p:nvPicPr>
          <p:cNvPr id="6" name="Picture 5"/>
          <p:cNvPicPr>
            <a:picLocks noChangeAspect="1"/>
          </p:cNvPicPr>
          <p:nvPr/>
        </p:nvPicPr>
        <p:blipFill>
          <a:blip r:embed="rId2"/>
          <a:stretch>
            <a:fillRect/>
          </a:stretch>
        </p:blipFill>
        <p:spPr>
          <a:xfrm>
            <a:off x="3270312" y="1514215"/>
            <a:ext cx="4432176" cy="2081965"/>
          </a:xfrm>
          <a:prstGeom prst="rect">
            <a:avLst/>
          </a:prstGeom>
        </p:spPr>
      </p:pic>
    </p:spTree>
    <p:extLst>
      <p:ext uri="{BB962C8B-B14F-4D97-AF65-F5344CB8AC3E}">
        <p14:creationId xmlns:p14="http://schemas.microsoft.com/office/powerpoint/2010/main" val="32509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32350" y="2818238"/>
            <a:ext cx="2788000" cy="2965809"/>
            <a:chOff x="4092400" y="2267989"/>
            <a:chExt cx="2788000" cy="2965809"/>
          </a:xfrm>
        </p:grpSpPr>
        <p:sp>
          <p:nvSpPr>
            <p:cNvPr id="18" name="TextBox 17"/>
            <p:cNvSpPr txBox="1"/>
            <p:nvPr/>
          </p:nvSpPr>
          <p:spPr>
            <a:xfrm>
              <a:off x="40924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0</a:t>
              </a:r>
            </a:p>
          </p:txBody>
        </p:sp>
        <p:sp>
          <p:nvSpPr>
            <p:cNvPr id="19" name="TextBox 18"/>
            <p:cNvSpPr txBox="1"/>
            <p:nvPr/>
          </p:nvSpPr>
          <p:spPr>
            <a:xfrm>
              <a:off x="51448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p>
            <a:p>
              <a:pPr algn="ctr">
                <a:lnSpc>
                  <a:spcPct val="90000"/>
                </a:lnSpc>
              </a:pPr>
              <a:r>
                <a:rPr lang="de-DE" dirty="0" smtClean="0">
                  <a:solidFill>
                    <a:schemeClr val="bg1"/>
                  </a:solidFill>
                </a:rPr>
                <a:t>-&gt;</a:t>
              </a:r>
            </a:p>
            <a:p>
              <a:pPr algn="ctr">
                <a:lnSpc>
                  <a:spcPct val="90000"/>
                </a:lnSpc>
              </a:pPr>
              <a:r>
                <a:rPr lang="de-DE" dirty="0">
                  <a:solidFill>
                    <a:schemeClr val="bg1"/>
                  </a:solidFill>
                </a:rPr>
                <a:t>1</a:t>
              </a:r>
              <a:endParaRPr lang="en-US" dirty="0" smtClean="0">
                <a:solidFill>
                  <a:schemeClr val="bg1"/>
                </a:solidFill>
              </a:endParaRPr>
            </a:p>
          </p:txBody>
        </p:sp>
        <p:sp>
          <p:nvSpPr>
            <p:cNvPr id="20" name="TextBox 19"/>
            <p:cNvSpPr txBox="1"/>
            <p:nvPr/>
          </p:nvSpPr>
          <p:spPr>
            <a:xfrm>
              <a:off x="61972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a:t>
              </a:r>
              <a:endParaRPr lang="en-US" dirty="0" smtClean="0">
                <a:solidFill>
                  <a:schemeClr val="bg1"/>
                </a:solidFill>
              </a:endParaRPr>
            </a:p>
          </p:txBody>
        </p:sp>
        <p:sp>
          <p:nvSpPr>
            <p:cNvPr id="21" name="TextBox 20"/>
            <p:cNvSpPr txBox="1"/>
            <p:nvPr/>
          </p:nvSpPr>
          <p:spPr>
            <a:xfrm>
              <a:off x="40924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p>
            <a:p>
              <a:pPr algn="ctr">
                <a:lnSpc>
                  <a:spcPct val="90000"/>
                </a:lnSpc>
              </a:pPr>
              <a:r>
                <a:rPr lang="de-DE" dirty="0" smtClean="0">
                  <a:solidFill>
                    <a:schemeClr val="bg1"/>
                  </a:solidFill>
                </a:rPr>
                <a:t>-&gt;</a:t>
              </a:r>
            </a:p>
            <a:p>
              <a:pPr algn="ctr">
                <a:lnSpc>
                  <a:spcPct val="90000"/>
                </a:lnSpc>
              </a:pPr>
              <a:r>
                <a:rPr lang="de-DE" dirty="0">
                  <a:solidFill>
                    <a:schemeClr val="bg1"/>
                  </a:solidFill>
                </a:rPr>
                <a:t>3</a:t>
              </a:r>
              <a:endParaRPr lang="en-US" dirty="0" smtClean="0">
                <a:solidFill>
                  <a:schemeClr val="bg1"/>
                </a:solidFill>
              </a:endParaRPr>
            </a:p>
          </p:txBody>
        </p:sp>
        <p:sp>
          <p:nvSpPr>
            <p:cNvPr id="22" name="TextBox 21"/>
            <p:cNvSpPr txBox="1"/>
            <p:nvPr/>
          </p:nvSpPr>
          <p:spPr>
            <a:xfrm>
              <a:off x="51448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p>
            <a:p>
              <a:pPr algn="ctr">
                <a:lnSpc>
                  <a:spcPct val="90000"/>
                </a:lnSpc>
              </a:pPr>
              <a:r>
                <a:rPr lang="de-DE" dirty="0" smtClean="0">
                  <a:solidFill>
                    <a:schemeClr val="bg1"/>
                  </a:solidFill>
                </a:rPr>
                <a:t>-&gt;</a:t>
              </a:r>
            </a:p>
            <a:p>
              <a:pPr algn="ctr">
                <a:lnSpc>
                  <a:spcPct val="90000"/>
                </a:lnSpc>
              </a:pPr>
              <a:r>
                <a:rPr lang="de-DE" dirty="0">
                  <a:solidFill>
                    <a:schemeClr val="bg1"/>
                  </a:solidFill>
                </a:rPr>
                <a:t>4</a:t>
              </a:r>
              <a:endParaRPr lang="en-US" dirty="0" smtClean="0">
                <a:solidFill>
                  <a:schemeClr val="bg1"/>
                </a:solidFill>
              </a:endParaRPr>
            </a:p>
          </p:txBody>
        </p:sp>
        <p:sp>
          <p:nvSpPr>
            <p:cNvPr id="23" name="TextBox 22"/>
            <p:cNvSpPr txBox="1"/>
            <p:nvPr/>
          </p:nvSpPr>
          <p:spPr>
            <a:xfrm>
              <a:off x="61972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p>
            <a:p>
              <a:pPr algn="ctr">
                <a:lnSpc>
                  <a:spcPct val="90000"/>
                </a:lnSpc>
              </a:pPr>
              <a:r>
                <a:rPr lang="de-DE" dirty="0" smtClean="0">
                  <a:solidFill>
                    <a:schemeClr val="bg1"/>
                  </a:solidFill>
                </a:rPr>
                <a:t>-&gt;</a:t>
              </a:r>
            </a:p>
            <a:p>
              <a:pPr algn="ctr">
                <a:lnSpc>
                  <a:spcPct val="90000"/>
                </a:lnSpc>
              </a:pPr>
              <a:r>
                <a:rPr lang="de-DE" dirty="0">
                  <a:solidFill>
                    <a:schemeClr val="bg1"/>
                  </a:solidFill>
                </a:rPr>
                <a:t>5</a:t>
              </a:r>
              <a:endParaRPr lang="en-US" dirty="0" smtClean="0">
                <a:solidFill>
                  <a:schemeClr val="bg1"/>
                </a:solidFill>
              </a:endParaRPr>
            </a:p>
          </p:txBody>
        </p:sp>
        <p:sp>
          <p:nvSpPr>
            <p:cNvPr id="24" name="TextBox 23"/>
            <p:cNvSpPr txBox="1"/>
            <p:nvPr/>
          </p:nvSpPr>
          <p:spPr>
            <a:xfrm>
              <a:off x="40924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p>
            <a:p>
              <a:pPr algn="ctr">
                <a:lnSpc>
                  <a:spcPct val="90000"/>
                </a:lnSpc>
              </a:pPr>
              <a:r>
                <a:rPr lang="de-DE" dirty="0" smtClean="0">
                  <a:solidFill>
                    <a:schemeClr val="bg1"/>
                  </a:solidFill>
                </a:rPr>
                <a:t>-&gt;</a:t>
              </a:r>
            </a:p>
            <a:p>
              <a:pPr algn="ctr">
                <a:lnSpc>
                  <a:spcPct val="90000"/>
                </a:lnSpc>
              </a:pPr>
              <a:r>
                <a:rPr lang="de-DE" dirty="0">
                  <a:solidFill>
                    <a:schemeClr val="bg1"/>
                  </a:solidFill>
                </a:rPr>
                <a:t>6</a:t>
              </a:r>
              <a:endParaRPr lang="en-US" dirty="0" smtClean="0">
                <a:solidFill>
                  <a:schemeClr val="bg1"/>
                </a:solidFill>
              </a:endParaRPr>
            </a:p>
          </p:txBody>
        </p:sp>
        <p:sp>
          <p:nvSpPr>
            <p:cNvPr id="25" name="TextBox 24"/>
            <p:cNvSpPr txBox="1"/>
            <p:nvPr/>
          </p:nvSpPr>
          <p:spPr>
            <a:xfrm>
              <a:off x="51448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p>
            <a:p>
              <a:pPr algn="ctr">
                <a:lnSpc>
                  <a:spcPct val="90000"/>
                </a:lnSpc>
              </a:pPr>
              <a:r>
                <a:rPr lang="de-DE" dirty="0" smtClean="0">
                  <a:solidFill>
                    <a:schemeClr val="bg1"/>
                  </a:solidFill>
                </a:rPr>
                <a:t>-&gt;</a:t>
              </a:r>
            </a:p>
            <a:p>
              <a:pPr algn="ctr">
                <a:lnSpc>
                  <a:spcPct val="90000"/>
                </a:lnSpc>
              </a:pPr>
              <a:r>
                <a:rPr lang="de-DE" dirty="0">
                  <a:solidFill>
                    <a:schemeClr val="bg1"/>
                  </a:solidFill>
                </a:rPr>
                <a:t>7</a:t>
              </a:r>
              <a:endParaRPr lang="en-US" dirty="0" smtClean="0">
                <a:solidFill>
                  <a:schemeClr val="bg1"/>
                </a:solidFill>
              </a:endParaRPr>
            </a:p>
          </p:txBody>
        </p:sp>
        <p:sp>
          <p:nvSpPr>
            <p:cNvPr id="26" name="TextBox 25"/>
            <p:cNvSpPr txBox="1"/>
            <p:nvPr/>
          </p:nvSpPr>
          <p:spPr>
            <a:xfrm>
              <a:off x="61972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p>
            <a:p>
              <a:pPr algn="ctr">
                <a:lnSpc>
                  <a:spcPct val="90000"/>
                </a:lnSpc>
              </a:pPr>
              <a:r>
                <a:rPr lang="de-DE" dirty="0" smtClean="0">
                  <a:solidFill>
                    <a:schemeClr val="bg1"/>
                  </a:solidFill>
                </a:rPr>
                <a:t>-&gt;</a:t>
              </a:r>
            </a:p>
            <a:p>
              <a:pPr algn="ctr">
                <a:lnSpc>
                  <a:spcPct val="90000"/>
                </a:lnSpc>
              </a:pPr>
              <a:r>
                <a:rPr lang="de-DE" dirty="0">
                  <a:solidFill>
                    <a:schemeClr val="bg1"/>
                  </a:solidFill>
                </a:rPr>
                <a:t>8</a:t>
              </a:r>
              <a:endParaRPr lang="en-US" dirty="0" smtClean="0">
                <a:solidFill>
                  <a:schemeClr val="bg1"/>
                </a:solidFill>
              </a:endParaRPr>
            </a:p>
          </p:txBody>
        </p:sp>
      </p:grpSp>
    </p:spTree>
    <p:extLst>
      <p:ext uri="{BB962C8B-B14F-4D97-AF65-F5344CB8AC3E}">
        <p14:creationId xmlns:p14="http://schemas.microsoft.com/office/powerpoint/2010/main" val="4676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r>
              <a:rPr lang="en-US" dirty="0" smtClean="0"/>
              <a:t>Determine neighbors in y direction:</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448360" y="2976742"/>
            <a:ext cx="5398283" cy="523220"/>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lefty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ranky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sizey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righty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ranky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sizey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endParaRPr lang="en-US" sz="1400" dirty="0"/>
          </a:p>
        </p:txBody>
      </p:sp>
      <p:grpSp>
        <p:nvGrpSpPr>
          <p:cNvPr id="17" name="Group 16"/>
          <p:cNvGrpSpPr/>
          <p:nvPr/>
        </p:nvGrpSpPr>
        <p:grpSpPr>
          <a:xfrm>
            <a:off x="632350" y="2818238"/>
            <a:ext cx="2788000" cy="2965809"/>
            <a:chOff x="4092400" y="2267989"/>
            <a:chExt cx="2788000" cy="2965809"/>
          </a:xfrm>
        </p:grpSpPr>
        <p:sp>
          <p:nvSpPr>
            <p:cNvPr id="18" name="TextBox 17"/>
            <p:cNvSpPr txBox="1"/>
            <p:nvPr/>
          </p:nvSpPr>
          <p:spPr>
            <a:xfrm>
              <a:off x="40924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0</a:t>
              </a:r>
            </a:p>
          </p:txBody>
        </p:sp>
        <p:sp>
          <p:nvSpPr>
            <p:cNvPr id="19" name="TextBox 18"/>
            <p:cNvSpPr txBox="1"/>
            <p:nvPr/>
          </p:nvSpPr>
          <p:spPr>
            <a:xfrm>
              <a:off x="51448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p>
            <a:p>
              <a:pPr algn="ctr">
                <a:lnSpc>
                  <a:spcPct val="90000"/>
                </a:lnSpc>
              </a:pPr>
              <a:r>
                <a:rPr lang="de-DE" dirty="0" smtClean="0">
                  <a:solidFill>
                    <a:schemeClr val="bg1"/>
                  </a:solidFill>
                </a:rPr>
                <a:t>-&gt;</a:t>
              </a:r>
            </a:p>
            <a:p>
              <a:pPr algn="ctr">
                <a:lnSpc>
                  <a:spcPct val="90000"/>
                </a:lnSpc>
              </a:pPr>
              <a:r>
                <a:rPr lang="de-DE" dirty="0">
                  <a:solidFill>
                    <a:schemeClr val="bg1"/>
                  </a:solidFill>
                </a:rPr>
                <a:t>1</a:t>
              </a:r>
              <a:endParaRPr lang="en-US" dirty="0" smtClean="0">
                <a:solidFill>
                  <a:schemeClr val="bg1"/>
                </a:solidFill>
              </a:endParaRPr>
            </a:p>
          </p:txBody>
        </p:sp>
        <p:sp>
          <p:nvSpPr>
            <p:cNvPr id="20" name="TextBox 19"/>
            <p:cNvSpPr txBox="1"/>
            <p:nvPr/>
          </p:nvSpPr>
          <p:spPr>
            <a:xfrm>
              <a:off x="61972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a:t>
              </a:r>
              <a:endParaRPr lang="en-US" dirty="0" smtClean="0">
                <a:solidFill>
                  <a:schemeClr val="bg1"/>
                </a:solidFill>
              </a:endParaRPr>
            </a:p>
          </p:txBody>
        </p:sp>
        <p:sp>
          <p:nvSpPr>
            <p:cNvPr id="21" name="TextBox 20"/>
            <p:cNvSpPr txBox="1"/>
            <p:nvPr/>
          </p:nvSpPr>
          <p:spPr>
            <a:xfrm>
              <a:off x="40924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p>
            <a:p>
              <a:pPr algn="ctr">
                <a:lnSpc>
                  <a:spcPct val="90000"/>
                </a:lnSpc>
              </a:pPr>
              <a:r>
                <a:rPr lang="de-DE" dirty="0" smtClean="0">
                  <a:solidFill>
                    <a:schemeClr val="bg1"/>
                  </a:solidFill>
                </a:rPr>
                <a:t>-&gt;</a:t>
              </a:r>
            </a:p>
            <a:p>
              <a:pPr algn="ctr">
                <a:lnSpc>
                  <a:spcPct val="90000"/>
                </a:lnSpc>
              </a:pPr>
              <a:r>
                <a:rPr lang="de-DE" dirty="0">
                  <a:solidFill>
                    <a:schemeClr val="bg1"/>
                  </a:solidFill>
                </a:rPr>
                <a:t>3</a:t>
              </a:r>
              <a:endParaRPr lang="en-US" dirty="0" smtClean="0">
                <a:solidFill>
                  <a:schemeClr val="bg1"/>
                </a:solidFill>
              </a:endParaRPr>
            </a:p>
          </p:txBody>
        </p:sp>
        <p:sp>
          <p:nvSpPr>
            <p:cNvPr id="22" name="TextBox 21"/>
            <p:cNvSpPr txBox="1"/>
            <p:nvPr/>
          </p:nvSpPr>
          <p:spPr>
            <a:xfrm>
              <a:off x="51448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p>
            <a:p>
              <a:pPr algn="ctr">
                <a:lnSpc>
                  <a:spcPct val="90000"/>
                </a:lnSpc>
              </a:pPr>
              <a:r>
                <a:rPr lang="de-DE" dirty="0" smtClean="0">
                  <a:solidFill>
                    <a:schemeClr val="bg1"/>
                  </a:solidFill>
                </a:rPr>
                <a:t>-&gt;</a:t>
              </a:r>
            </a:p>
            <a:p>
              <a:pPr algn="ctr">
                <a:lnSpc>
                  <a:spcPct val="90000"/>
                </a:lnSpc>
              </a:pPr>
              <a:r>
                <a:rPr lang="de-DE" dirty="0">
                  <a:solidFill>
                    <a:schemeClr val="bg1"/>
                  </a:solidFill>
                </a:rPr>
                <a:t>4</a:t>
              </a:r>
              <a:endParaRPr lang="en-US" dirty="0" smtClean="0">
                <a:solidFill>
                  <a:schemeClr val="bg1"/>
                </a:solidFill>
              </a:endParaRPr>
            </a:p>
          </p:txBody>
        </p:sp>
        <p:sp>
          <p:nvSpPr>
            <p:cNvPr id="23" name="TextBox 22"/>
            <p:cNvSpPr txBox="1"/>
            <p:nvPr/>
          </p:nvSpPr>
          <p:spPr>
            <a:xfrm>
              <a:off x="61972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p>
            <a:p>
              <a:pPr algn="ctr">
                <a:lnSpc>
                  <a:spcPct val="90000"/>
                </a:lnSpc>
              </a:pPr>
              <a:r>
                <a:rPr lang="de-DE" dirty="0" smtClean="0">
                  <a:solidFill>
                    <a:schemeClr val="bg1"/>
                  </a:solidFill>
                </a:rPr>
                <a:t>-&gt;</a:t>
              </a:r>
            </a:p>
            <a:p>
              <a:pPr algn="ctr">
                <a:lnSpc>
                  <a:spcPct val="90000"/>
                </a:lnSpc>
              </a:pPr>
              <a:r>
                <a:rPr lang="de-DE" dirty="0">
                  <a:solidFill>
                    <a:schemeClr val="bg1"/>
                  </a:solidFill>
                </a:rPr>
                <a:t>5</a:t>
              </a:r>
              <a:endParaRPr lang="en-US" dirty="0" smtClean="0">
                <a:solidFill>
                  <a:schemeClr val="bg1"/>
                </a:solidFill>
              </a:endParaRPr>
            </a:p>
          </p:txBody>
        </p:sp>
        <p:sp>
          <p:nvSpPr>
            <p:cNvPr id="24" name="TextBox 23"/>
            <p:cNvSpPr txBox="1"/>
            <p:nvPr/>
          </p:nvSpPr>
          <p:spPr>
            <a:xfrm>
              <a:off x="40924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p>
            <a:p>
              <a:pPr algn="ctr">
                <a:lnSpc>
                  <a:spcPct val="90000"/>
                </a:lnSpc>
              </a:pPr>
              <a:r>
                <a:rPr lang="de-DE" dirty="0" smtClean="0">
                  <a:solidFill>
                    <a:schemeClr val="bg1"/>
                  </a:solidFill>
                </a:rPr>
                <a:t>-&gt;</a:t>
              </a:r>
            </a:p>
            <a:p>
              <a:pPr algn="ctr">
                <a:lnSpc>
                  <a:spcPct val="90000"/>
                </a:lnSpc>
              </a:pPr>
              <a:r>
                <a:rPr lang="de-DE" dirty="0">
                  <a:solidFill>
                    <a:schemeClr val="bg1"/>
                  </a:solidFill>
                </a:rPr>
                <a:t>6</a:t>
              </a:r>
              <a:endParaRPr lang="en-US" dirty="0" smtClean="0">
                <a:solidFill>
                  <a:schemeClr val="bg1"/>
                </a:solidFill>
              </a:endParaRPr>
            </a:p>
          </p:txBody>
        </p:sp>
        <p:sp>
          <p:nvSpPr>
            <p:cNvPr id="25" name="TextBox 24"/>
            <p:cNvSpPr txBox="1"/>
            <p:nvPr/>
          </p:nvSpPr>
          <p:spPr>
            <a:xfrm>
              <a:off x="51448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p>
            <a:p>
              <a:pPr algn="ctr">
                <a:lnSpc>
                  <a:spcPct val="90000"/>
                </a:lnSpc>
              </a:pPr>
              <a:r>
                <a:rPr lang="de-DE" dirty="0" smtClean="0">
                  <a:solidFill>
                    <a:schemeClr val="bg1"/>
                  </a:solidFill>
                </a:rPr>
                <a:t>-&gt;</a:t>
              </a:r>
            </a:p>
            <a:p>
              <a:pPr algn="ctr">
                <a:lnSpc>
                  <a:spcPct val="90000"/>
                </a:lnSpc>
              </a:pPr>
              <a:r>
                <a:rPr lang="de-DE" dirty="0">
                  <a:solidFill>
                    <a:schemeClr val="bg1"/>
                  </a:solidFill>
                </a:rPr>
                <a:t>7</a:t>
              </a:r>
              <a:endParaRPr lang="en-US" dirty="0" smtClean="0">
                <a:solidFill>
                  <a:schemeClr val="bg1"/>
                </a:solidFill>
              </a:endParaRPr>
            </a:p>
          </p:txBody>
        </p:sp>
        <p:sp>
          <p:nvSpPr>
            <p:cNvPr id="26" name="TextBox 25"/>
            <p:cNvSpPr txBox="1"/>
            <p:nvPr/>
          </p:nvSpPr>
          <p:spPr>
            <a:xfrm>
              <a:off x="61972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p>
            <a:p>
              <a:pPr algn="ctr">
                <a:lnSpc>
                  <a:spcPct val="90000"/>
                </a:lnSpc>
              </a:pPr>
              <a:r>
                <a:rPr lang="de-DE" dirty="0" smtClean="0">
                  <a:solidFill>
                    <a:schemeClr val="bg1"/>
                  </a:solidFill>
                </a:rPr>
                <a:t>-&gt;</a:t>
              </a:r>
            </a:p>
            <a:p>
              <a:pPr algn="ctr">
                <a:lnSpc>
                  <a:spcPct val="90000"/>
                </a:lnSpc>
              </a:pPr>
              <a:r>
                <a:rPr lang="de-DE" dirty="0">
                  <a:solidFill>
                    <a:schemeClr val="bg1"/>
                  </a:solidFill>
                </a:rPr>
                <a:t>8</a:t>
              </a:r>
              <a:endParaRPr lang="en-US" dirty="0" smtClean="0">
                <a:solidFill>
                  <a:schemeClr val="bg1"/>
                </a:solidFill>
              </a:endParaRPr>
            </a:p>
          </p:txBody>
        </p:sp>
      </p:grpSp>
    </p:spTree>
    <p:extLst>
      <p:ext uri="{BB962C8B-B14F-4D97-AF65-F5344CB8AC3E}">
        <p14:creationId xmlns:p14="http://schemas.microsoft.com/office/powerpoint/2010/main" val="105370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 with Tiles</a:t>
            </a:r>
          </a:p>
        </p:txBody>
      </p:sp>
      <p:sp>
        <p:nvSpPr>
          <p:cNvPr id="3" name="Content Placeholder 2"/>
          <p:cNvSpPr>
            <a:spLocks noGrp="1"/>
          </p:cNvSpPr>
          <p:nvPr>
            <p:ph idx="1"/>
          </p:nvPr>
        </p:nvSpPr>
        <p:spPr>
          <a:xfrm>
            <a:off x="4052236" y="2103035"/>
            <a:ext cx="6413186" cy="3718925"/>
          </a:xfrm>
        </p:spPr>
        <p:txBody>
          <a:bodyPr/>
          <a:lstStyle/>
          <a:p>
            <a:pPr marL="457200" indent="-457200">
              <a:buAutoNum type="arabicPeriod"/>
            </a:pPr>
            <a:r>
              <a:rPr lang="en-US" dirty="0" smtClean="0"/>
              <a:t>Determine neighbors in y direction:</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r>
              <a:rPr lang="en-US" dirty="0" smtClean="0"/>
              <a:t>Map 2D MPI rank to 1D MPI ranks</a:t>
            </a:r>
          </a:p>
          <a:p>
            <a:r>
              <a:rPr lang="en-US" dirty="0" smtClean="0"/>
              <a:t>	</a:t>
            </a:r>
            <a:endParaRPr lang="en-US" dirty="0"/>
          </a:p>
        </p:txBody>
      </p:sp>
      <p:sp>
        <p:nvSpPr>
          <p:cNvPr id="4" name="Text Placeholder 3"/>
          <p:cNvSpPr>
            <a:spLocks noGrp="1"/>
          </p:cNvSpPr>
          <p:nvPr>
            <p:ph type="body" sz="quarter" idx="10"/>
          </p:nvPr>
        </p:nvSpPr>
        <p:spPr/>
        <p:txBody>
          <a:bodyPr/>
          <a:lstStyle/>
          <a:p>
            <a:r>
              <a:rPr lang="en-US" dirty="0"/>
              <a:t>Handling Tile &lt;-&gt; GPU/MPI Rank </a:t>
            </a:r>
            <a:r>
              <a:rPr lang="en-US" dirty="0" smtClean="0"/>
              <a:t>affinity</a:t>
            </a:r>
            <a:endParaRPr lang="en-US" dirty="0"/>
          </a:p>
        </p:txBody>
      </p:sp>
      <p:grpSp>
        <p:nvGrpSpPr>
          <p:cNvPr id="5" name="Group 4"/>
          <p:cNvGrpSpPr/>
          <p:nvPr/>
        </p:nvGrpSpPr>
        <p:grpSpPr>
          <a:xfrm>
            <a:off x="516750" y="2781152"/>
            <a:ext cx="3019200" cy="3040808"/>
            <a:chOff x="3976800" y="2230903"/>
            <a:chExt cx="3019200" cy="3040808"/>
          </a:xfrm>
        </p:grpSpPr>
        <p:sp>
          <p:nvSpPr>
            <p:cNvPr id="6" name="Rectangle 5"/>
            <p:cNvSpPr/>
            <p:nvPr/>
          </p:nvSpPr>
          <p:spPr>
            <a:xfrm>
              <a:off x="39768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292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1600" y="2230903"/>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768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92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81600" y="3294107"/>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768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292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81600" y="4357311"/>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448360" y="2976742"/>
            <a:ext cx="5398283" cy="523220"/>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lefty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ranky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sizey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ranky</a:t>
            </a:r>
            <a:r>
              <a:rPr lang="en-US" sz="1400" b="1" dirty="0" smtClean="0">
                <a:solidFill>
                  <a:srgbClr val="000080"/>
                </a:solidFill>
                <a:latin typeface="Courier New" panose="02070309020205020404" pitchFamily="49" charset="0"/>
              </a:rPr>
              <a:t>-</a:t>
            </a:r>
            <a:r>
              <a:rPr lang="en-US" sz="1400" dirty="0" smtClean="0">
                <a:solidFill>
                  <a:srgbClr val="FF8000"/>
                </a:solidFill>
                <a:latin typeface="Courier New" panose="02070309020205020404" pitchFamily="49" charset="0"/>
              </a:rPr>
              <a:t>1</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righty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ranky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sizey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a:solidFill>
                  <a:srgbClr val="FF8000"/>
                </a:solidFill>
                <a:latin typeface="Courier New" panose="02070309020205020404" pitchFamily="49" charset="0"/>
              </a:rPr>
              <a:t>0</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ranky</a:t>
            </a:r>
            <a:r>
              <a:rPr lang="en-US" sz="1400" b="1" dirty="0">
                <a:solidFill>
                  <a:srgbClr val="000080"/>
                </a:solidFill>
                <a:latin typeface="Courier New" panose="02070309020205020404" pitchFamily="49" charset="0"/>
              </a:rPr>
              <a:t>+</a:t>
            </a:r>
            <a:r>
              <a:rPr lang="en-US" sz="1400" dirty="0">
                <a:solidFill>
                  <a:srgbClr val="FF8000"/>
                </a:solidFill>
                <a:latin typeface="Courier New" panose="02070309020205020404" pitchFamily="49" charset="0"/>
              </a:rPr>
              <a:t>1</a:t>
            </a:r>
            <a:r>
              <a:rPr lang="en-US" sz="1400" b="1" dirty="0">
                <a:solidFill>
                  <a:srgbClr val="000080"/>
                </a:solidFill>
                <a:latin typeface="Courier New" panose="02070309020205020404" pitchFamily="49" charset="0"/>
              </a:rPr>
              <a:t>;</a:t>
            </a:r>
            <a:endParaRPr lang="en-US" sz="1400" dirty="0">
              <a:effectLst/>
            </a:endParaRPr>
          </a:p>
        </p:txBody>
      </p:sp>
      <p:sp>
        <p:nvSpPr>
          <p:cNvPr id="16" name="TextBox 15"/>
          <p:cNvSpPr txBox="1"/>
          <p:nvPr/>
        </p:nvSpPr>
        <p:spPr>
          <a:xfrm>
            <a:off x="4448360" y="4811946"/>
            <a:ext cx="5398283" cy="523220"/>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left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lefty   </a:t>
            </a:r>
            <a:r>
              <a:rPr lang="en-US" sz="1400" b="1" dirty="0" smtClean="0">
                <a:solidFill>
                  <a:srgbClr val="000080"/>
                </a:solidFill>
                <a:latin typeface="Courier New" panose="02070309020205020404" pitchFamily="49" charset="0"/>
              </a:rPr>
              <a:t>*</a:t>
            </a:r>
            <a:r>
              <a:rPr lang="en-US" sz="1400" dirty="0" smtClean="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sizex</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smtClean="0">
                <a:solidFill>
                  <a:srgbClr val="000000"/>
                </a:solidFill>
                <a:latin typeface="Courier New" panose="02070309020205020404" pitchFamily="49" charset="0"/>
              </a:rPr>
              <a:t>rankx</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endParaRPr>
          </a:p>
          <a:p>
            <a:r>
              <a:rPr lang="en-US" sz="1400" dirty="0" err="1" smtClean="0">
                <a:solidFill>
                  <a:srgbClr val="8000FF"/>
                </a:solidFill>
                <a:latin typeface="Courier New" panose="02070309020205020404" pitchFamily="49" charset="0"/>
              </a:rPr>
              <a:t>int</a:t>
            </a:r>
            <a:r>
              <a:rPr lang="en-US" sz="1400" dirty="0" smtClean="0">
                <a:solidFill>
                  <a:srgbClr val="000000"/>
                </a:solidFill>
                <a:latin typeface="Courier New" panose="02070309020205020404" pitchFamily="49" charset="0"/>
              </a:rPr>
              <a:t> right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smtClean="0">
                <a:solidFill>
                  <a:srgbClr val="000000"/>
                </a:solidFill>
                <a:latin typeface="Courier New" panose="02070309020205020404" pitchFamily="49" charset="0"/>
              </a:rPr>
              <a:t>righty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sizex</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rankx</a:t>
            </a:r>
            <a:r>
              <a:rPr lang="en-US" sz="1400" b="1" dirty="0">
                <a:solidFill>
                  <a:srgbClr val="000080"/>
                </a:solidFill>
                <a:latin typeface="Courier New" panose="02070309020205020404" pitchFamily="49" charset="0"/>
              </a:rPr>
              <a:t>;</a:t>
            </a:r>
            <a:endParaRPr lang="en-US" sz="1400" dirty="0">
              <a:effectLst/>
            </a:endParaRPr>
          </a:p>
        </p:txBody>
      </p:sp>
      <p:grpSp>
        <p:nvGrpSpPr>
          <p:cNvPr id="17" name="Group 16"/>
          <p:cNvGrpSpPr/>
          <p:nvPr/>
        </p:nvGrpSpPr>
        <p:grpSpPr>
          <a:xfrm>
            <a:off x="632350" y="2818238"/>
            <a:ext cx="2788000" cy="2965809"/>
            <a:chOff x="4092400" y="2267989"/>
            <a:chExt cx="2788000" cy="2965809"/>
          </a:xfrm>
        </p:grpSpPr>
        <p:sp>
          <p:nvSpPr>
            <p:cNvPr id="18" name="TextBox 17"/>
            <p:cNvSpPr txBox="1"/>
            <p:nvPr/>
          </p:nvSpPr>
          <p:spPr>
            <a:xfrm>
              <a:off x="40924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(0,0)</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0</a:t>
              </a:r>
            </a:p>
          </p:txBody>
        </p:sp>
        <p:sp>
          <p:nvSpPr>
            <p:cNvPr id="19" name="TextBox 18"/>
            <p:cNvSpPr txBox="1"/>
            <p:nvPr/>
          </p:nvSpPr>
          <p:spPr>
            <a:xfrm>
              <a:off x="51448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(0,1)</a:t>
              </a:r>
            </a:p>
            <a:p>
              <a:pPr algn="ctr">
                <a:lnSpc>
                  <a:spcPct val="90000"/>
                </a:lnSpc>
              </a:pPr>
              <a:r>
                <a:rPr lang="de-DE" dirty="0" smtClean="0">
                  <a:solidFill>
                    <a:schemeClr val="bg1"/>
                  </a:solidFill>
                </a:rPr>
                <a:t>-&gt;</a:t>
              </a:r>
            </a:p>
            <a:p>
              <a:pPr algn="ctr">
                <a:lnSpc>
                  <a:spcPct val="90000"/>
                </a:lnSpc>
              </a:pPr>
              <a:r>
                <a:rPr lang="de-DE" dirty="0">
                  <a:solidFill>
                    <a:schemeClr val="bg1"/>
                  </a:solidFill>
                </a:rPr>
                <a:t>1</a:t>
              </a:r>
              <a:endParaRPr lang="en-US" dirty="0" smtClean="0">
                <a:solidFill>
                  <a:schemeClr val="bg1"/>
                </a:solidFill>
              </a:endParaRPr>
            </a:p>
          </p:txBody>
        </p:sp>
        <p:sp>
          <p:nvSpPr>
            <p:cNvPr id="20" name="TextBox 19"/>
            <p:cNvSpPr txBox="1"/>
            <p:nvPr/>
          </p:nvSpPr>
          <p:spPr>
            <a:xfrm>
              <a:off x="6197200" y="2267989"/>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(0,2)</a:t>
              </a:r>
            </a:p>
            <a:p>
              <a:pPr algn="ctr">
                <a:lnSpc>
                  <a:spcPct val="90000"/>
                </a:lnSpc>
              </a:pPr>
              <a:r>
                <a:rPr lang="de-DE" dirty="0" smtClean="0">
                  <a:solidFill>
                    <a:schemeClr val="bg1"/>
                  </a:solidFill>
                </a:rPr>
                <a:t>-&gt;</a:t>
              </a:r>
            </a:p>
            <a:p>
              <a:pPr algn="ctr">
                <a:lnSpc>
                  <a:spcPct val="90000"/>
                </a:lnSpc>
              </a:pPr>
              <a:r>
                <a:rPr lang="de-DE" dirty="0" smtClean="0">
                  <a:solidFill>
                    <a:schemeClr val="bg1"/>
                  </a:solidFill>
                </a:rPr>
                <a:t>2</a:t>
              </a:r>
              <a:endParaRPr lang="en-US" dirty="0" smtClean="0">
                <a:solidFill>
                  <a:schemeClr val="bg1"/>
                </a:solidFill>
              </a:endParaRPr>
            </a:p>
          </p:txBody>
        </p:sp>
        <p:sp>
          <p:nvSpPr>
            <p:cNvPr id="21" name="TextBox 20"/>
            <p:cNvSpPr txBox="1"/>
            <p:nvPr/>
          </p:nvSpPr>
          <p:spPr>
            <a:xfrm>
              <a:off x="40924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(1,0)</a:t>
              </a:r>
            </a:p>
            <a:p>
              <a:pPr algn="ctr">
                <a:lnSpc>
                  <a:spcPct val="90000"/>
                </a:lnSpc>
              </a:pPr>
              <a:r>
                <a:rPr lang="de-DE" dirty="0" smtClean="0">
                  <a:solidFill>
                    <a:schemeClr val="bg1"/>
                  </a:solidFill>
                </a:rPr>
                <a:t>-&gt;</a:t>
              </a:r>
            </a:p>
            <a:p>
              <a:pPr algn="ctr">
                <a:lnSpc>
                  <a:spcPct val="90000"/>
                </a:lnSpc>
              </a:pPr>
              <a:r>
                <a:rPr lang="de-DE" dirty="0">
                  <a:solidFill>
                    <a:schemeClr val="bg1"/>
                  </a:solidFill>
                </a:rPr>
                <a:t>3</a:t>
              </a:r>
              <a:endParaRPr lang="en-US" dirty="0" smtClean="0">
                <a:solidFill>
                  <a:schemeClr val="bg1"/>
                </a:solidFill>
              </a:endParaRPr>
            </a:p>
          </p:txBody>
        </p:sp>
        <p:sp>
          <p:nvSpPr>
            <p:cNvPr id="22" name="TextBox 21"/>
            <p:cNvSpPr txBox="1"/>
            <p:nvPr/>
          </p:nvSpPr>
          <p:spPr>
            <a:xfrm>
              <a:off x="51448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(1,1)</a:t>
              </a:r>
            </a:p>
            <a:p>
              <a:pPr algn="ctr">
                <a:lnSpc>
                  <a:spcPct val="90000"/>
                </a:lnSpc>
              </a:pPr>
              <a:r>
                <a:rPr lang="de-DE" dirty="0" smtClean="0">
                  <a:solidFill>
                    <a:schemeClr val="bg1"/>
                  </a:solidFill>
                </a:rPr>
                <a:t>-&gt;</a:t>
              </a:r>
            </a:p>
            <a:p>
              <a:pPr algn="ctr">
                <a:lnSpc>
                  <a:spcPct val="90000"/>
                </a:lnSpc>
              </a:pPr>
              <a:r>
                <a:rPr lang="de-DE" dirty="0">
                  <a:solidFill>
                    <a:schemeClr val="bg1"/>
                  </a:solidFill>
                </a:rPr>
                <a:t>4</a:t>
              </a:r>
              <a:endParaRPr lang="en-US" dirty="0" smtClean="0">
                <a:solidFill>
                  <a:schemeClr val="bg1"/>
                </a:solidFill>
              </a:endParaRPr>
            </a:p>
          </p:txBody>
        </p:sp>
        <p:sp>
          <p:nvSpPr>
            <p:cNvPr id="23" name="TextBox 22"/>
            <p:cNvSpPr txBox="1"/>
            <p:nvPr/>
          </p:nvSpPr>
          <p:spPr>
            <a:xfrm>
              <a:off x="6197200" y="33267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(1,2)</a:t>
              </a:r>
            </a:p>
            <a:p>
              <a:pPr algn="ctr">
                <a:lnSpc>
                  <a:spcPct val="90000"/>
                </a:lnSpc>
              </a:pPr>
              <a:r>
                <a:rPr lang="de-DE" dirty="0" smtClean="0">
                  <a:solidFill>
                    <a:schemeClr val="bg1"/>
                  </a:solidFill>
                </a:rPr>
                <a:t>-&gt;</a:t>
              </a:r>
            </a:p>
            <a:p>
              <a:pPr algn="ctr">
                <a:lnSpc>
                  <a:spcPct val="90000"/>
                </a:lnSpc>
              </a:pPr>
              <a:r>
                <a:rPr lang="de-DE" dirty="0">
                  <a:solidFill>
                    <a:schemeClr val="bg1"/>
                  </a:solidFill>
                </a:rPr>
                <a:t>5</a:t>
              </a:r>
              <a:endParaRPr lang="en-US" dirty="0" smtClean="0">
                <a:solidFill>
                  <a:schemeClr val="bg1"/>
                </a:solidFill>
              </a:endParaRPr>
            </a:p>
          </p:txBody>
        </p:sp>
        <p:sp>
          <p:nvSpPr>
            <p:cNvPr id="24" name="TextBox 23"/>
            <p:cNvSpPr txBox="1"/>
            <p:nvPr/>
          </p:nvSpPr>
          <p:spPr>
            <a:xfrm>
              <a:off x="40924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(2,0)</a:t>
              </a:r>
            </a:p>
            <a:p>
              <a:pPr algn="ctr">
                <a:lnSpc>
                  <a:spcPct val="90000"/>
                </a:lnSpc>
              </a:pPr>
              <a:r>
                <a:rPr lang="de-DE" dirty="0" smtClean="0">
                  <a:solidFill>
                    <a:schemeClr val="bg1"/>
                  </a:solidFill>
                </a:rPr>
                <a:t>-&gt;</a:t>
              </a:r>
            </a:p>
            <a:p>
              <a:pPr algn="ctr">
                <a:lnSpc>
                  <a:spcPct val="90000"/>
                </a:lnSpc>
              </a:pPr>
              <a:r>
                <a:rPr lang="de-DE" dirty="0">
                  <a:solidFill>
                    <a:schemeClr val="bg1"/>
                  </a:solidFill>
                </a:rPr>
                <a:t>6</a:t>
              </a:r>
              <a:endParaRPr lang="en-US" dirty="0" smtClean="0">
                <a:solidFill>
                  <a:schemeClr val="bg1"/>
                </a:solidFill>
              </a:endParaRPr>
            </a:p>
          </p:txBody>
        </p:sp>
        <p:sp>
          <p:nvSpPr>
            <p:cNvPr id="25" name="TextBox 24"/>
            <p:cNvSpPr txBox="1"/>
            <p:nvPr/>
          </p:nvSpPr>
          <p:spPr>
            <a:xfrm>
              <a:off x="51448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(2,1)</a:t>
              </a:r>
            </a:p>
            <a:p>
              <a:pPr algn="ctr">
                <a:lnSpc>
                  <a:spcPct val="90000"/>
                </a:lnSpc>
              </a:pPr>
              <a:r>
                <a:rPr lang="de-DE" dirty="0" smtClean="0">
                  <a:solidFill>
                    <a:schemeClr val="bg1"/>
                  </a:solidFill>
                </a:rPr>
                <a:t>-&gt;</a:t>
              </a:r>
            </a:p>
            <a:p>
              <a:pPr algn="ctr">
                <a:lnSpc>
                  <a:spcPct val="90000"/>
                </a:lnSpc>
              </a:pPr>
              <a:r>
                <a:rPr lang="de-DE" dirty="0">
                  <a:solidFill>
                    <a:schemeClr val="bg1"/>
                  </a:solidFill>
                </a:rPr>
                <a:t>7</a:t>
              </a:r>
              <a:endParaRPr lang="en-US" dirty="0" smtClean="0">
                <a:solidFill>
                  <a:schemeClr val="bg1"/>
                </a:solidFill>
              </a:endParaRPr>
            </a:p>
          </p:txBody>
        </p:sp>
        <p:sp>
          <p:nvSpPr>
            <p:cNvPr id="26" name="TextBox 25"/>
            <p:cNvSpPr txBox="1"/>
            <p:nvPr/>
          </p:nvSpPr>
          <p:spPr>
            <a:xfrm>
              <a:off x="6197200" y="4393568"/>
              <a:ext cx="68320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de-DE" dirty="0" smtClean="0">
                  <a:solidFill>
                    <a:schemeClr val="bg1"/>
                  </a:solidFill>
                </a:rPr>
                <a:t>(2,2)</a:t>
              </a:r>
            </a:p>
            <a:p>
              <a:pPr algn="ctr">
                <a:lnSpc>
                  <a:spcPct val="90000"/>
                </a:lnSpc>
              </a:pPr>
              <a:r>
                <a:rPr lang="de-DE" dirty="0" smtClean="0">
                  <a:solidFill>
                    <a:schemeClr val="bg1"/>
                  </a:solidFill>
                </a:rPr>
                <a:t>-&gt;</a:t>
              </a:r>
            </a:p>
            <a:p>
              <a:pPr algn="ctr">
                <a:lnSpc>
                  <a:spcPct val="90000"/>
                </a:lnSpc>
              </a:pPr>
              <a:r>
                <a:rPr lang="de-DE" dirty="0">
                  <a:solidFill>
                    <a:schemeClr val="bg1"/>
                  </a:solidFill>
                </a:rPr>
                <a:t>8</a:t>
              </a:r>
              <a:endParaRPr lang="en-US" dirty="0" smtClean="0">
                <a:solidFill>
                  <a:schemeClr val="bg1"/>
                </a:solidFill>
              </a:endParaRPr>
            </a:p>
          </p:txBody>
        </p:sp>
      </p:grpSp>
    </p:spTree>
    <p:extLst>
      <p:ext uri="{BB962C8B-B14F-4D97-AF65-F5344CB8AC3E}">
        <p14:creationId xmlns:p14="http://schemas.microsoft.com/office/powerpoint/2010/main" val="11066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Jacobi</a:t>
            </a:r>
          </a:p>
        </p:txBody>
      </p:sp>
      <p:sp>
        <p:nvSpPr>
          <p:cNvPr id="4" name="Text Placeholder 3"/>
          <p:cNvSpPr>
            <a:spLocks noGrp="1"/>
          </p:cNvSpPr>
          <p:nvPr>
            <p:ph type="body" sz="quarter" idx="10"/>
          </p:nvPr>
        </p:nvSpPr>
        <p:spPr/>
        <p:txBody>
          <a:bodyPr/>
          <a:lstStyle/>
          <a:p>
            <a:r>
              <a:rPr lang="en-US" dirty="0"/>
              <a:t>Left/Right </a:t>
            </a:r>
            <a:r>
              <a:rPr lang="en-US" dirty="0" smtClean="0"/>
              <a:t>Halo</a:t>
            </a:r>
            <a:endParaRPr lang="en-US" dirty="0"/>
          </a:p>
        </p:txBody>
      </p:sp>
      <p:sp>
        <p:nvSpPr>
          <p:cNvPr id="5" name="Content Placeholder 3"/>
          <p:cNvSpPr>
            <a:spLocks noGrp="1"/>
          </p:cNvSpPr>
          <p:nvPr>
            <p:ph idx="1"/>
          </p:nvPr>
        </p:nvSpPr>
        <p:spPr>
          <a:xfrm>
            <a:off x="745200" y="2103035"/>
            <a:ext cx="6601805" cy="3786488"/>
          </a:xfrm>
          <a:solidFill>
            <a:srgbClr val="F2F2F2"/>
          </a:solidFill>
        </p:spPr>
        <p:txBody>
          <a:bodyPr/>
          <a:lstStyle/>
          <a:p>
            <a:pPr>
              <a:spcBef>
                <a:spcPts val="0"/>
              </a:spcBef>
              <a:spcAft>
                <a:spcPts val="600"/>
              </a:spcAft>
            </a:pPr>
            <a:r>
              <a:rPr lang="en-US" sz="1400" dirty="0">
                <a:solidFill>
                  <a:srgbClr val="008000"/>
                </a:solidFill>
                <a:latin typeface="Courier New" panose="02070309020205020404" pitchFamily="49" charset="0"/>
                <a:cs typeface="Courier New" panose="02070309020205020404" pitchFamily="49" charset="0"/>
              </a:rPr>
              <a:t>//right neighbor </a:t>
            </a:r>
            <a:r>
              <a:rPr lang="en-US" sz="1400" dirty="0" smtClean="0">
                <a:solidFill>
                  <a:srgbClr val="008000"/>
                </a:solidFill>
                <a:latin typeface="Courier New" panose="02070309020205020404" pitchFamily="49" charset="0"/>
                <a:cs typeface="Courier New" panose="02070309020205020404" pitchFamily="49" charset="0"/>
              </a:rPr>
              <a:t>omitted</a:t>
            </a:r>
          </a:p>
          <a:p>
            <a:pPr>
              <a:spcBef>
                <a:spcPts val="0"/>
              </a:spcBef>
              <a:spcAft>
                <a:spcPts val="600"/>
              </a:spcAft>
            </a:pPr>
            <a:r>
              <a:rPr lang="en-US" sz="1400" dirty="0" smtClean="0">
                <a:solidFill>
                  <a:srgbClr val="804000"/>
                </a:solidFill>
                <a:latin typeface="Courier New" panose="02070309020205020404" pitchFamily="49" charset="0"/>
                <a:cs typeface="Courier New" panose="02070309020205020404" pitchFamily="49" charset="0"/>
              </a:rPr>
              <a:t>#pragma </a:t>
            </a:r>
            <a:r>
              <a:rPr lang="en-US" sz="1400" dirty="0" err="1">
                <a:solidFill>
                  <a:srgbClr val="804000"/>
                </a:solidFill>
                <a:latin typeface="Courier New" panose="02070309020205020404" pitchFamily="49" charset="0"/>
                <a:cs typeface="Courier New" panose="02070309020205020404" pitchFamily="49" charset="0"/>
              </a:rPr>
              <a:t>acc</a:t>
            </a:r>
            <a:r>
              <a:rPr lang="en-US" sz="1400" dirty="0">
                <a:solidFill>
                  <a:srgbClr val="804000"/>
                </a:solidFill>
                <a:latin typeface="Courier New" panose="02070309020205020404" pitchFamily="49" charset="0"/>
                <a:cs typeface="Courier New" panose="02070309020205020404" pitchFamily="49" charset="0"/>
              </a:rPr>
              <a:t> </a:t>
            </a:r>
            <a:r>
              <a:rPr lang="en-US" sz="1400" dirty="0" smtClean="0">
                <a:solidFill>
                  <a:srgbClr val="804000"/>
                </a:solidFill>
                <a:latin typeface="Courier New" panose="02070309020205020404" pitchFamily="49" charset="0"/>
                <a:cs typeface="Courier New" panose="02070309020205020404" pitchFamily="49" charset="0"/>
              </a:rPr>
              <a:t>kernels </a:t>
            </a:r>
            <a:r>
              <a:rPr lang="en-US" sz="1400" dirty="0">
                <a:solidFill>
                  <a:srgbClr val="804000"/>
                </a:solidFill>
                <a:latin typeface="Courier New" panose="02070309020205020404" pitchFamily="49" charset="0"/>
                <a:cs typeface="Courier New" panose="02070309020205020404" pitchFamily="49" charset="0"/>
              </a:rPr>
              <a:t>present ( </a:t>
            </a:r>
            <a:r>
              <a:rPr lang="en-US" sz="1400" dirty="0" smtClean="0">
                <a:solidFill>
                  <a:srgbClr val="804000"/>
                </a:solidFill>
                <a:latin typeface="Courier New" panose="02070309020205020404" pitchFamily="49" charset="0"/>
                <a:cs typeface="Courier New" panose="02070309020205020404" pitchFamily="49" charset="0"/>
              </a:rPr>
              <a:t>A, </a:t>
            </a:r>
            <a:r>
              <a:rPr lang="en-US" sz="1400" dirty="0" err="1">
                <a:solidFill>
                  <a:srgbClr val="804000"/>
                </a:solidFill>
                <a:latin typeface="Courier New" panose="02070309020205020404" pitchFamily="49" charset="0"/>
                <a:cs typeface="Courier New" panose="02070309020205020404" pitchFamily="49" charset="0"/>
              </a:rPr>
              <a:t>to_left</a:t>
            </a:r>
            <a:r>
              <a:rPr lang="en-US" sz="1400" dirty="0">
                <a:solidFill>
                  <a:srgbClr val="804000"/>
                </a:solidFill>
                <a:latin typeface="Courier New" panose="02070309020205020404" pitchFamily="49" charset="0"/>
                <a:cs typeface="Courier New" panose="02070309020205020404" pitchFamily="49" charset="0"/>
              </a:rPr>
              <a:t> </a:t>
            </a:r>
            <a:r>
              <a:rPr lang="en-US" sz="1400" dirty="0" smtClean="0">
                <a:solidFill>
                  <a:srgbClr val="804000"/>
                </a:solidFill>
                <a:latin typeface="Courier New" panose="02070309020205020404" pitchFamily="49" charset="0"/>
                <a:cs typeface="Courier New" panose="02070309020205020404" pitchFamily="49" charset="0"/>
              </a:rPr>
              <a:t>)</a:t>
            </a:r>
          </a:p>
          <a:p>
            <a:pPr>
              <a:spcBef>
                <a:spcPts val="0"/>
              </a:spcBef>
              <a:spcAft>
                <a:spcPts val="600"/>
              </a:spcAft>
            </a:pPr>
            <a:r>
              <a:rPr lang="en-US" sz="1400" b="1" dirty="0" smtClean="0">
                <a:solidFill>
                  <a:srgbClr val="0000FF"/>
                </a:solidFill>
                <a:latin typeface="Courier New" panose="02070309020205020404" pitchFamily="49" charset="0"/>
                <a:cs typeface="Courier New" panose="02070309020205020404" pitchFamily="49" charset="0"/>
              </a:rPr>
              <a:t>for</a:t>
            </a:r>
            <a:r>
              <a:rPr lang="en-US" sz="1400" dirty="0" smtClean="0">
                <a:solidFill>
                  <a:srgbClr val="000000"/>
                </a:solidFill>
                <a:latin typeface="Courier New" panose="02070309020205020404" pitchFamily="49" charset="0"/>
                <a:cs typeface="Courier New" panose="02070309020205020404" pitchFamily="49" charset="0"/>
              </a:rPr>
              <a:t> </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iy_end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cs typeface="Courier New" panose="02070309020205020404" pitchFamily="49" charset="0"/>
              </a:rPr>
              <a:t>)</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smtClean="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rPr>
              <a:t>to_left</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ix_start</a:t>
            </a:r>
            <a:r>
              <a:rPr lang="en-US" sz="1400" b="1" dirty="0" smtClean="0">
                <a:solidFill>
                  <a:srgbClr val="000080"/>
                </a:solidFill>
                <a:latin typeface="Courier New" panose="02070309020205020404" pitchFamily="49" charset="0"/>
              </a:rPr>
              <a:t>];</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endParaRPr lang="en-US" sz="1400" dirty="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b="1" dirty="0" smtClean="0">
                <a:solidFill>
                  <a:srgbClr val="804000"/>
                </a:solidFill>
                <a:latin typeface="Courier New" panose="02070309020205020404" pitchFamily="49" charset="0"/>
                <a:cs typeface="Courier New" panose="02070309020205020404" pitchFamily="49" charset="0"/>
              </a:rPr>
              <a:t>#</a:t>
            </a:r>
            <a:r>
              <a:rPr lang="en-US" sz="1400" b="1" dirty="0">
                <a:solidFill>
                  <a:srgbClr val="804000"/>
                </a:solidFill>
                <a:latin typeface="Courier New" panose="02070309020205020404" pitchFamily="49" charset="0"/>
                <a:cs typeface="Courier New" panose="02070309020205020404" pitchFamily="49" charset="0"/>
              </a:rPr>
              <a:t>pragma </a:t>
            </a:r>
            <a:r>
              <a:rPr lang="en-US" sz="1400" b="1" dirty="0" err="1">
                <a:solidFill>
                  <a:srgbClr val="804000"/>
                </a:solidFill>
                <a:latin typeface="Courier New" panose="02070309020205020404" pitchFamily="49" charset="0"/>
                <a:cs typeface="Courier New" panose="02070309020205020404" pitchFamily="49" charset="0"/>
              </a:rPr>
              <a:t>acc</a:t>
            </a:r>
            <a:r>
              <a:rPr lang="en-US" sz="1400" b="1" dirty="0">
                <a:solidFill>
                  <a:srgbClr val="804000"/>
                </a:solidFill>
                <a:latin typeface="Courier New" panose="02070309020205020404" pitchFamily="49" charset="0"/>
                <a:cs typeface="Courier New" panose="02070309020205020404" pitchFamily="49" charset="0"/>
              </a:rPr>
              <a:t> </a:t>
            </a:r>
            <a:r>
              <a:rPr lang="en-US" sz="1400" b="1" dirty="0" err="1">
                <a:solidFill>
                  <a:srgbClr val="804000"/>
                </a:solidFill>
                <a:latin typeface="Courier New" panose="02070309020205020404" pitchFamily="49" charset="0"/>
                <a:cs typeface="Courier New" panose="02070309020205020404" pitchFamily="49" charset="0"/>
              </a:rPr>
              <a:t>host_data</a:t>
            </a:r>
            <a:r>
              <a:rPr lang="en-US" sz="1400" b="1" dirty="0">
                <a:solidFill>
                  <a:srgbClr val="804000"/>
                </a:solidFill>
                <a:latin typeface="Courier New" panose="02070309020205020404" pitchFamily="49" charset="0"/>
                <a:cs typeface="Courier New" panose="02070309020205020404" pitchFamily="49" charset="0"/>
              </a:rPr>
              <a:t> </a:t>
            </a:r>
            <a:r>
              <a:rPr lang="en-US" sz="1400" b="1" dirty="0" err="1">
                <a:solidFill>
                  <a:srgbClr val="804000"/>
                </a:solidFill>
                <a:latin typeface="Courier New" panose="02070309020205020404" pitchFamily="49" charset="0"/>
                <a:cs typeface="Courier New" panose="02070309020205020404" pitchFamily="49" charset="0"/>
              </a:rPr>
              <a:t>use_device</a:t>
            </a:r>
            <a:r>
              <a:rPr lang="en-US" sz="1400" b="1" dirty="0">
                <a:solidFill>
                  <a:srgbClr val="804000"/>
                </a:solidFill>
                <a:latin typeface="Courier New" panose="02070309020205020404" pitchFamily="49" charset="0"/>
                <a:cs typeface="Courier New" panose="02070309020205020404" pitchFamily="49" charset="0"/>
              </a:rPr>
              <a:t> ( </a:t>
            </a:r>
            <a:r>
              <a:rPr lang="en-US" sz="1400" b="1" dirty="0" err="1" smtClean="0">
                <a:solidFill>
                  <a:srgbClr val="804000"/>
                </a:solidFill>
                <a:latin typeface="Courier New" panose="02070309020205020404" pitchFamily="49" charset="0"/>
                <a:cs typeface="Courier New" panose="02070309020205020404" pitchFamily="49" charset="0"/>
              </a:rPr>
              <a:t>from_right</a:t>
            </a:r>
            <a:r>
              <a:rPr lang="en-US" sz="1400" b="1" dirty="0" smtClean="0">
                <a:solidFill>
                  <a:srgbClr val="804000"/>
                </a:solidFill>
                <a:latin typeface="Courier New" panose="02070309020205020404" pitchFamily="49" charset="0"/>
                <a:cs typeface="Courier New" panose="02070309020205020404" pitchFamily="49" charset="0"/>
              </a:rPr>
              <a:t>, </a:t>
            </a:r>
            <a:r>
              <a:rPr lang="en-US" sz="1400" b="1" dirty="0" err="1">
                <a:solidFill>
                  <a:srgbClr val="804000"/>
                </a:solidFill>
                <a:latin typeface="Courier New" panose="02070309020205020404" pitchFamily="49" charset="0"/>
                <a:cs typeface="Courier New" panose="02070309020205020404" pitchFamily="49" charset="0"/>
              </a:rPr>
              <a:t>to_left</a:t>
            </a:r>
            <a:r>
              <a:rPr lang="en-US" sz="1400" b="1" dirty="0">
                <a:solidFill>
                  <a:srgbClr val="804000"/>
                </a:solidFill>
                <a:latin typeface="Courier New" panose="02070309020205020404" pitchFamily="49" charset="0"/>
                <a:cs typeface="Courier New" panose="02070309020205020404" pitchFamily="49" charset="0"/>
              </a:rPr>
              <a:t> )</a:t>
            </a:r>
            <a:r>
              <a:rPr lang="en-US" sz="1400" dirty="0">
                <a:solidFill>
                  <a:srgbClr val="804000"/>
                </a:solidFill>
                <a:latin typeface="Courier New" panose="02070309020205020404" pitchFamily="49" charset="0"/>
                <a:cs typeface="Courier New" panose="02070309020205020404" pitchFamily="49" charset="0"/>
              </a:rPr>
              <a:t> { </a:t>
            </a:r>
            <a:endParaRPr lang="en-US" sz="1400" dirty="0" smtClean="0">
              <a:solidFill>
                <a:srgbClr val="804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a:solidFill>
                  <a:srgbClr val="804000"/>
                </a:solidFill>
                <a:latin typeface="Courier New" panose="02070309020205020404" pitchFamily="49" charset="0"/>
                <a:cs typeface="Courier New" panose="02070309020205020404" pitchFamily="49" charset="0"/>
              </a:rPr>
              <a:t> </a:t>
            </a:r>
            <a:r>
              <a:rPr lang="en-US" sz="1400" dirty="0" smtClean="0">
                <a:solidFill>
                  <a:srgbClr val="804000"/>
                </a:solidFill>
                <a:latin typeface="Courier New" panose="02070309020205020404" pitchFamily="49" charset="0"/>
                <a:cs typeface="Courier New" panose="02070309020205020404" pitchFamily="49" charset="0"/>
              </a:rPr>
              <a:t> </a:t>
            </a:r>
            <a:r>
              <a:rPr lang="en-US" sz="1400" dirty="0" err="1" smtClean="0">
                <a:solidFill>
                  <a:srgbClr val="000000"/>
                </a:solidFill>
                <a:latin typeface="Courier New" panose="02070309020205020404" pitchFamily="49" charset="0"/>
                <a:cs typeface="Courier New" panose="02070309020205020404" pitchFamily="49" charset="0"/>
              </a:rPr>
              <a:t>MPI_Sendrecv</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to_left</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dirty="0" smtClean="0">
                <a:solidFill>
                  <a:srgbClr val="000000"/>
                </a:solidFill>
                <a:latin typeface="Courier New" panose="02070309020205020404" pitchFamily="49" charset="0"/>
                <a:cs typeface="Courier New" panose="02070309020205020404" pitchFamily="49" charset="0"/>
              </a:rPr>
              <a:t>NY</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smtClean="0">
                <a:solidFill>
                  <a:srgbClr val="FF8000"/>
                </a:solidFill>
                <a:latin typeface="Courier New" panose="02070309020205020404" pitchFamily="49" charset="0"/>
                <a:cs typeface="Courier New" panose="02070309020205020404" pitchFamily="49" charset="0"/>
              </a:rPr>
              <a:t>2</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MPI_DOUBLE</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dirty="0" smtClean="0">
                <a:solidFill>
                  <a:srgbClr val="000000"/>
                </a:solidFill>
                <a:latin typeface="Courier New" panose="02070309020205020404" pitchFamily="49" charset="0"/>
                <a:cs typeface="Courier New" panose="02070309020205020404" pitchFamily="49" charset="0"/>
              </a:rPr>
              <a:t>left</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smtClean="0">
                <a:solidFill>
                  <a:srgbClr val="000000"/>
                </a:solidFill>
                <a:latin typeface="Courier New" panose="02070309020205020404" pitchFamily="49" charset="0"/>
                <a:cs typeface="Courier New" panose="02070309020205020404" pitchFamily="49" charset="0"/>
              </a:rPr>
              <a:t> </a:t>
            </a:r>
            <a:r>
              <a:rPr lang="en-US" sz="1400" dirty="0" smtClean="0">
                <a:solidFill>
                  <a:srgbClr val="FF8000"/>
                </a:solidFill>
                <a:latin typeface="Courier New" panose="02070309020205020404" pitchFamily="49" charset="0"/>
                <a:cs typeface="Courier New" panose="02070309020205020404" pitchFamily="49" charset="0"/>
              </a:rPr>
              <a:t>0</a:t>
            </a:r>
            <a:r>
              <a:rPr lang="en-US" sz="1400" b="1" dirty="0" smtClean="0">
                <a:solidFill>
                  <a:srgbClr val="000080"/>
                </a:solidFill>
                <a:latin typeface="Courier New" panose="02070309020205020404" pitchFamily="49" charset="0"/>
                <a:cs typeface="Courier New" panose="02070309020205020404" pitchFamily="49" charset="0"/>
              </a:rPr>
              <a:t>,</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cs typeface="Courier New" panose="02070309020205020404" pitchFamily="49" charset="0"/>
              </a:rPr>
              <a:t> </a:t>
            </a:r>
            <a:r>
              <a:rPr lang="en-US" sz="1400" dirty="0" smtClean="0">
                <a:solidFill>
                  <a:srgbClr val="000000"/>
                </a:solidFill>
                <a:latin typeface="Courier New" panose="02070309020205020404" pitchFamily="49" charset="0"/>
                <a:cs typeface="Courier New" panose="02070309020205020404" pitchFamily="49" charset="0"/>
              </a:rPr>
              <a:t>               </a:t>
            </a:r>
            <a:r>
              <a:rPr lang="en-US" sz="1400" dirty="0" err="1" smtClean="0">
                <a:solidFill>
                  <a:srgbClr val="000000"/>
                </a:solidFill>
                <a:latin typeface="Courier New" panose="02070309020205020404" pitchFamily="49" charset="0"/>
                <a:cs typeface="Courier New" panose="02070309020205020404" pitchFamily="49" charset="0"/>
              </a:rPr>
              <a:t>from_right</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smtClean="0">
                <a:solidFill>
                  <a:srgbClr val="000000"/>
                </a:solidFill>
                <a:latin typeface="Courier New" panose="02070309020205020404" pitchFamily="49" charset="0"/>
                <a:cs typeface="Courier New" panose="02070309020205020404" pitchFamily="49" charset="0"/>
              </a:rPr>
              <a:t> NY</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smtClean="0">
                <a:solidFill>
                  <a:srgbClr val="FF8000"/>
                </a:solidFill>
                <a:latin typeface="Courier New" panose="02070309020205020404" pitchFamily="49" charset="0"/>
                <a:cs typeface="Courier New" panose="02070309020205020404" pitchFamily="49" charset="0"/>
              </a:rPr>
              <a:t>2</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MPI_DOUBLE</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dirty="0" smtClean="0">
                <a:solidFill>
                  <a:srgbClr val="000000"/>
                </a:solidFill>
                <a:latin typeface="Courier New" panose="02070309020205020404" pitchFamily="49" charset="0"/>
                <a:cs typeface="Courier New" panose="02070309020205020404" pitchFamily="49" charset="0"/>
              </a:rPr>
              <a:t>right</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smtClean="0">
                <a:solidFill>
                  <a:srgbClr val="000000"/>
                </a:solidFill>
                <a:latin typeface="Courier New" panose="02070309020205020404" pitchFamily="49" charset="0"/>
                <a:cs typeface="Courier New" panose="02070309020205020404" pitchFamily="49" charset="0"/>
              </a:rPr>
              <a:t> </a:t>
            </a:r>
            <a:r>
              <a:rPr lang="en-US" sz="1400" dirty="0">
                <a:solidFill>
                  <a:srgbClr val="FF8000"/>
                </a:solidFill>
                <a:latin typeface="Courier New" panose="02070309020205020404" pitchFamily="49" charset="0"/>
                <a:cs typeface="Courier New" panose="02070309020205020404" pitchFamily="49" charset="0"/>
              </a:rPr>
              <a:t>0</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cs typeface="Courier New" panose="02070309020205020404" pitchFamily="49" charset="0"/>
              </a:rPr>
              <a:t> </a:t>
            </a:r>
            <a:r>
              <a:rPr lang="en-US" sz="1400" dirty="0" smtClean="0">
                <a:solidFill>
                  <a:srgbClr val="000000"/>
                </a:solidFill>
                <a:latin typeface="Courier New" panose="02070309020205020404" pitchFamily="49" charset="0"/>
                <a:cs typeface="Courier New" panose="02070309020205020404" pitchFamily="49" charset="0"/>
              </a:rPr>
              <a:t>               MPI_COMM_WORLD</a:t>
            </a:r>
            <a:r>
              <a:rPr lang="en-US" sz="1400" b="1" dirty="0">
                <a:solidFill>
                  <a:srgbClr val="00008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MPI_STATUS_IGNORE </a:t>
            </a:r>
            <a:r>
              <a:rPr lang="en-US" sz="1400" b="1" dirty="0" smtClean="0">
                <a:solidFill>
                  <a:srgbClr val="000080"/>
                </a:solidFill>
                <a:latin typeface="Courier New" panose="02070309020205020404" pitchFamily="49" charset="0"/>
                <a:cs typeface="Courier New" panose="02070309020205020404" pitchFamily="49" charset="0"/>
              </a:rPr>
              <a:t>);</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b="1" dirty="0" smtClean="0">
                <a:solidFill>
                  <a:srgbClr val="000080"/>
                </a:solidFill>
                <a:latin typeface="Courier New" panose="02070309020205020404" pitchFamily="49" charset="0"/>
                <a:cs typeface="Courier New" panose="02070309020205020404" pitchFamily="49" charset="0"/>
              </a:rPr>
              <a:t>}</a:t>
            </a:r>
            <a:endParaRPr lang="en-US" sz="1400" dirty="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smtClean="0">
                <a:solidFill>
                  <a:srgbClr val="804000"/>
                </a:solidFill>
                <a:latin typeface="Courier New" panose="02070309020205020404" pitchFamily="49" charset="0"/>
                <a:cs typeface="Courier New" panose="02070309020205020404" pitchFamily="49" charset="0"/>
              </a:rPr>
              <a:t>#</a:t>
            </a:r>
            <a:r>
              <a:rPr lang="en-US" sz="1400" dirty="0">
                <a:solidFill>
                  <a:srgbClr val="804000"/>
                </a:solidFill>
                <a:latin typeface="Courier New" panose="02070309020205020404" pitchFamily="49" charset="0"/>
                <a:cs typeface="Courier New" panose="02070309020205020404" pitchFamily="49" charset="0"/>
              </a:rPr>
              <a:t>pragma </a:t>
            </a:r>
            <a:r>
              <a:rPr lang="en-US" sz="1400" dirty="0" err="1">
                <a:solidFill>
                  <a:srgbClr val="804000"/>
                </a:solidFill>
                <a:latin typeface="Courier New" panose="02070309020205020404" pitchFamily="49" charset="0"/>
                <a:cs typeface="Courier New" panose="02070309020205020404" pitchFamily="49" charset="0"/>
              </a:rPr>
              <a:t>acc</a:t>
            </a:r>
            <a:r>
              <a:rPr lang="en-US" sz="1400" dirty="0">
                <a:solidFill>
                  <a:srgbClr val="804000"/>
                </a:solidFill>
                <a:latin typeface="Courier New" panose="02070309020205020404" pitchFamily="49" charset="0"/>
                <a:cs typeface="Courier New" panose="02070309020205020404" pitchFamily="49" charset="0"/>
              </a:rPr>
              <a:t> </a:t>
            </a:r>
            <a:r>
              <a:rPr lang="en-US" sz="1400" dirty="0" smtClean="0">
                <a:solidFill>
                  <a:srgbClr val="804000"/>
                </a:solidFill>
                <a:latin typeface="Courier New" panose="02070309020205020404" pitchFamily="49" charset="0"/>
                <a:cs typeface="Courier New" panose="02070309020205020404" pitchFamily="49" charset="0"/>
              </a:rPr>
              <a:t>kernels </a:t>
            </a:r>
            <a:r>
              <a:rPr lang="en-US" sz="1400" dirty="0">
                <a:solidFill>
                  <a:srgbClr val="804000"/>
                </a:solidFill>
                <a:latin typeface="Courier New" panose="02070309020205020404" pitchFamily="49" charset="0"/>
                <a:cs typeface="Courier New" panose="02070309020205020404" pitchFamily="49" charset="0"/>
              </a:rPr>
              <a:t>present ( </a:t>
            </a:r>
            <a:r>
              <a:rPr lang="en-US" sz="1400" dirty="0" smtClean="0">
                <a:solidFill>
                  <a:srgbClr val="804000"/>
                </a:solidFill>
                <a:latin typeface="Courier New" panose="02070309020205020404" pitchFamily="49" charset="0"/>
                <a:cs typeface="Courier New" panose="02070309020205020404" pitchFamily="49" charset="0"/>
              </a:rPr>
              <a:t>A, </a:t>
            </a:r>
            <a:r>
              <a:rPr lang="en-US" sz="1400" dirty="0" err="1" smtClean="0">
                <a:solidFill>
                  <a:srgbClr val="804000"/>
                </a:solidFill>
                <a:latin typeface="Courier New" panose="02070309020205020404" pitchFamily="49" charset="0"/>
                <a:cs typeface="Courier New" panose="02070309020205020404" pitchFamily="49" charset="0"/>
              </a:rPr>
              <a:t>from_right</a:t>
            </a:r>
            <a:r>
              <a:rPr lang="en-US" sz="1400" dirty="0" smtClean="0">
                <a:solidFill>
                  <a:srgbClr val="804000"/>
                </a:solidFill>
                <a:latin typeface="Courier New" panose="02070309020205020404" pitchFamily="49" charset="0"/>
                <a:cs typeface="Courier New" panose="02070309020205020404" pitchFamily="49" charset="0"/>
              </a:rPr>
              <a:t> )</a:t>
            </a:r>
          </a:p>
          <a:p>
            <a:pPr>
              <a:spcBef>
                <a:spcPts val="0"/>
              </a:spcBef>
              <a:spcAft>
                <a:spcPts val="600"/>
              </a:spcAft>
            </a:pPr>
            <a:r>
              <a:rPr lang="en-US" sz="1400" b="1" dirty="0" smtClean="0">
                <a:solidFill>
                  <a:srgbClr val="0000FF"/>
                </a:solidFill>
                <a:latin typeface="Courier New" panose="02070309020205020404" pitchFamily="49" charset="0"/>
                <a:cs typeface="Courier New" panose="02070309020205020404" pitchFamily="49" charset="0"/>
              </a:rPr>
              <a:t>for</a:t>
            </a:r>
            <a:r>
              <a:rPr lang="en-US" sz="1400" dirty="0" smtClean="0">
                <a:solidFill>
                  <a:srgbClr val="000000"/>
                </a:solidFill>
                <a:latin typeface="Courier New" panose="02070309020205020404" pitchFamily="49" charset="0"/>
                <a:cs typeface="Courier New" panose="02070309020205020404" pitchFamily="49" charset="0"/>
              </a:rPr>
              <a:t> </a:t>
            </a:r>
            <a:r>
              <a:rPr lang="en-US" sz="1400" b="1" dirty="0" smtClean="0">
                <a:solidFill>
                  <a:srgbClr val="000080"/>
                </a:solidFill>
                <a:latin typeface="Courier New" panose="02070309020205020404" pitchFamily="49" charset="0"/>
                <a:cs typeface="Courier New" panose="02070309020205020404" pitchFamily="49" charset="0"/>
              </a:rPr>
              <a:t>(</a:t>
            </a:r>
            <a:r>
              <a:rPr lang="en-US" sz="1400" dirty="0" err="1">
                <a:solidFill>
                  <a:srgbClr val="8000FF"/>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iy_start</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&lt;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iy_end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r>
              <a:rPr lang="en-US" sz="1400" b="1" dirty="0" smtClean="0">
                <a:solidFill>
                  <a:srgbClr val="000080"/>
                </a:solidFill>
                <a:latin typeface="Courier New" panose="02070309020205020404" pitchFamily="49" charset="0"/>
                <a:cs typeface="Courier New" panose="02070309020205020404" pitchFamily="49" charset="0"/>
              </a:rPr>
              <a:t>)</a:t>
            </a:r>
            <a:endParaRPr lang="en-US" sz="1400" dirty="0" smtClean="0">
              <a:solidFill>
                <a:srgbClr val="000000"/>
              </a:solidFill>
              <a:latin typeface="Courier New" panose="02070309020205020404" pitchFamily="49" charset="0"/>
              <a:cs typeface="Courier New" panose="02070309020205020404" pitchFamily="49" charset="0"/>
            </a:endParaRPr>
          </a:p>
          <a:p>
            <a:pPr>
              <a:spcBef>
                <a:spcPts val="0"/>
              </a:spcBef>
              <a:spcAft>
                <a:spcPts val="600"/>
              </a:spcAft>
            </a:pPr>
            <a:r>
              <a:rPr lang="en-US" sz="1400" dirty="0" smtClean="0">
                <a:solidFill>
                  <a:srgbClr val="000000"/>
                </a:solidFill>
                <a:latin typeface="Courier New" panose="02070309020205020404" pitchFamily="49" charset="0"/>
                <a:cs typeface="Courier New" panose="02070309020205020404" pitchFamily="49" charset="0"/>
              </a:rPr>
              <a:t>    </a:t>
            </a:r>
            <a:r>
              <a:rPr lang="en-US" sz="1400" dirty="0">
                <a:solidFill>
                  <a:srgbClr val="000000"/>
                </a:solidFill>
                <a:latin typeface="Courier New" panose="02070309020205020404" pitchFamily="49" charset="0"/>
              </a:rPr>
              <a:t>A</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ix_end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from_right</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iy</a:t>
            </a:r>
            <a:r>
              <a:rPr lang="en-US" sz="1400" b="1" dirty="0" smtClean="0">
                <a:solidFill>
                  <a:srgbClr val="000080"/>
                </a:solidFill>
                <a:latin typeface="Courier New" panose="02070309020205020404" pitchFamily="49" charset="0"/>
              </a:rPr>
              <a:t>];</a:t>
            </a:r>
            <a:endParaRPr lang="en-US" sz="1400" dirty="0"/>
          </a:p>
        </p:txBody>
      </p:sp>
      <p:grpSp>
        <p:nvGrpSpPr>
          <p:cNvPr id="7" name="Group 6"/>
          <p:cNvGrpSpPr/>
          <p:nvPr/>
        </p:nvGrpSpPr>
        <p:grpSpPr>
          <a:xfrm>
            <a:off x="8927946" y="1282979"/>
            <a:ext cx="1676829" cy="1714738"/>
            <a:chOff x="9751631" y="3067336"/>
            <a:chExt cx="1863143" cy="1905264"/>
          </a:xfrm>
        </p:grpSpPr>
        <p:grpSp>
          <p:nvGrpSpPr>
            <p:cNvPr id="8" name="Group 7"/>
            <p:cNvGrpSpPr/>
            <p:nvPr/>
          </p:nvGrpSpPr>
          <p:grpSpPr>
            <a:xfrm>
              <a:off x="9751631" y="3067336"/>
              <a:ext cx="1863143" cy="911032"/>
              <a:chOff x="7774324" y="4210208"/>
              <a:chExt cx="1676829" cy="819929"/>
            </a:xfrm>
          </p:grpSpPr>
          <p:sp>
            <p:nvSpPr>
              <p:cNvPr id="28" name="Oval 27"/>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9" name="Oval 28"/>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30" name="Oval 29"/>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1" name="Oval 30"/>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2" name="Oval 31"/>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3" name="Oval 32"/>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4" name="Oval 33"/>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35" name="Oval 34"/>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6" name="Oval 35"/>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7" name="Oval 36"/>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8" name="Oval 37"/>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39" name="Oval 38"/>
              <p:cNvSpPr/>
              <p:nvPr/>
            </p:nvSpPr>
            <p:spPr>
              <a:xfrm>
                <a:off x="9235153"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0" name="Oval 39"/>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41" name="Oval 40"/>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2" name="Oval 41"/>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3" name="Oval 42"/>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4" name="Oval 43"/>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5" name="Oval 44"/>
              <p:cNvSpPr/>
              <p:nvPr/>
            </p:nvSpPr>
            <p:spPr>
              <a:xfrm>
                <a:off x="9233210"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grpSp>
          <p:nvGrpSpPr>
            <p:cNvPr id="9" name="Group 8"/>
            <p:cNvGrpSpPr/>
            <p:nvPr/>
          </p:nvGrpSpPr>
          <p:grpSpPr>
            <a:xfrm>
              <a:off x="9751631" y="4061568"/>
              <a:ext cx="1863143" cy="911032"/>
              <a:chOff x="5582093" y="2743200"/>
              <a:chExt cx="1397358" cy="683274"/>
            </a:xfrm>
          </p:grpSpPr>
          <p:sp>
            <p:nvSpPr>
              <p:cNvPr id="10" name="Oval 9"/>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1" name="Oval 10"/>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2" name="Oval 11"/>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3" name="Oval 12"/>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4" name="Oval 13"/>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5" name="Oval 14"/>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6" name="Oval 15"/>
              <p:cNvSpPr/>
              <p:nvPr/>
            </p:nvSpPr>
            <p:spPr>
              <a:xfrm>
                <a:off x="679783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7" name="Oval 16"/>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18" name="Oval 17"/>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19" name="Oval 18"/>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0" name="Oval 19"/>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1" name="Oval 20"/>
              <p:cNvSpPr/>
              <p:nvPr/>
            </p:nvSpPr>
            <p:spPr>
              <a:xfrm>
                <a:off x="679945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2" name="Oval 21"/>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23" name="Oval 22"/>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4" name="Oval 23"/>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5" name="Oval 24"/>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6" name="Oval 25"/>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27" name="Oval 26"/>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grpSp>
      <p:grpSp>
        <p:nvGrpSpPr>
          <p:cNvPr id="46" name="Group 45"/>
          <p:cNvGrpSpPr/>
          <p:nvPr/>
        </p:nvGrpSpPr>
        <p:grpSpPr>
          <a:xfrm>
            <a:off x="7505538" y="1281965"/>
            <a:ext cx="1083023" cy="216000"/>
            <a:chOff x="10742784" y="2375167"/>
            <a:chExt cx="1203359" cy="240000"/>
          </a:xfrm>
        </p:grpSpPr>
        <p:sp>
          <p:nvSpPr>
            <p:cNvPr id="47" name="Oval 46"/>
            <p:cNvSpPr/>
            <p:nvPr/>
          </p:nvSpPr>
          <p:spPr>
            <a:xfrm>
              <a:off x="10742784"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8" name="Oval 47"/>
            <p:cNvSpPr/>
            <p:nvPr/>
          </p:nvSpPr>
          <p:spPr>
            <a:xfrm>
              <a:off x="11061727"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49" name="Oval 48"/>
            <p:cNvSpPr/>
            <p:nvPr/>
          </p:nvSpPr>
          <p:spPr>
            <a:xfrm>
              <a:off x="11387200"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0" name="Oval 49"/>
            <p:cNvSpPr/>
            <p:nvPr/>
          </p:nvSpPr>
          <p:spPr>
            <a:xfrm>
              <a:off x="11706143"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cxnSp>
        <p:nvCxnSpPr>
          <p:cNvPr id="51" name="Curved Connector 50"/>
          <p:cNvCxnSpPr>
            <a:stCxn id="35" idx="2"/>
            <a:endCxn id="47" idx="4"/>
          </p:cNvCxnSpPr>
          <p:nvPr/>
        </p:nvCxnSpPr>
        <p:spPr>
          <a:xfrm rot="10800000">
            <a:off x="7613538" y="1497967"/>
            <a:ext cx="1607231" cy="183894"/>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52" name="Curved Connector 51"/>
          <p:cNvCxnSpPr>
            <a:stCxn id="41" idx="2"/>
            <a:endCxn id="48" idx="4"/>
          </p:cNvCxnSpPr>
          <p:nvPr/>
        </p:nvCxnSpPr>
        <p:spPr>
          <a:xfrm rot="10800000">
            <a:off x="7900587" y="1497967"/>
            <a:ext cx="1318239" cy="496943"/>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53" name="Curved Connector 52"/>
          <p:cNvCxnSpPr>
            <a:stCxn id="12" idx="2"/>
            <a:endCxn id="49" idx="4"/>
          </p:cNvCxnSpPr>
          <p:nvPr/>
        </p:nvCxnSpPr>
        <p:spPr>
          <a:xfrm rot="10800000">
            <a:off x="8193514" y="1497967"/>
            <a:ext cx="1025313" cy="787823"/>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54" name="Curved Connector 53"/>
          <p:cNvCxnSpPr>
            <a:stCxn id="10" idx="2"/>
            <a:endCxn id="50" idx="4"/>
          </p:cNvCxnSpPr>
          <p:nvPr/>
        </p:nvCxnSpPr>
        <p:spPr>
          <a:xfrm rot="10800000">
            <a:off x="8480561" y="1497967"/>
            <a:ext cx="740207" cy="1078703"/>
          </a:xfrm>
          <a:prstGeom prst="curvedConnector2">
            <a:avLst/>
          </a:prstGeom>
          <a:noFill/>
          <a:ln w="9525" cap="flat" cmpd="sng" algn="ctr">
            <a:solidFill>
              <a:sysClr val="windowText" lastClr="000000">
                <a:shade val="95000"/>
                <a:satMod val="105000"/>
              </a:sysClr>
            </a:solidFill>
            <a:prstDash val="solid"/>
            <a:tailEnd type="triangle"/>
          </a:ln>
          <a:effectLst/>
        </p:spPr>
      </p:cxnSp>
      <p:grpSp>
        <p:nvGrpSpPr>
          <p:cNvPr id="55" name="Group 54"/>
          <p:cNvGrpSpPr/>
          <p:nvPr/>
        </p:nvGrpSpPr>
        <p:grpSpPr>
          <a:xfrm>
            <a:off x="8927946" y="3992924"/>
            <a:ext cx="1676829" cy="1714738"/>
            <a:chOff x="9751631" y="3067336"/>
            <a:chExt cx="1863143" cy="1905264"/>
          </a:xfrm>
        </p:grpSpPr>
        <p:grpSp>
          <p:nvGrpSpPr>
            <p:cNvPr id="56" name="Group 55"/>
            <p:cNvGrpSpPr/>
            <p:nvPr/>
          </p:nvGrpSpPr>
          <p:grpSpPr>
            <a:xfrm>
              <a:off x="9751631" y="3067336"/>
              <a:ext cx="1863143" cy="911032"/>
              <a:chOff x="7774324" y="4210208"/>
              <a:chExt cx="1676829" cy="819929"/>
            </a:xfrm>
          </p:grpSpPr>
          <p:sp>
            <p:nvSpPr>
              <p:cNvPr id="76" name="Oval 75"/>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7" name="Oval 76"/>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sp>
            <p:nvSpPr>
              <p:cNvPr id="78" name="Oval 77"/>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9" name="Oval 78"/>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0" name="Oval 79"/>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1" name="Oval 80"/>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2" name="Oval 81"/>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3" name="Oval 82"/>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4" name="Oval 83"/>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5" name="Oval 84"/>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6" name="Oval 85"/>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7" name="Oval 86"/>
              <p:cNvSpPr/>
              <p:nvPr/>
            </p:nvSpPr>
            <p:spPr>
              <a:xfrm>
                <a:off x="9235153"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88" name="Oval 87"/>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89" name="Oval 88"/>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0" name="Oval 89"/>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1" name="Oval 90"/>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2" name="Oval 91"/>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3" name="Oval 92"/>
              <p:cNvSpPr/>
              <p:nvPr/>
            </p:nvSpPr>
            <p:spPr>
              <a:xfrm>
                <a:off x="9233210"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grpSp>
          <p:nvGrpSpPr>
            <p:cNvPr id="57" name="Group 56"/>
            <p:cNvGrpSpPr/>
            <p:nvPr/>
          </p:nvGrpSpPr>
          <p:grpSpPr>
            <a:xfrm>
              <a:off x="9751631" y="4061568"/>
              <a:ext cx="1863143" cy="911032"/>
              <a:chOff x="5582093" y="2743200"/>
              <a:chExt cx="1397358" cy="683274"/>
            </a:xfrm>
          </p:grpSpPr>
          <p:sp>
            <p:nvSpPr>
              <p:cNvPr id="58" name="Oval 57"/>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59" name="Oval 58"/>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0" name="Oval 59"/>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1" name="Oval 60"/>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2" name="Oval 61"/>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3" name="Oval 62"/>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4" name="Oval 63"/>
              <p:cNvSpPr/>
              <p:nvPr/>
            </p:nvSpPr>
            <p:spPr>
              <a:xfrm>
                <a:off x="679783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5" name="Oval 64"/>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66" name="Oval 65"/>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7" name="Oval 66"/>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8" name="Oval 67"/>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69" name="Oval 68"/>
              <p:cNvSpPr/>
              <p:nvPr/>
            </p:nvSpPr>
            <p:spPr>
              <a:xfrm>
                <a:off x="679945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0" name="Oval 69"/>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808080"/>
                  </a:solidFill>
                  <a:effectLst/>
                  <a:uLnTx/>
                  <a:uFillTx/>
                  <a:latin typeface="Trebuchet MS"/>
                  <a:ea typeface="+mn-ea"/>
                  <a:cs typeface="+mn-cs"/>
                </a:endParaRPr>
              </a:p>
            </p:txBody>
          </p:sp>
          <p:sp>
            <p:nvSpPr>
              <p:cNvPr id="71" name="Oval 70"/>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2" name="Oval 71"/>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3" name="Oval 72"/>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4" name="Oval 73"/>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75" name="Oval 74"/>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grpSp>
      <p:grpSp>
        <p:nvGrpSpPr>
          <p:cNvPr id="94" name="Group 93"/>
          <p:cNvGrpSpPr/>
          <p:nvPr/>
        </p:nvGrpSpPr>
        <p:grpSpPr>
          <a:xfrm>
            <a:off x="7505538" y="3992924"/>
            <a:ext cx="1083023" cy="216000"/>
            <a:chOff x="10742784" y="2375167"/>
            <a:chExt cx="1203359" cy="240000"/>
          </a:xfrm>
        </p:grpSpPr>
        <p:sp>
          <p:nvSpPr>
            <p:cNvPr id="95" name="Oval 94"/>
            <p:cNvSpPr/>
            <p:nvPr/>
          </p:nvSpPr>
          <p:spPr>
            <a:xfrm>
              <a:off x="10742784"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6" name="Oval 95"/>
            <p:cNvSpPr/>
            <p:nvPr/>
          </p:nvSpPr>
          <p:spPr>
            <a:xfrm>
              <a:off x="11061727"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7" name="Oval 96"/>
            <p:cNvSpPr/>
            <p:nvPr/>
          </p:nvSpPr>
          <p:spPr>
            <a:xfrm>
              <a:off x="11387200"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sp>
          <p:nvSpPr>
            <p:cNvPr id="98" name="Oval 97"/>
            <p:cNvSpPr/>
            <p:nvPr/>
          </p:nvSpPr>
          <p:spPr>
            <a:xfrm>
              <a:off x="11706143" y="2375167"/>
              <a:ext cx="240000" cy="240000"/>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a typeface="+mn-ea"/>
                <a:cs typeface="+mn-cs"/>
              </a:endParaRPr>
            </a:p>
          </p:txBody>
        </p:sp>
      </p:grpSp>
      <p:cxnSp>
        <p:nvCxnSpPr>
          <p:cNvPr id="99" name="Curved Connector 98"/>
          <p:cNvCxnSpPr>
            <a:stCxn id="95" idx="4"/>
            <a:endCxn id="82" idx="2"/>
          </p:cNvCxnSpPr>
          <p:nvPr/>
        </p:nvCxnSpPr>
        <p:spPr>
          <a:xfrm rot="16200000" flipH="1">
            <a:off x="8180273" y="3642188"/>
            <a:ext cx="182880" cy="1316351"/>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100" name="Curved Connector 99"/>
          <p:cNvCxnSpPr>
            <a:stCxn id="96" idx="4"/>
            <a:endCxn id="88" idx="2"/>
          </p:cNvCxnSpPr>
          <p:nvPr/>
        </p:nvCxnSpPr>
        <p:spPr>
          <a:xfrm rot="16200000" flipH="1">
            <a:off x="8166302" y="3943208"/>
            <a:ext cx="495929" cy="1027359"/>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101" name="Curved Connector 100"/>
          <p:cNvCxnSpPr>
            <a:stCxn id="97" idx="4"/>
            <a:endCxn id="59" idx="2"/>
          </p:cNvCxnSpPr>
          <p:nvPr/>
        </p:nvCxnSpPr>
        <p:spPr>
          <a:xfrm rot="16200000" flipH="1">
            <a:off x="8167325" y="4235111"/>
            <a:ext cx="786809" cy="734434"/>
          </a:xfrm>
          <a:prstGeom prst="curvedConnector2">
            <a:avLst/>
          </a:prstGeom>
          <a:noFill/>
          <a:ln w="9525" cap="flat" cmpd="sng" algn="ctr">
            <a:solidFill>
              <a:sysClr val="windowText" lastClr="000000">
                <a:shade val="95000"/>
                <a:satMod val="105000"/>
              </a:sysClr>
            </a:solidFill>
            <a:prstDash val="solid"/>
            <a:tailEnd type="triangle"/>
          </a:ln>
          <a:effectLst/>
        </p:spPr>
      </p:cxnSp>
      <p:cxnSp>
        <p:nvCxnSpPr>
          <p:cNvPr id="102" name="Curved Connector 101"/>
          <p:cNvCxnSpPr>
            <a:stCxn id="98" idx="4"/>
            <a:endCxn id="65" idx="2"/>
          </p:cNvCxnSpPr>
          <p:nvPr/>
        </p:nvCxnSpPr>
        <p:spPr>
          <a:xfrm rot="16200000" flipH="1">
            <a:off x="8166381" y="4523104"/>
            <a:ext cx="1077689" cy="449328"/>
          </a:xfrm>
          <a:prstGeom prst="curvedConnector2">
            <a:avLst/>
          </a:prstGeom>
          <a:noFill/>
          <a:ln w="9525" cap="flat" cmpd="sng" algn="ctr">
            <a:solidFill>
              <a:sysClr val="windowText" lastClr="000000">
                <a:shade val="95000"/>
                <a:satMod val="105000"/>
              </a:sysClr>
            </a:solidFill>
            <a:prstDash val="solid"/>
            <a:tailEnd type="triangle"/>
          </a:ln>
          <a:effectLst/>
        </p:spPr>
      </p:cxnSp>
    </p:spTree>
    <p:extLst>
      <p:ext uri="{BB962C8B-B14F-4D97-AF65-F5344CB8AC3E}">
        <p14:creationId xmlns:p14="http://schemas.microsoft.com/office/powerpoint/2010/main" val="314985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smtClean="0">
                <a:solidFill>
                  <a:schemeClr val="tx1"/>
                </a:solidFill>
              </a:rPr>
              <a:t>Homework</a:t>
            </a:r>
            <a:endParaRPr lang="en-US" kern="0" dirty="0">
              <a:solidFill>
                <a:schemeClr val="tx1"/>
              </a:solidFill>
            </a:endParaRPr>
          </a:p>
        </p:txBody>
      </p:sp>
    </p:spTree>
    <p:extLst>
      <p:ext uri="{BB962C8B-B14F-4D97-AF65-F5344CB8AC3E}">
        <p14:creationId xmlns:p14="http://schemas.microsoft.com/office/powerpoint/2010/main" val="124163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en-US" dirty="0"/>
              <a:t>Access to Homework</a:t>
            </a:r>
          </a:p>
        </p:txBody>
      </p:sp>
      <p:sp>
        <p:nvSpPr>
          <p:cNvPr id="2" name="Content Placeholder 1"/>
          <p:cNvSpPr>
            <a:spLocks noGrp="1"/>
          </p:cNvSpPr>
          <p:nvPr>
            <p:ph idx="1"/>
            <p:custDataLst>
              <p:tags r:id="rId2"/>
            </p:custDataLst>
          </p:nvPr>
        </p:nvSpPr>
        <p:spPr>
          <a:xfrm>
            <a:off x="499743" y="1491917"/>
            <a:ext cx="10338303" cy="4418498"/>
          </a:xfrm>
        </p:spPr>
        <p:txBody>
          <a:bodyPr/>
          <a:lstStyle/>
          <a:p>
            <a:r>
              <a:rPr lang="en-US" b="1" dirty="0" err="1">
                <a:latin typeface="+mn-lt"/>
              </a:rPr>
              <a:t>Qwiklabs</a:t>
            </a:r>
            <a:r>
              <a:rPr lang="en-US" b="1" dirty="0">
                <a:latin typeface="+mn-lt"/>
              </a:rPr>
              <a:t>: Getting access</a:t>
            </a:r>
          </a:p>
          <a:p>
            <a:pPr marL="457200" indent="-457200">
              <a:buFont typeface="+mj-lt"/>
              <a:buAutoNum type="arabicPeriod"/>
            </a:pPr>
            <a:r>
              <a:rPr lang="en-US" dirty="0" smtClean="0">
                <a:latin typeface="+mn-lt"/>
              </a:rPr>
              <a:t>Go </a:t>
            </a:r>
            <a:r>
              <a:rPr lang="en-US" dirty="0" smtClean="0">
                <a:latin typeface="+mn-lt"/>
              </a:rPr>
              <a:t>to </a:t>
            </a:r>
            <a:r>
              <a:rPr lang="en-US" dirty="0" smtClean="0">
                <a:solidFill>
                  <a:schemeClr val="accent4"/>
                </a:solidFill>
                <a:latin typeface="+mn-lt"/>
                <a:hlinkClick r:id="rId4"/>
              </a:rPr>
              <a:t>https</a:t>
            </a:r>
            <a:r>
              <a:rPr lang="en-US" dirty="0">
                <a:solidFill>
                  <a:schemeClr val="accent4"/>
                </a:solidFill>
                <a:latin typeface="+mn-lt"/>
                <a:hlinkClick r:id="rId4"/>
              </a:rPr>
              <a:t>://developer.nvidia.com/qwiklabs-signup</a:t>
            </a:r>
            <a:endParaRPr lang="en-US" dirty="0">
              <a:latin typeface="+mn-lt"/>
            </a:endParaRPr>
          </a:p>
          <a:p>
            <a:pPr marL="457200" indent="-457200">
              <a:buFont typeface="+mj-lt"/>
              <a:buAutoNum type="arabicPeriod"/>
            </a:pPr>
            <a:r>
              <a:rPr lang="en-US" dirty="0" smtClean="0">
                <a:latin typeface="+mn-lt"/>
              </a:rPr>
              <a:t>Use </a:t>
            </a:r>
            <a:r>
              <a:rPr lang="en-US" dirty="0" smtClean="0">
                <a:latin typeface="+mn-lt"/>
              </a:rPr>
              <a:t>OPENACC </a:t>
            </a:r>
            <a:r>
              <a:rPr lang="en-US" dirty="0">
                <a:latin typeface="+mn-lt"/>
              </a:rPr>
              <a:t>promo code </a:t>
            </a:r>
            <a:r>
              <a:rPr lang="en-US" dirty="0" smtClean="0">
                <a:latin typeface="+mn-lt"/>
              </a:rPr>
              <a:t>to register and get free access</a:t>
            </a:r>
            <a:endParaRPr lang="en-US" dirty="0">
              <a:latin typeface="+mn-lt"/>
            </a:endParaRPr>
          </a:p>
          <a:p>
            <a:pPr marL="457200" indent="-457200">
              <a:buFont typeface="+mj-lt"/>
              <a:buAutoNum type="arabicPeriod"/>
            </a:pPr>
            <a:r>
              <a:rPr lang="en-US" dirty="0" smtClean="0">
                <a:latin typeface="+mn-lt"/>
              </a:rPr>
              <a:t>Receive </a:t>
            </a:r>
            <a:r>
              <a:rPr lang="en-US" dirty="0">
                <a:latin typeface="+mn-lt"/>
              </a:rPr>
              <a:t>a confirmation email </a:t>
            </a:r>
            <a:r>
              <a:rPr lang="en-US" dirty="0" smtClean="0">
                <a:latin typeface="+mn-lt"/>
              </a:rPr>
              <a:t>with access instructions</a:t>
            </a:r>
          </a:p>
          <a:p>
            <a:pPr marL="457200" indent="-457200">
              <a:buFont typeface="+mj-lt"/>
              <a:buAutoNum type="arabicPeriod"/>
            </a:pPr>
            <a:r>
              <a:rPr lang="de-DE" dirty="0" smtClean="0">
                <a:latin typeface="+mn-lt"/>
              </a:rPr>
              <a:t>Take </a:t>
            </a:r>
            <a:r>
              <a:rPr lang="en-US" dirty="0" smtClean="0">
                <a:latin typeface="+mn-lt"/>
              </a:rPr>
              <a:t>‘</a:t>
            </a:r>
            <a:r>
              <a:rPr lang="en-US" dirty="0" smtClean="0">
                <a:latin typeface="+mn-lt"/>
              </a:rPr>
              <a:t>Advanced </a:t>
            </a:r>
            <a:r>
              <a:rPr lang="en-US" dirty="0">
                <a:latin typeface="+mn-lt"/>
              </a:rPr>
              <a:t>Multi GPU Programming with MPI and </a:t>
            </a:r>
            <a:r>
              <a:rPr lang="en-US" dirty="0" smtClean="0">
                <a:latin typeface="+mn-lt"/>
              </a:rPr>
              <a:t>OpenACC’ lab: </a:t>
            </a:r>
            <a:r>
              <a:rPr lang="en-US" u="sng" dirty="0" smtClean="0">
                <a:hlinkClick r:id="rId5"/>
              </a:rPr>
              <a:t>http</a:t>
            </a:r>
            <a:r>
              <a:rPr lang="en-US" u="sng" dirty="0">
                <a:hlinkClick r:id="rId5"/>
              </a:rPr>
              <a:t>://bit.ly/oaccnvlab7</a:t>
            </a:r>
            <a:endParaRPr lang="en-US" dirty="0"/>
          </a:p>
          <a:p>
            <a:endParaRPr lang="en-US" b="1" dirty="0" smtClean="0">
              <a:latin typeface="+mn-lt"/>
            </a:endParaRPr>
          </a:p>
          <a:p>
            <a:r>
              <a:rPr lang="en-US" b="1" dirty="0" smtClean="0">
                <a:latin typeface="+mn-lt"/>
              </a:rPr>
              <a:t>Questions</a:t>
            </a:r>
            <a:r>
              <a:rPr lang="en-US" b="1" dirty="0" smtClean="0">
                <a:latin typeface="+mn-lt"/>
              </a:rPr>
              <a:t>? </a:t>
            </a:r>
          </a:p>
          <a:p>
            <a:r>
              <a:rPr lang="en-US" dirty="0" smtClean="0">
                <a:latin typeface="+mn-lt"/>
              </a:rPr>
              <a:t>Email to </a:t>
            </a:r>
            <a:r>
              <a:rPr lang="en-US" dirty="0" smtClean="0">
                <a:latin typeface="+mn-lt"/>
                <a:hlinkClick r:id="rId6"/>
              </a:rPr>
              <a:t>openacc@nvidia.com</a:t>
            </a:r>
            <a:endParaRPr lang="en-US" dirty="0" smtClean="0">
              <a:latin typeface="+mn-lt"/>
            </a:endParaRPr>
          </a:p>
          <a:p>
            <a:endParaRPr lang="en-US" dirty="0"/>
          </a:p>
        </p:txBody>
      </p:sp>
    </p:spTree>
    <p:extLst>
      <p:ext uri="{BB962C8B-B14F-4D97-AF65-F5344CB8AC3E}">
        <p14:creationId xmlns:p14="http://schemas.microsoft.com/office/powerpoint/2010/main" val="404858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98348" y="654352"/>
            <a:ext cx="9976104" cy="590931"/>
          </a:xfrm>
        </p:spPr>
        <p:txBody>
          <a:bodyPr/>
          <a:lstStyle/>
          <a:p>
            <a:r>
              <a:rPr lang="en-US" dirty="0" smtClean="0"/>
              <a:t>Install the O</a:t>
            </a:r>
            <a:r>
              <a:rPr lang="en-US" cap="small" dirty="0" smtClean="0"/>
              <a:t>pen</a:t>
            </a:r>
            <a:r>
              <a:rPr lang="en-US" dirty="0" smtClean="0"/>
              <a:t>ACC Toolkit (Optional)</a:t>
            </a:r>
            <a:endParaRPr lang="en-US" dirty="0"/>
          </a:p>
        </p:txBody>
      </p:sp>
      <p:sp>
        <p:nvSpPr>
          <p:cNvPr id="3" name="Content Placeholder 2"/>
          <p:cNvSpPr>
            <a:spLocks noGrp="1"/>
          </p:cNvSpPr>
          <p:nvPr>
            <p:ph sz="half" idx="1"/>
            <p:custDataLst>
              <p:tags r:id="rId2"/>
            </p:custDataLst>
          </p:nvPr>
        </p:nvSpPr>
        <p:spPr>
          <a:xfrm>
            <a:off x="498348" y="1443299"/>
            <a:ext cx="4945063" cy="3693521"/>
          </a:xfrm>
        </p:spPr>
        <p:txBody>
          <a:bodyPr/>
          <a:lstStyle/>
          <a:p>
            <a:r>
              <a:rPr lang="en-US" dirty="0" smtClean="0"/>
              <a:t>Go to </a:t>
            </a:r>
            <a:r>
              <a:rPr lang="en-US" dirty="0" smtClean="0">
                <a:hlinkClick r:id="rId4"/>
              </a:rPr>
              <a:t>developer.nvidia.com/openacc-toolkit</a:t>
            </a:r>
            <a:endParaRPr lang="en-US" dirty="0" smtClean="0"/>
          </a:p>
          <a:p>
            <a:r>
              <a:rPr lang="en-US" dirty="0" smtClean="0"/>
              <a:t>Register for the OpenACC Toolkit</a:t>
            </a:r>
          </a:p>
          <a:p>
            <a:r>
              <a:rPr lang="en-US" dirty="0" smtClean="0"/>
              <a:t>Install on your personal machine (Linux Only)</a:t>
            </a:r>
          </a:p>
          <a:p>
            <a:r>
              <a:rPr lang="en-US" dirty="0" smtClean="0"/>
              <a:t>Free workstation license for academia/90 day free trial for the rest</a:t>
            </a:r>
            <a:endParaRPr lang="en-US" dirty="0"/>
          </a:p>
        </p:txBody>
      </p:sp>
      <p:pic>
        <p:nvPicPr>
          <p:cNvPr id="7" name="Content Placeholder 6"/>
          <p:cNvPicPr>
            <a:picLocks noGrp="1" noChangeAspect="1"/>
          </p:cNvPicPr>
          <p:nvPr>
            <p:ph sz="half" idx="2"/>
          </p:nvPr>
        </p:nvPicPr>
        <p:blipFill>
          <a:blip r:embed="rId5"/>
          <a:stretch>
            <a:fillRect/>
          </a:stretch>
        </p:blipFill>
        <p:spPr>
          <a:xfrm>
            <a:off x="5486400" y="1443299"/>
            <a:ext cx="4651375" cy="4033989"/>
          </a:xfrm>
          <a:prstGeom prst="rect">
            <a:avLst/>
          </a:prstGeom>
        </p:spPr>
      </p:pic>
    </p:spTree>
    <p:extLst>
      <p:ext uri="{BB962C8B-B14F-4D97-AF65-F5344CB8AC3E}">
        <p14:creationId xmlns:p14="http://schemas.microsoft.com/office/powerpoint/2010/main" val="116834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a:xfrm>
            <a:off x="1"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custDataLst>
              <p:tags r:id="rId2"/>
            </p:custDataLst>
          </p:nvPr>
        </p:nvSpPr>
        <p:spPr>
          <a:xfrm>
            <a:off x="1" y="2790635"/>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rPr>
              <a:t>Course Syllabus</a:t>
            </a:r>
          </a:p>
        </p:txBody>
      </p:sp>
      <p:sp>
        <p:nvSpPr>
          <p:cNvPr id="7" name="TextBox 6"/>
          <p:cNvSpPr txBox="1"/>
          <p:nvPr>
            <p:custDataLst>
              <p:tags r:id="rId3"/>
            </p:custDataLst>
          </p:nvPr>
        </p:nvSpPr>
        <p:spPr>
          <a:xfrm>
            <a:off x="4896465" y="2269973"/>
            <a:ext cx="5751871"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900"/>
              </a:spcAft>
            </a:pPr>
            <a:r>
              <a:rPr lang="en-US" sz="2000" dirty="0">
                <a:solidFill>
                  <a:schemeClr val="tx2"/>
                </a:solidFill>
              </a:rPr>
              <a:t>May 19: </a:t>
            </a:r>
            <a:r>
              <a:rPr lang="en-US" sz="2000" dirty="0">
                <a:solidFill>
                  <a:schemeClr val="bg1"/>
                </a:solidFill>
              </a:rPr>
              <a:t>Advanced Profiling of OpenACC Code</a:t>
            </a:r>
          </a:p>
          <a:p>
            <a:pPr>
              <a:lnSpc>
                <a:spcPct val="90000"/>
              </a:lnSpc>
              <a:spcBef>
                <a:spcPts val="900"/>
              </a:spcBef>
              <a:spcAft>
                <a:spcPts val="900"/>
              </a:spcAft>
            </a:pPr>
            <a:r>
              <a:rPr lang="en-US" sz="2000" dirty="0">
                <a:solidFill>
                  <a:schemeClr val="tx2"/>
                </a:solidFill>
              </a:rPr>
              <a:t>May 26: </a:t>
            </a:r>
            <a:r>
              <a:rPr lang="en-US" sz="2000" dirty="0">
                <a:solidFill>
                  <a:schemeClr val="bg1"/>
                </a:solidFill>
              </a:rPr>
              <a:t>Office </a:t>
            </a:r>
            <a:r>
              <a:rPr lang="en-US" sz="2000" dirty="0" smtClean="0">
                <a:solidFill>
                  <a:schemeClr val="bg1"/>
                </a:solidFill>
              </a:rPr>
              <a:t>Hours</a:t>
            </a:r>
            <a:endParaRPr lang="en-US" sz="2000" b="1" dirty="0">
              <a:solidFill>
                <a:schemeClr val="tx2"/>
              </a:solidFill>
            </a:endParaRPr>
          </a:p>
          <a:p>
            <a:pPr>
              <a:lnSpc>
                <a:spcPct val="90000"/>
              </a:lnSpc>
              <a:spcBef>
                <a:spcPts val="900"/>
              </a:spcBef>
              <a:spcAft>
                <a:spcPts val="900"/>
              </a:spcAft>
            </a:pPr>
            <a:r>
              <a:rPr lang="en-US" sz="2000" dirty="0">
                <a:solidFill>
                  <a:schemeClr val="tx2"/>
                </a:solidFill>
              </a:rPr>
              <a:t>June 2: </a:t>
            </a:r>
            <a:r>
              <a:rPr lang="en-US" sz="2000" dirty="0">
                <a:solidFill>
                  <a:schemeClr val="bg1"/>
                </a:solidFill>
              </a:rPr>
              <a:t>Advanced multi-GPU Programming with 			MPI and </a:t>
            </a:r>
            <a:r>
              <a:rPr lang="en-US" sz="2000" dirty="0" smtClean="0">
                <a:solidFill>
                  <a:schemeClr val="bg1"/>
                </a:solidFill>
              </a:rPr>
              <a:t>OpenACC</a:t>
            </a:r>
            <a:endParaRPr lang="en-US" sz="2000" dirty="0">
              <a:solidFill>
                <a:schemeClr val="bg1"/>
              </a:solidFill>
            </a:endParaRPr>
          </a:p>
        </p:txBody>
      </p:sp>
      <p:sp>
        <p:nvSpPr>
          <p:cNvPr id="3" name="TextBox 2"/>
          <p:cNvSpPr txBox="1"/>
          <p:nvPr>
            <p:custDataLst>
              <p:tags r:id="rId4"/>
            </p:custDataLst>
          </p:nvPr>
        </p:nvSpPr>
        <p:spPr>
          <a:xfrm>
            <a:off x="171450" y="5636379"/>
            <a:ext cx="472501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a:solidFill>
                  <a:schemeClr val="tx1"/>
                </a:solidFill>
              </a:rPr>
              <a:t>Recordings</a:t>
            </a:r>
            <a:r>
              <a:rPr lang="en-US" dirty="0">
                <a:solidFill>
                  <a:schemeClr val="tx1"/>
                </a:solidFill>
              </a:rPr>
              <a:t>:</a:t>
            </a:r>
          </a:p>
          <a:p>
            <a:pPr>
              <a:lnSpc>
                <a:spcPct val="90000"/>
              </a:lnSpc>
            </a:pPr>
            <a:r>
              <a:rPr lang="en-US" sz="1200" dirty="0">
                <a:solidFill>
                  <a:schemeClr val="tx1"/>
                </a:solidFill>
              </a:rPr>
              <a:t>https://developer.nvidia.com/openacc-advanced-course</a:t>
            </a:r>
          </a:p>
        </p:txBody>
      </p:sp>
      <p:sp>
        <p:nvSpPr>
          <p:cNvPr id="4" name="TextBox 3"/>
          <p:cNvSpPr txBox="1"/>
          <p:nvPr/>
        </p:nvSpPr>
        <p:spPr>
          <a:xfrm>
            <a:off x="5608202" y="5639808"/>
            <a:ext cx="510235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dirty="0" smtClean="0">
                <a:solidFill>
                  <a:schemeClr val="bg1"/>
                </a:solidFill>
              </a:rPr>
              <a:t>Questions? Email </a:t>
            </a:r>
            <a:r>
              <a:rPr lang="en-US" dirty="0" smtClean="0">
                <a:solidFill>
                  <a:schemeClr val="bg1"/>
                </a:solidFill>
                <a:hlinkClick r:id="rId7"/>
              </a:rPr>
              <a:t>openacc@nvidia.com</a:t>
            </a:r>
            <a:endParaRPr lang="en-US" dirty="0" smtClean="0">
              <a:solidFill>
                <a:schemeClr val="bg1"/>
              </a:solidFill>
            </a:endParaRPr>
          </a:p>
          <a:p>
            <a:pPr algn="r">
              <a:lnSpc>
                <a:spcPct val="90000"/>
              </a:lnSpc>
            </a:pPr>
            <a:endParaRPr lang="en-US" dirty="0" smtClean="0">
              <a:solidFill>
                <a:schemeClr val="bg1"/>
              </a:solidFill>
            </a:endParaRPr>
          </a:p>
        </p:txBody>
      </p:sp>
    </p:spTree>
    <p:extLst>
      <p:ext uri="{BB962C8B-B14F-4D97-AF65-F5344CB8AC3E}">
        <p14:creationId xmlns:p14="http://schemas.microsoft.com/office/powerpoint/2010/main" val="236665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smtClean="0">
                <a:solidFill>
                  <a:schemeClr val="tx1"/>
                </a:solidFill>
              </a:rPr>
              <a:t>CUDA-aware MPI implementation details</a:t>
            </a:r>
            <a:endParaRPr lang="en-US" kern="0" dirty="0">
              <a:solidFill>
                <a:schemeClr val="tx1"/>
              </a:solidFill>
            </a:endParaRPr>
          </a:p>
        </p:txBody>
      </p:sp>
    </p:spTree>
    <p:extLst>
      <p:ext uri="{BB962C8B-B14F-4D97-AF65-F5344CB8AC3E}">
        <p14:creationId xmlns:p14="http://schemas.microsoft.com/office/powerpoint/2010/main" val="27801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Virtual Addressing</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6" name="Group 5"/>
          <p:cNvGrpSpPr/>
          <p:nvPr/>
        </p:nvGrpSpPr>
        <p:grpSpPr>
          <a:xfrm>
            <a:off x="932508" y="1405188"/>
            <a:ext cx="9107784" cy="4158856"/>
            <a:chOff x="1615638" y="1405188"/>
            <a:chExt cx="9107784" cy="4158856"/>
          </a:xfrm>
        </p:grpSpPr>
        <p:sp>
          <p:nvSpPr>
            <p:cNvPr id="7" name="Content Placeholder 2"/>
            <p:cNvSpPr txBox="1">
              <a:spLocks/>
            </p:cNvSpPr>
            <p:nvPr/>
          </p:nvSpPr>
          <p:spPr bwMode="auto">
            <a:xfrm>
              <a:off x="5735242" y="1405188"/>
              <a:ext cx="4988180" cy="52185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defPPr>
                <a:defRPr lang="en-US"/>
              </a:defPPr>
              <a:lvl1pPr marL="0" indent="0" algn="ctr" defTabSz="457196" eaLnBrk="0" hangingPunct="0">
                <a:spcBef>
                  <a:spcPct val="20000"/>
                </a:spcBef>
                <a:buSzPct val="100000"/>
                <a:buFontTx/>
                <a:buNone/>
                <a:defRPr sz="2000" b="1" i="1">
                  <a:solidFill>
                    <a:srgbClr val="989898"/>
                  </a:solidFill>
                  <a:latin typeface="+mn-lt"/>
                  <a:ea typeface="+mn-ea"/>
                  <a:cs typeface="Arial" charset="0"/>
                </a:defRPr>
              </a:lvl1pPr>
              <a:lvl2pPr marL="974725" indent="-403225" eaLnBrk="0" hangingPunct="0">
                <a:spcBef>
                  <a:spcPct val="20000"/>
                </a:spcBef>
                <a:buSzPct val="180000"/>
                <a:buBlip>
                  <a:blip r:embed="rId3"/>
                </a:buBlip>
                <a:defRPr sz="2000" b="1">
                  <a:latin typeface="+mn-lt"/>
                </a:defRPr>
              </a:lvl2pPr>
              <a:lvl3pPr marL="1431925" indent="-342900" eaLnBrk="0" hangingPunct="0">
                <a:spcBef>
                  <a:spcPct val="20000"/>
                </a:spcBef>
                <a:buSzPct val="180000"/>
                <a:buBlip>
                  <a:blip r:embed="rId3"/>
                </a:buBlip>
                <a:defRPr b="1">
                  <a:latin typeface="+mn-lt"/>
                </a:defRPr>
              </a:lvl3pPr>
              <a:lvl4pPr marL="1774825" indent="-228600" eaLnBrk="0" hangingPunct="0">
                <a:spcBef>
                  <a:spcPct val="20000"/>
                </a:spcBef>
                <a:buChar char="–"/>
                <a:defRPr sz="2000">
                  <a:solidFill>
                    <a:schemeClr val="bg1"/>
                  </a:solidFill>
                  <a:latin typeface="+mn-lt"/>
                </a:defRPr>
              </a:lvl4pPr>
              <a:lvl5pPr marL="2117725" indent="-228600" eaLnBrk="0" hangingPunct="0">
                <a:spcBef>
                  <a:spcPct val="20000"/>
                </a:spcBef>
                <a:buChar char="»"/>
                <a:defRPr sz="2000">
                  <a:solidFill>
                    <a:schemeClr val="bg1"/>
                  </a:solidFill>
                  <a:latin typeface="+mn-lt"/>
                </a:defRPr>
              </a:lvl5pPr>
              <a:lvl6pPr marL="2574925" indent="-228600" fontAlgn="base">
                <a:spcBef>
                  <a:spcPct val="20000"/>
                </a:spcBef>
                <a:spcAft>
                  <a:spcPct val="0"/>
                </a:spcAft>
                <a:buChar char="»"/>
                <a:defRPr sz="2000">
                  <a:solidFill>
                    <a:schemeClr val="bg1"/>
                  </a:solidFill>
                  <a:latin typeface="+mn-lt"/>
                </a:defRPr>
              </a:lvl6pPr>
              <a:lvl7pPr marL="3032125" indent="-228600" fontAlgn="base">
                <a:spcBef>
                  <a:spcPct val="20000"/>
                </a:spcBef>
                <a:spcAft>
                  <a:spcPct val="0"/>
                </a:spcAft>
                <a:buChar char="»"/>
                <a:defRPr sz="2000">
                  <a:solidFill>
                    <a:schemeClr val="bg1"/>
                  </a:solidFill>
                  <a:latin typeface="+mn-lt"/>
                </a:defRPr>
              </a:lvl7pPr>
              <a:lvl8pPr marL="3489325" indent="-228600" fontAlgn="base">
                <a:spcBef>
                  <a:spcPct val="20000"/>
                </a:spcBef>
                <a:spcAft>
                  <a:spcPct val="0"/>
                </a:spcAft>
                <a:buChar char="»"/>
                <a:defRPr sz="2000">
                  <a:solidFill>
                    <a:schemeClr val="bg1"/>
                  </a:solidFill>
                  <a:latin typeface="+mn-lt"/>
                </a:defRPr>
              </a:lvl8pPr>
              <a:lvl9pPr marL="3946525" indent="-228600" fontAlgn="base">
                <a:spcBef>
                  <a:spcPct val="20000"/>
                </a:spcBef>
                <a:spcAft>
                  <a:spcPct val="0"/>
                </a:spcAft>
                <a:buChar char="»"/>
                <a:defRPr sz="2000">
                  <a:solidFill>
                    <a:schemeClr val="bg1"/>
                  </a:solidFill>
                  <a:latin typeface="+mn-lt"/>
                </a:defRPr>
              </a:lvl9pPr>
            </a:lstStyle>
            <a:p>
              <a:r>
                <a:rPr lang="en-US" dirty="0" smtClean="0">
                  <a:solidFill>
                    <a:schemeClr val="bg1"/>
                  </a:solidFill>
                </a:rPr>
                <a:t>UVA: </a:t>
              </a:r>
              <a:r>
                <a:rPr lang="en-US" dirty="0">
                  <a:solidFill>
                    <a:schemeClr val="bg1"/>
                  </a:solidFill>
                </a:rPr>
                <a:t>Single Address Space</a:t>
              </a:r>
            </a:p>
          </p:txBody>
        </p:sp>
        <p:grpSp>
          <p:nvGrpSpPr>
            <p:cNvPr id="8" name="Group 7"/>
            <p:cNvGrpSpPr/>
            <p:nvPr/>
          </p:nvGrpSpPr>
          <p:grpSpPr>
            <a:xfrm>
              <a:off x="2129928" y="2282464"/>
              <a:ext cx="3427914" cy="3281580"/>
              <a:chOff x="2129927" y="2282464"/>
              <a:chExt cx="3427914" cy="3281580"/>
            </a:xfrm>
          </p:grpSpPr>
          <p:grpSp>
            <p:nvGrpSpPr>
              <p:cNvPr id="34" name="AutoShape 14"/>
              <p:cNvGrpSpPr>
                <a:grpSpLocks/>
              </p:cNvGrpSpPr>
              <p:nvPr/>
            </p:nvGrpSpPr>
            <p:grpSpPr bwMode="auto">
              <a:xfrm>
                <a:off x="2787033" y="3740360"/>
                <a:ext cx="293760" cy="492286"/>
                <a:chOff x="1444" y="2001"/>
                <a:chExt cx="196" cy="691"/>
              </a:xfrm>
            </p:grpSpPr>
            <p:pic>
              <p:nvPicPr>
                <p:cNvPr id="58" name="AutoShape 14"/>
                <p:cNvPicPr>
                  <a:picLocks noChangeArrowheads="1"/>
                </p:cNvPicPr>
                <p:nvPr/>
              </p:nvPicPr>
              <p:blipFill>
                <a:blip r:embed="rId4" cstate="print"/>
                <a:srcRect/>
                <a:stretch>
                  <a:fillRect/>
                </a:stretch>
              </p:blipFill>
              <p:spPr bwMode="auto">
                <a:xfrm>
                  <a:off x="1444" y="2001"/>
                  <a:ext cx="196" cy="691"/>
                </a:xfrm>
                <a:prstGeom prst="rect">
                  <a:avLst/>
                </a:prstGeom>
                <a:noFill/>
                <a:ln w="9525">
                  <a:noFill/>
                  <a:miter lim="800000"/>
                  <a:headEnd/>
                  <a:tailEnd/>
                </a:ln>
              </p:spPr>
            </p:pic>
            <p:sp>
              <p:nvSpPr>
                <p:cNvPr id="59" name="Text Box 50"/>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prstClr val="white"/>
                    </a:solidFill>
                    <a:effectLst/>
                    <a:uLnTx/>
                    <a:uFillTx/>
                  </a:endParaRPr>
                </a:p>
              </p:txBody>
            </p:sp>
          </p:grpSp>
          <p:sp>
            <p:nvSpPr>
              <p:cNvPr id="35" name="TextBox 51"/>
              <p:cNvSpPr txBox="1">
                <a:spLocks noChangeArrowheads="1"/>
              </p:cNvSpPr>
              <p:nvPr/>
            </p:nvSpPr>
            <p:spPr bwMode="auto">
              <a:xfrm>
                <a:off x="2441782" y="2282464"/>
                <a:ext cx="973906" cy="577931"/>
              </a:xfrm>
              <a:prstGeom prst="rect">
                <a:avLst/>
              </a:prstGeom>
              <a:noFill/>
              <a:ln w="9525">
                <a:noFill/>
                <a:miter lim="800000"/>
                <a:headEnd/>
                <a:tailEnd/>
              </a:ln>
            </p:spPr>
            <p:txBody>
              <a:bodyPr wrap="square" lIns="84663" tIns="42331" rIns="84663" bIns="42331">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mn-lt"/>
                    <a:ea typeface="+mn-ea"/>
                    <a:cs typeface="Arial" charset="0"/>
                  </a:rPr>
                  <a:t>System</a:t>
                </a:r>
              </a:p>
              <a:p>
                <a:pPr marL="0" marR="0" lvl="0" indent="0" algn="ctr" defTabSz="914355"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mn-lt"/>
                    <a:ea typeface="+mn-ea"/>
                    <a:cs typeface="Arial" charset="0"/>
                  </a:rPr>
                  <a:t>Memory</a:t>
                </a:r>
              </a:p>
            </p:txBody>
          </p:sp>
          <p:grpSp>
            <p:nvGrpSpPr>
              <p:cNvPr id="36" name="Group 31"/>
              <p:cNvGrpSpPr/>
              <p:nvPr/>
            </p:nvGrpSpPr>
            <p:grpSpPr>
              <a:xfrm>
                <a:off x="2418359" y="4246756"/>
                <a:ext cx="1031111" cy="1031111"/>
                <a:chOff x="335602" y="3006704"/>
                <a:chExt cx="1031111" cy="1031111"/>
              </a:xfrm>
            </p:grpSpPr>
            <p:pic>
              <p:nvPicPr>
                <p:cNvPr id="56" name="Picture 130" descr="Intel_CPU.png"/>
                <p:cNvPicPr>
                  <a:picLocks noChangeAspect="1"/>
                </p:cNvPicPr>
                <p:nvPr/>
              </p:nvPicPr>
              <p:blipFill>
                <a:blip r:embed="rId5" cstate="print"/>
                <a:srcRect/>
                <a:stretch>
                  <a:fillRect/>
                </a:stretch>
              </p:blipFill>
              <p:spPr bwMode="auto">
                <a:xfrm>
                  <a:off x="335602" y="3006704"/>
                  <a:ext cx="1031111" cy="1031111"/>
                </a:xfrm>
                <a:prstGeom prst="rect">
                  <a:avLst/>
                </a:prstGeom>
                <a:noFill/>
                <a:ln w="9525">
                  <a:noFill/>
                  <a:miter lim="800000"/>
                  <a:headEnd/>
                  <a:tailEnd/>
                </a:ln>
              </p:spPr>
            </p:pic>
            <p:sp>
              <p:nvSpPr>
                <p:cNvPr id="57" name="TextBox 51"/>
                <p:cNvSpPr txBox="1">
                  <a:spLocks noChangeArrowheads="1"/>
                </p:cNvSpPr>
                <p:nvPr/>
              </p:nvSpPr>
              <p:spPr bwMode="auto">
                <a:xfrm>
                  <a:off x="534198" y="3368371"/>
                  <a:ext cx="633919" cy="307777"/>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CPU</a:t>
                  </a:r>
                </a:p>
              </p:txBody>
            </p:sp>
          </p:grpSp>
          <p:pic>
            <p:nvPicPr>
              <p:cNvPr id="37" name="Picture 132" descr="Plain_Chip.png"/>
              <p:cNvPicPr>
                <a:picLocks noChangeAspect="1"/>
              </p:cNvPicPr>
              <p:nvPr/>
            </p:nvPicPr>
            <p:blipFill>
              <a:blip r:embed="rId6" cstate="print"/>
              <a:srcRect/>
              <a:stretch>
                <a:fillRect/>
              </a:stretch>
            </p:blipFill>
            <p:spPr bwMode="auto">
              <a:xfrm>
                <a:off x="2470303" y="2839383"/>
                <a:ext cx="914399" cy="914400"/>
              </a:xfrm>
              <a:prstGeom prst="rect">
                <a:avLst/>
              </a:prstGeom>
              <a:noFill/>
              <a:ln w="9525">
                <a:noFill/>
                <a:miter lim="800000"/>
                <a:headEnd/>
                <a:tailEnd/>
              </a:ln>
            </p:spPr>
          </p:pic>
          <p:grpSp>
            <p:nvGrpSpPr>
              <p:cNvPr id="38" name="AutoShape 14"/>
              <p:cNvGrpSpPr>
                <a:grpSpLocks/>
              </p:cNvGrpSpPr>
              <p:nvPr/>
            </p:nvGrpSpPr>
            <p:grpSpPr bwMode="auto">
              <a:xfrm>
                <a:off x="4172814" y="3742418"/>
                <a:ext cx="412739" cy="492286"/>
                <a:chOff x="1444" y="2001"/>
                <a:chExt cx="196" cy="691"/>
              </a:xfrm>
            </p:grpSpPr>
            <p:pic>
              <p:nvPicPr>
                <p:cNvPr id="54" name="AutoShape 14"/>
                <p:cNvPicPr>
                  <a:picLocks noChangeArrowheads="1"/>
                </p:cNvPicPr>
                <p:nvPr/>
              </p:nvPicPr>
              <p:blipFill>
                <a:blip r:embed="rId4" cstate="print"/>
                <a:srcRect/>
                <a:stretch>
                  <a:fillRect/>
                </a:stretch>
              </p:blipFill>
              <p:spPr bwMode="auto">
                <a:xfrm>
                  <a:off x="1444" y="2001"/>
                  <a:ext cx="196" cy="691"/>
                </a:xfrm>
                <a:prstGeom prst="rect">
                  <a:avLst/>
                </a:prstGeom>
                <a:noFill/>
                <a:ln w="9525">
                  <a:noFill/>
                  <a:miter lim="800000"/>
                  <a:headEnd/>
                  <a:tailEnd/>
                </a:ln>
              </p:spPr>
            </p:pic>
            <p:sp>
              <p:nvSpPr>
                <p:cNvPr id="55"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prstClr val="white"/>
                    </a:solidFill>
                    <a:effectLst/>
                    <a:uLnTx/>
                    <a:uFillTx/>
                  </a:endParaRPr>
                </a:p>
              </p:txBody>
            </p:sp>
          </p:grpSp>
          <p:grpSp>
            <p:nvGrpSpPr>
              <p:cNvPr id="39" name="Group 45"/>
              <p:cNvGrpSpPr/>
              <p:nvPr/>
            </p:nvGrpSpPr>
            <p:grpSpPr>
              <a:xfrm>
                <a:off x="3863628" y="4246756"/>
                <a:ext cx="1031111" cy="1031111"/>
                <a:chOff x="1658440" y="2996359"/>
                <a:chExt cx="1031111" cy="1031111"/>
              </a:xfrm>
            </p:grpSpPr>
            <p:pic>
              <p:nvPicPr>
                <p:cNvPr id="52" name="Picture 128" descr="NV_GPU.png"/>
                <p:cNvPicPr>
                  <a:picLocks noChangeAspect="1"/>
                </p:cNvPicPr>
                <p:nvPr/>
              </p:nvPicPr>
              <p:blipFill>
                <a:blip r:embed="rId7" cstate="print"/>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53" name="TextBox 51"/>
                <p:cNvSpPr txBox="1">
                  <a:spLocks noChangeArrowheads="1"/>
                </p:cNvSpPr>
                <p:nvPr/>
              </p:nvSpPr>
              <p:spPr bwMode="auto">
                <a:xfrm>
                  <a:off x="1861066" y="3358026"/>
                  <a:ext cx="625858" cy="307777"/>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GPU</a:t>
                  </a:r>
                  <a:endParaRPr kumimoji="0" lang="en-US" sz="11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grpSp>
          <p:sp>
            <p:nvSpPr>
              <p:cNvPr id="40" name="TextBox 51"/>
              <p:cNvSpPr txBox="1">
                <a:spLocks noChangeArrowheads="1"/>
              </p:cNvSpPr>
              <p:nvPr/>
            </p:nvSpPr>
            <p:spPr bwMode="auto">
              <a:xfrm>
                <a:off x="3887051" y="2282464"/>
                <a:ext cx="973906" cy="577931"/>
              </a:xfrm>
              <a:prstGeom prst="rect">
                <a:avLst/>
              </a:prstGeom>
              <a:noFill/>
              <a:ln w="9525">
                <a:noFill/>
                <a:miter lim="800000"/>
                <a:headEnd/>
                <a:tailEnd/>
              </a:ln>
            </p:spPr>
            <p:txBody>
              <a:bodyPr wrap="square" lIns="84663" tIns="42331" rIns="84663" bIns="42331">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600" b="1" i="1">
                    <a:solidFill>
                      <a:srgbClr val="989898"/>
                    </a:solidFill>
                    <a:latin typeface="+mn-lt"/>
                    <a:ea typeface="+mn-ea"/>
                    <a:cs typeface="Arial" charset="0"/>
                  </a:defRPr>
                </a:lvl1pPr>
              </a:lstStyle>
              <a:p>
                <a:r>
                  <a:rPr lang="en-US" dirty="0">
                    <a:solidFill>
                      <a:schemeClr val="bg1"/>
                    </a:solidFill>
                  </a:rPr>
                  <a:t>GPU</a:t>
                </a:r>
              </a:p>
              <a:p>
                <a:r>
                  <a:rPr lang="en-US" dirty="0">
                    <a:solidFill>
                      <a:schemeClr val="bg1"/>
                    </a:solidFill>
                  </a:rPr>
                  <a:t>Memory</a:t>
                </a:r>
              </a:p>
            </p:txBody>
          </p:sp>
          <p:pic>
            <p:nvPicPr>
              <p:cNvPr id="41" name="Picture 132" descr="Plain_Chip.png"/>
              <p:cNvPicPr>
                <a:picLocks noChangeAspect="1"/>
              </p:cNvPicPr>
              <p:nvPr/>
            </p:nvPicPr>
            <p:blipFill>
              <a:blip r:embed="rId6" cstate="print"/>
              <a:srcRect/>
              <a:stretch>
                <a:fillRect/>
              </a:stretch>
            </p:blipFill>
            <p:spPr bwMode="auto">
              <a:xfrm>
                <a:off x="3915573" y="2839382"/>
                <a:ext cx="914399" cy="914400"/>
              </a:xfrm>
              <a:prstGeom prst="rect">
                <a:avLst/>
              </a:prstGeom>
              <a:noFill/>
              <a:ln w="9525">
                <a:noFill/>
                <a:miter lim="800000"/>
                <a:headEnd/>
                <a:tailEnd/>
              </a:ln>
            </p:spPr>
          </p:pic>
          <p:sp>
            <p:nvSpPr>
              <p:cNvPr id="42" name="Rectangle 41"/>
              <p:cNvSpPr/>
              <p:nvPr/>
            </p:nvSpPr>
            <p:spPr bwMode="auto">
              <a:xfrm>
                <a:off x="4052814" y="2974426"/>
                <a:ext cx="639919" cy="640988"/>
              </a:xfrm>
              <a:prstGeom prst="rect">
                <a:avLst/>
              </a:prstGeom>
              <a:solidFill>
                <a:srgbClr val="92D050">
                  <a:alpha val="65000"/>
                </a:srgbClr>
              </a:solidFill>
              <a:ln w="19050" cap="flat" cmpd="sng" algn="ctr">
                <a:solidFill>
                  <a:srgbClr val="FFFFFF"/>
                </a:solidFill>
                <a:prstDash val="solid"/>
                <a:round/>
                <a:headEnd type="none" w="med" len="med"/>
                <a:tailEnd type="none" w="med" len="med"/>
              </a:ln>
              <a:effectLst/>
            </p:spPr>
            <p:txBody>
              <a:bodyPr vert="horz" wrap="none" lIns="84663" tIns="42331" rIns="84663" bIns="42331"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prstClr val="black"/>
                  </a:solidFill>
                  <a:effectLst/>
                  <a:uLnTx/>
                  <a:uFillTx/>
                </a:endParaRPr>
              </a:p>
            </p:txBody>
          </p:sp>
          <p:cxnSp>
            <p:nvCxnSpPr>
              <p:cNvPr id="43" name="Straight Connector 42"/>
              <p:cNvCxnSpPr/>
              <p:nvPr/>
            </p:nvCxnSpPr>
            <p:spPr bwMode="auto">
              <a:xfrm>
                <a:off x="2129927" y="5552382"/>
                <a:ext cx="3342214" cy="11662"/>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cxnSp>
            <p:nvCxnSpPr>
              <p:cNvPr id="44" name="Straight Connector 43"/>
              <p:cNvCxnSpPr/>
              <p:nvPr/>
            </p:nvCxnSpPr>
            <p:spPr bwMode="auto">
              <a:xfrm>
                <a:off x="4368100" y="5269074"/>
                <a:ext cx="4212" cy="283309"/>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cxnSp>
            <p:nvCxnSpPr>
              <p:cNvPr id="45" name="Straight Connector 44"/>
              <p:cNvCxnSpPr/>
              <p:nvPr/>
            </p:nvCxnSpPr>
            <p:spPr bwMode="auto">
              <a:xfrm>
                <a:off x="2914770" y="5260281"/>
                <a:ext cx="4212" cy="283309"/>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sp>
            <p:nvSpPr>
              <p:cNvPr id="46" name="TextBox 45"/>
              <p:cNvSpPr txBox="1"/>
              <p:nvPr/>
            </p:nvSpPr>
            <p:spPr>
              <a:xfrm>
                <a:off x="4894739" y="5231100"/>
                <a:ext cx="663102" cy="331710"/>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mn-lt"/>
                    <a:ea typeface="+mn-ea"/>
                    <a:cs typeface="Arial" charset="0"/>
                  </a:rPr>
                  <a:t>PCI-e</a:t>
                </a:r>
              </a:p>
            </p:txBody>
          </p:sp>
          <p:sp>
            <p:nvSpPr>
              <p:cNvPr id="47" name="Rectangle 46"/>
              <p:cNvSpPr/>
              <p:nvPr/>
            </p:nvSpPr>
            <p:spPr bwMode="auto">
              <a:xfrm>
                <a:off x="2607464" y="2974429"/>
                <a:ext cx="640080" cy="640988"/>
              </a:xfrm>
              <a:prstGeom prst="rect">
                <a:avLst/>
              </a:prstGeom>
              <a:solidFill>
                <a:srgbClr val="00B0F0">
                  <a:alpha val="65000"/>
                </a:srgbClr>
              </a:solidFill>
              <a:ln w="19050" cap="flat" cmpd="sng" algn="ctr">
                <a:solidFill>
                  <a:srgbClr val="FFFFFF"/>
                </a:solidFill>
                <a:prstDash val="solid"/>
                <a:round/>
                <a:headEnd type="none" w="med" len="med"/>
                <a:tailEnd type="none" w="med" len="med"/>
              </a:ln>
              <a:effectLst/>
            </p:spPr>
            <p:txBody>
              <a:bodyPr vert="horz" wrap="none" lIns="84663" tIns="42331" rIns="84663" bIns="42331"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prstClr val="black"/>
                  </a:solidFill>
                  <a:effectLst/>
                  <a:uLnTx/>
                  <a:uFillTx/>
                </a:endParaRPr>
              </a:p>
            </p:txBody>
          </p:sp>
          <p:sp>
            <p:nvSpPr>
              <p:cNvPr id="48" name="TextBox 47"/>
              <p:cNvSpPr txBox="1"/>
              <p:nvPr/>
            </p:nvSpPr>
            <p:spPr>
              <a:xfrm>
                <a:off x="2623577" y="2965278"/>
                <a:ext cx="59417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0x0000</a:t>
                </a:r>
              </a:p>
            </p:txBody>
          </p:sp>
          <p:sp>
            <p:nvSpPr>
              <p:cNvPr id="49" name="TextBox 48"/>
              <p:cNvSpPr txBox="1"/>
              <p:nvPr/>
            </p:nvSpPr>
            <p:spPr>
              <a:xfrm>
                <a:off x="2607546" y="3377324"/>
                <a:ext cx="62623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0xFFFF</a:t>
                </a:r>
              </a:p>
            </p:txBody>
          </p:sp>
          <p:sp>
            <p:nvSpPr>
              <p:cNvPr id="50" name="TextBox 49"/>
              <p:cNvSpPr txBox="1"/>
              <p:nvPr/>
            </p:nvSpPr>
            <p:spPr>
              <a:xfrm>
                <a:off x="4068846" y="2968728"/>
                <a:ext cx="59417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0x0000</a:t>
                </a:r>
              </a:p>
            </p:txBody>
          </p:sp>
          <p:sp>
            <p:nvSpPr>
              <p:cNvPr id="51" name="TextBox 50"/>
              <p:cNvSpPr txBox="1"/>
              <p:nvPr/>
            </p:nvSpPr>
            <p:spPr>
              <a:xfrm>
                <a:off x="4052814" y="3380769"/>
                <a:ext cx="62623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0xFFFF</a:t>
                </a:r>
              </a:p>
            </p:txBody>
          </p:sp>
        </p:grpSp>
        <p:grpSp>
          <p:nvGrpSpPr>
            <p:cNvPr id="9" name="Group 8"/>
            <p:cNvGrpSpPr/>
            <p:nvPr/>
          </p:nvGrpSpPr>
          <p:grpSpPr>
            <a:xfrm>
              <a:off x="6587503" y="2294123"/>
              <a:ext cx="3400140" cy="3269920"/>
              <a:chOff x="6587504" y="2294124"/>
              <a:chExt cx="3400140" cy="3269919"/>
            </a:xfrm>
          </p:grpSpPr>
          <p:grpSp>
            <p:nvGrpSpPr>
              <p:cNvPr id="11" name="AutoShape 14"/>
              <p:cNvGrpSpPr>
                <a:grpSpLocks/>
              </p:cNvGrpSpPr>
              <p:nvPr/>
            </p:nvGrpSpPr>
            <p:grpSpPr bwMode="auto">
              <a:xfrm>
                <a:off x="7216836" y="3752022"/>
                <a:ext cx="293760" cy="492286"/>
                <a:chOff x="1444" y="2001"/>
                <a:chExt cx="196" cy="691"/>
              </a:xfrm>
            </p:grpSpPr>
            <p:pic>
              <p:nvPicPr>
                <p:cNvPr id="32" name="AutoShape 14"/>
                <p:cNvPicPr>
                  <a:picLocks noChangeArrowheads="1"/>
                </p:cNvPicPr>
                <p:nvPr/>
              </p:nvPicPr>
              <p:blipFill>
                <a:blip r:embed="rId4" cstate="print"/>
                <a:srcRect/>
                <a:stretch>
                  <a:fillRect/>
                </a:stretch>
              </p:blipFill>
              <p:spPr bwMode="auto">
                <a:xfrm>
                  <a:off x="1444" y="2001"/>
                  <a:ext cx="196" cy="691"/>
                </a:xfrm>
                <a:prstGeom prst="rect">
                  <a:avLst/>
                </a:prstGeom>
                <a:noFill/>
                <a:ln w="9525">
                  <a:noFill/>
                  <a:miter lim="800000"/>
                  <a:headEnd/>
                  <a:tailEnd/>
                </a:ln>
              </p:spPr>
            </p:pic>
            <p:sp>
              <p:nvSpPr>
                <p:cNvPr id="33" name="Text Box 50"/>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prstClr val="white"/>
                    </a:solidFill>
                    <a:effectLst/>
                    <a:uLnTx/>
                    <a:uFillTx/>
                  </a:endParaRPr>
                </a:p>
              </p:txBody>
            </p:sp>
          </p:grpSp>
          <p:sp>
            <p:nvSpPr>
              <p:cNvPr id="12" name="TextBox 51"/>
              <p:cNvSpPr txBox="1">
                <a:spLocks noChangeArrowheads="1"/>
              </p:cNvSpPr>
              <p:nvPr/>
            </p:nvSpPr>
            <p:spPr bwMode="auto">
              <a:xfrm>
                <a:off x="6849007" y="2294125"/>
                <a:ext cx="973905" cy="577931"/>
              </a:xfrm>
              <a:prstGeom prst="rect">
                <a:avLst/>
              </a:prstGeom>
              <a:noFill/>
              <a:ln w="9525">
                <a:noFill/>
                <a:miter lim="800000"/>
                <a:headEnd/>
                <a:tailEnd/>
              </a:ln>
            </p:spPr>
            <p:txBody>
              <a:bodyPr wrap="square" lIns="84663" tIns="42331" rIns="84663" bIns="42331">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600" b="1" i="1">
                    <a:solidFill>
                      <a:srgbClr val="989898"/>
                    </a:solidFill>
                    <a:latin typeface="+mn-lt"/>
                    <a:ea typeface="+mn-ea"/>
                    <a:cs typeface="Arial" charset="0"/>
                  </a:defRPr>
                </a:lvl1pPr>
              </a:lstStyle>
              <a:p>
                <a:r>
                  <a:rPr lang="en-US" dirty="0">
                    <a:solidFill>
                      <a:schemeClr val="bg1"/>
                    </a:solidFill>
                  </a:rPr>
                  <a:t>System</a:t>
                </a:r>
              </a:p>
              <a:p>
                <a:r>
                  <a:rPr lang="en-US" dirty="0">
                    <a:solidFill>
                      <a:schemeClr val="bg1"/>
                    </a:solidFill>
                  </a:rPr>
                  <a:t>Memory</a:t>
                </a:r>
              </a:p>
            </p:txBody>
          </p:sp>
          <p:grpSp>
            <p:nvGrpSpPr>
              <p:cNvPr id="13" name="Group 166"/>
              <p:cNvGrpSpPr/>
              <p:nvPr/>
            </p:nvGrpSpPr>
            <p:grpSpPr>
              <a:xfrm>
                <a:off x="6848163" y="4258417"/>
                <a:ext cx="1031111" cy="1031111"/>
                <a:chOff x="335602" y="3006704"/>
                <a:chExt cx="1031111" cy="1031111"/>
              </a:xfrm>
            </p:grpSpPr>
            <p:pic>
              <p:nvPicPr>
                <p:cNvPr id="30" name="Picture 130" descr="Intel_CPU.png"/>
                <p:cNvPicPr>
                  <a:picLocks noChangeAspect="1"/>
                </p:cNvPicPr>
                <p:nvPr/>
              </p:nvPicPr>
              <p:blipFill>
                <a:blip r:embed="rId5" cstate="print"/>
                <a:srcRect/>
                <a:stretch>
                  <a:fillRect/>
                </a:stretch>
              </p:blipFill>
              <p:spPr bwMode="auto">
                <a:xfrm>
                  <a:off x="335602" y="3006704"/>
                  <a:ext cx="1031111" cy="1031111"/>
                </a:xfrm>
                <a:prstGeom prst="rect">
                  <a:avLst/>
                </a:prstGeom>
                <a:noFill/>
                <a:ln w="9525">
                  <a:noFill/>
                  <a:miter lim="800000"/>
                  <a:headEnd/>
                  <a:tailEnd/>
                </a:ln>
              </p:spPr>
            </p:pic>
            <p:sp>
              <p:nvSpPr>
                <p:cNvPr id="31" name="TextBox 51"/>
                <p:cNvSpPr txBox="1">
                  <a:spLocks noChangeArrowheads="1"/>
                </p:cNvSpPr>
                <p:nvPr/>
              </p:nvSpPr>
              <p:spPr bwMode="auto">
                <a:xfrm>
                  <a:off x="534198" y="3368371"/>
                  <a:ext cx="633919" cy="307777"/>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CPU</a:t>
                  </a:r>
                </a:p>
              </p:txBody>
            </p:sp>
          </p:grpSp>
          <p:grpSp>
            <p:nvGrpSpPr>
              <p:cNvPr id="14" name="AutoShape 14"/>
              <p:cNvGrpSpPr>
                <a:grpSpLocks/>
              </p:cNvGrpSpPr>
              <p:nvPr/>
            </p:nvGrpSpPr>
            <p:grpSpPr bwMode="auto">
              <a:xfrm>
                <a:off x="8602617" y="3754079"/>
                <a:ext cx="412738" cy="492286"/>
                <a:chOff x="1444" y="2001"/>
                <a:chExt cx="196" cy="691"/>
              </a:xfrm>
            </p:grpSpPr>
            <p:pic>
              <p:nvPicPr>
                <p:cNvPr id="28" name="AutoShape 14"/>
                <p:cNvPicPr>
                  <a:picLocks noChangeArrowheads="1"/>
                </p:cNvPicPr>
                <p:nvPr/>
              </p:nvPicPr>
              <p:blipFill>
                <a:blip r:embed="rId4" cstate="print"/>
                <a:srcRect/>
                <a:stretch>
                  <a:fillRect/>
                </a:stretch>
              </p:blipFill>
              <p:spPr bwMode="auto">
                <a:xfrm>
                  <a:off x="1444" y="2001"/>
                  <a:ext cx="196" cy="691"/>
                </a:xfrm>
                <a:prstGeom prst="rect">
                  <a:avLst/>
                </a:prstGeom>
                <a:noFill/>
                <a:ln w="9525">
                  <a:noFill/>
                  <a:miter lim="800000"/>
                  <a:headEnd/>
                  <a:tailEnd/>
                </a:ln>
              </p:spPr>
            </p:pic>
            <p:sp>
              <p:nvSpPr>
                <p:cNvPr id="29"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prstClr val="white"/>
                    </a:solidFill>
                    <a:effectLst/>
                    <a:uLnTx/>
                    <a:uFillTx/>
                  </a:endParaRPr>
                </a:p>
              </p:txBody>
            </p:sp>
          </p:grpSp>
          <p:grpSp>
            <p:nvGrpSpPr>
              <p:cNvPr id="15" name="Group 156"/>
              <p:cNvGrpSpPr/>
              <p:nvPr/>
            </p:nvGrpSpPr>
            <p:grpSpPr>
              <a:xfrm>
                <a:off x="8293431" y="4258417"/>
                <a:ext cx="1031111" cy="1031111"/>
                <a:chOff x="1658440" y="2996359"/>
                <a:chExt cx="1031111" cy="1031111"/>
              </a:xfrm>
            </p:grpSpPr>
            <p:pic>
              <p:nvPicPr>
                <p:cNvPr id="26" name="Picture 128" descr="NV_GPU.png"/>
                <p:cNvPicPr>
                  <a:picLocks noChangeAspect="1"/>
                </p:cNvPicPr>
                <p:nvPr/>
              </p:nvPicPr>
              <p:blipFill>
                <a:blip r:embed="rId7" cstate="print"/>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27" name="TextBox 51"/>
                <p:cNvSpPr txBox="1">
                  <a:spLocks noChangeArrowheads="1"/>
                </p:cNvSpPr>
                <p:nvPr/>
              </p:nvSpPr>
              <p:spPr bwMode="auto">
                <a:xfrm>
                  <a:off x="1861066" y="3358026"/>
                  <a:ext cx="625858" cy="307777"/>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GPU</a:t>
                  </a:r>
                  <a:endParaRPr kumimoji="0" lang="en-US" sz="11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grpSp>
          <p:sp>
            <p:nvSpPr>
              <p:cNvPr id="16" name="TextBox 51"/>
              <p:cNvSpPr txBox="1">
                <a:spLocks noChangeArrowheads="1"/>
              </p:cNvSpPr>
              <p:nvPr/>
            </p:nvSpPr>
            <p:spPr bwMode="auto">
              <a:xfrm>
                <a:off x="8294274" y="2294124"/>
                <a:ext cx="973905" cy="577931"/>
              </a:xfrm>
              <a:prstGeom prst="rect">
                <a:avLst/>
              </a:prstGeom>
              <a:noFill/>
              <a:ln w="9525">
                <a:noFill/>
                <a:miter lim="800000"/>
                <a:headEnd/>
                <a:tailEnd/>
              </a:ln>
            </p:spPr>
            <p:txBody>
              <a:bodyPr wrap="square" lIns="84663" tIns="42331" rIns="84663" bIns="42331">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600" b="1" i="1">
                    <a:solidFill>
                      <a:srgbClr val="989898"/>
                    </a:solidFill>
                    <a:latin typeface="+mn-lt"/>
                    <a:ea typeface="+mn-ea"/>
                    <a:cs typeface="Arial" charset="0"/>
                  </a:defRPr>
                </a:lvl1pPr>
              </a:lstStyle>
              <a:p>
                <a:r>
                  <a:rPr lang="en-US" dirty="0">
                    <a:solidFill>
                      <a:schemeClr val="bg1"/>
                    </a:solidFill>
                  </a:rPr>
                  <a:t>GPU</a:t>
                </a:r>
              </a:p>
              <a:p>
                <a:r>
                  <a:rPr lang="en-US" dirty="0">
                    <a:solidFill>
                      <a:schemeClr val="bg1"/>
                    </a:solidFill>
                  </a:rPr>
                  <a:t>Memory</a:t>
                </a:r>
              </a:p>
            </p:txBody>
          </p:sp>
          <p:cxnSp>
            <p:nvCxnSpPr>
              <p:cNvPr id="17" name="Straight Connector 16"/>
              <p:cNvCxnSpPr/>
              <p:nvPr/>
            </p:nvCxnSpPr>
            <p:spPr bwMode="auto">
              <a:xfrm>
                <a:off x="6587504" y="5554143"/>
                <a:ext cx="3229720" cy="990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cxnSp>
            <p:nvCxnSpPr>
              <p:cNvPr id="18" name="Straight Connector 17"/>
              <p:cNvCxnSpPr/>
              <p:nvPr/>
            </p:nvCxnSpPr>
            <p:spPr bwMode="auto">
              <a:xfrm>
                <a:off x="8825675" y="5270834"/>
                <a:ext cx="4212" cy="283309"/>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cxnSp>
            <p:nvCxnSpPr>
              <p:cNvPr id="19" name="Straight Connector 18"/>
              <p:cNvCxnSpPr/>
              <p:nvPr/>
            </p:nvCxnSpPr>
            <p:spPr bwMode="auto">
              <a:xfrm>
                <a:off x="7372348" y="5262042"/>
                <a:ext cx="4212" cy="283309"/>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sp>
            <p:nvSpPr>
              <p:cNvPr id="20" name="TextBox 19"/>
              <p:cNvSpPr txBox="1"/>
              <p:nvPr/>
            </p:nvSpPr>
            <p:spPr>
              <a:xfrm>
                <a:off x="9324542" y="5231100"/>
                <a:ext cx="663102" cy="331710"/>
              </a:xfrm>
              <a:prstGeom prst="rect">
                <a:avLst/>
              </a:prstGeom>
              <a:noFill/>
            </p:spPr>
            <p:txBody>
              <a:bodyPr wrap="none" lIns="84663" tIns="42331" rIns="84663" bIns="42331"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sz="1600" b="1" i="1">
                    <a:solidFill>
                      <a:srgbClr val="989898"/>
                    </a:solidFill>
                    <a:latin typeface="+mn-lt"/>
                    <a:ea typeface="+mn-ea"/>
                    <a:cs typeface="Arial" charset="0"/>
                  </a:defRPr>
                </a:lvl1pPr>
              </a:lstStyle>
              <a:p>
                <a:r>
                  <a:rPr lang="en-US" dirty="0">
                    <a:solidFill>
                      <a:schemeClr val="bg1"/>
                    </a:solidFill>
                  </a:rPr>
                  <a:t>PCI-e</a:t>
                </a: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3925" y="2839754"/>
                <a:ext cx="2695253" cy="914325"/>
              </a:xfrm>
              <a:prstGeom prst="rect">
                <a:avLst/>
              </a:prstGeom>
            </p:spPr>
          </p:pic>
          <p:sp>
            <p:nvSpPr>
              <p:cNvPr id="22" name="Rectangle 21"/>
              <p:cNvSpPr/>
              <p:nvPr/>
            </p:nvSpPr>
            <p:spPr bwMode="auto">
              <a:xfrm>
                <a:off x="8106050" y="2976423"/>
                <a:ext cx="1485900" cy="640988"/>
              </a:xfrm>
              <a:prstGeom prst="rect">
                <a:avLst/>
              </a:prstGeom>
              <a:solidFill>
                <a:srgbClr val="92D050">
                  <a:alpha val="65000"/>
                </a:srgbClr>
              </a:solidFill>
              <a:ln w="19050" cap="flat" cmpd="sng" algn="ctr">
                <a:solidFill>
                  <a:sysClr val="window" lastClr="FFFFFF"/>
                </a:solidFill>
                <a:prstDash val="solid"/>
                <a:round/>
                <a:headEnd type="none" w="med" len="med"/>
                <a:tailEnd type="none" w="med" len="med"/>
              </a:ln>
              <a:effectLst/>
            </p:spPr>
            <p:txBody>
              <a:bodyPr vert="horz" wrap="none" lIns="84663" tIns="42331" rIns="84663" bIns="42331"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prstClr val="black"/>
                  </a:solidFill>
                  <a:effectLst/>
                  <a:uLnTx/>
                  <a:uFillTx/>
                </a:endParaRPr>
              </a:p>
            </p:txBody>
          </p:sp>
          <p:sp>
            <p:nvSpPr>
              <p:cNvPr id="23" name="Rectangle 22"/>
              <p:cNvSpPr/>
              <p:nvPr/>
            </p:nvSpPr>
            <p:spPr bwMode="auto">
              <a:xfrm>
                <a:off x="7079081" y="2983429"/>
                <a:ext cx="1026969" cy="640988"/>
              </a:xfrm>
              <a:prstGeom prst="rect">
                <a:avLst/>
              </a:prstGeom>
              <a:solidFill>
                <a:srgbClr val="00B0F0">
                  <a:alpha val="65000"/>
                </a:srgbClr>
              </a:solidFill>
              <a:ln w="19050" cap="flat" cmpd="sng" algn="ctr">
                <a:solidFill>
                  <a:sysClr val="window" lastClr="FFFFFF"/>
                </a:solidFill>
                <a:prstDash val="solid"/>
                <a:round/>
                <a:headEnd type="none" w="med" len="med"/>
                <a:tailEnd type="none" w="med" len="med"/>
              </a:ln>
              <a:effectLst/>
            </p:spPr>
            <p:txBody>
              <a:bodyPr vert="horz" wrap="none" lIns="84663" tIns="42331" rIns="84663" bIns="42331"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prstClr val="black"/>
                  </a:solidFill>
                  <a:effectLst/>
                  <a:uLnTx/>
                  <a:uFillTx/>
                </a:endParaRPr>
              </a:p>
            </p:txBody>
          </p:sp>
          <p:sp>
            <p:nvSpPr>
              <p:cNvPr id="24" name="TextBox 23"/>
              <p:cNvSpPr txBox="1"/>
              <p:nvPr/>
            </p:nvSpPr>
            <p:spPr>
              <a:xfrm>
                <a:off x="7079081" y="2961661"/>
                <a:ext cx="59417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0x0000</a:t>
                </a:r>
              </a:p>
            </p:txBody>
          </p:sp>
          <p:sp>
            <p:nvSpPr>
              <p:cNvPr id="25" name="TextBox 24"/>
              <p:cNvSpPr txBox="1"/>
              <p:nvPr/>
            </p:nvSpPr>
            <p:spPr>
              <a:xfrm>
                <a:off x="8952025" y="3392425"/>
                <a:ext cx="626232" cy="239377"/>
              </a:xfrm>
              <a:prstGeom prst="rect">
                <a:avLst/>
              </a:prstGeom>
              <a:noFill/>
            </p:spPr>
            <p:txBody>
              <a:bodyPr wrap="none" lIns="84663" tIns="42331" rIns="84663" bIns="42331"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rPr>
                  <a:t>0xFFFF</a:t>
                </a:r>
              </a:p>
            </p:txBody>
          </p:sp>
        </p:grpSp>
        <p:sp>
          <p:nvSpPr>
            <p:cNvPr id="10" name="Content Placeholder 2"/>
            <p:cNvSpPr txBox="1">
              <a:spLocks/>
            </p:cNvSpPr>
            <p:nvPr/>
          </p:nvSpPr>
          <p:spPr bwMode="auto">
            <a:xfrm>
              <a:off x="1615638" y="1405188"/>
              <a:ext cx="4988180" cy="52185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457200" indent="-457200" algn="l" rtl="0" eaLnBrk="0" fontAlgn="base" hangingPunct="0">
                <a:spcBef>
                  <a:spcPct val="20000"/>
                </a:spcBef>
                <a:spcAft>
                  <a:spcPct val="0"/>
                </a:spcAft>
                <a:buSzPct val="180000"/>
                <a:buBlip>
                  <a:blip r:embed="rId3"/>
                </a:buBlip>
                <a:defRPr sz="2400" b="1">
                  <a:solidFill>
                    <a:schemeClr val="tx1"/>
                  </a:solidFill>
                  <a:latin typeface="+mn-lt"/>
                  <a:ea typeface="+mn-ea"/>
                  <a:cs typeface="+mn-cs"/>
                </a:defRPr>
              </a:lvl1pPr>
              <a:lvl2pPr marL="974725" indent="-403225" algn="l" rtl="0" eaLnBrk="0" fontAlgn="base" hangingPunct="0">
                <a:spcBef>
                  <a:spcPct val="20000"/>
                </a:spcBef>
                <a:spcAft>
                  <a:spcPct val="0"/>
                </a:spcAft>
                <a:buSzPct val="180000"/>
                <a:buBlip>
                  <a:blip r:embed="rId3"/>
                </a:buBlip>
                <a:defRPr sz="2000" b="1">
                  <a:solidFill>
                    <a:schemeClr val="tx1"/>
                  </a:solidFill>
                  <a:latin typeface="+mn-lt"/>
                </a:defRPr>
              </a:lvl2pPr>
              <a:lvl3pPr marL="1431925" indent="-342900" algn="l" rtl="0" eaLnBrk="0" fontAlgn="base" hangingPunct="0">
                <a:spcBef>
                  <a:spcPct val="20000"/>
                </a:spcBef>
                <a:spcAft>
                  <a:spcPct val="0"/>
                </a:spcAft>
                <a:buSzPct val="180000"/>
                <a:buBlip>
                  <a:blip r:embed="rId3"/>
                </a:buBlip>
                <a:defRPr b="1">
                  <a:solidFill>
                    <a:schemeClr val="tx1"/>
                  </a:solidFill>
                  <a:latin typeface="+mn-lt"/>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fontAlgn="base">
                <a:spcBef>
                  <a:spcPct val="20000"/>
                </a:spcBef>
                <a:spcAft>
                  <a:spcPct val="0"/>
                </a:spcAft>
                <a:buChar char="»"/>
                <a:defRPr sz="2000">
                  <a:solidFill>
                    <a:schemeClr val="bg1"/>
                  </a:solidFill>
                  <a:latin typeface="+mn-lt"/>
                </a:defRPr>
              </a:lvl6pPr>
              <a:lvl7pPr marL="3032125" indent="-228600" algn="l" rtl="0" fontAlgn="base">
                <a:spcBef>
                  <a:spcPct val="20000"/>
                </a:spcBef>
                <a:spcAft>
                  <a:spcPct val="0"/>
                </a:spcAft>
                <a:buChar char="»"/>
                <a:defRPr sz="2000">
                  <a:solidFill>
                    <a:schemeClr val="bg1"/>
                  </a:solidFill>
                  <a:latin typeface="+mn-lt"/>
                </a:defRPr>
              </a:lvl7pPr>
              <a:lvl8pPr marL="3489325" indent="-228600" algn="l" rtl="0" fontAlgn="base">
                <a:spcBef>
                  <a:spcPct val="20000"/>
                </a:spcBef>
                <a:spcAft>
                  <a:spcPct val="0"/>
                </a:spcAft>
                <a:buChar char="»"/>
                <a:defRPr sz="2000">
                  <a:solidFill>
                    <a:schemeClr val="bg1"/>
                  </a:solidFill>
                  <a:latin typeface="+mn-lt"/>
                </a:defRPr>
              </a:lvl8pPr>
              <a:lvl9pPr marL="3946525" indent="-228600" algn="l" rtl="0" fontAlgn="base">
                <a:spcBef>
                  <a:spcPct val="20000"/>
                </a:spcBef>
                <a:spcAft>
                  <a:spcPct val="0"/>
                </a:spcAft>
                <a:buChar char="»"/>
                <a:defRPr sz="2000">
                  <a:solidFill>
                    <a:schemeClr val="bg1"/>
                  </a:solidFill>
                  <a:latin typeface="+mn-lt"/>
                </a:defRPr>
              </a:lvl9pPr>
            </a:lstStyle>
            <a:p>
              <a:pPr marL="0" indent="0" algn="ctr" defTabSz="457196">
                <a:buSzPct val="100000"/>
                <a:buFontTx/>
                <a:buNone/>
              </a:pPr>
              <a:r>
                <a:rPr lang="en-US" sz="2000" i="1" dirty="0">
                  <a:solidFill>
                    <a:schemeClr val="bg1"/>
                  </a:solidFill>
                  <a:cs typeface="Arial" charset="0"/>
                </a:rPr>
                <a:t>No </a:t>
              </a:r>
              <a:r>
                <a:rPr lang="en-US" sz="2000" i="1" dirty="0" smtClean="0">
                  <a:solidFill>
                    <a:schemeClr val="bg1"/>
                  </a:solidFill>
                  <a:cs typeface="Arial" charset="0"/>
                </a:rPr>
                <a:t>UVA: </a:t>
              </a:r>
              <a:r>
                <a:rPr lang="en-US" sz="2000" i="1" dirty="0">
                  <a:solidFill>
                    <a:schemeClr val="bg1"/>
                  </a:solidFill>
                  <a:cs typeface="Arial" charset="0"/>
                </a:rPr>
                <a:t>Separate Address Spaces</a:t>
              </a:r>
            </a:p>
          </p:txBody>
        </p:sp>
      </p:grpSp>
    </p:spTree>
    <p:extLst>
      <p:ext uri="{BB962C8B-B14F-4D97-AF65-F5344CB8AC3E}">
        <p14:creationId xmlns:p14="http://schemas.microsoft.com/office/powerpoint/2010/main" val="7877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custDataLst>
              <p:tags r:id="rId2"/>
            </p:custDataLst>
          </p:nvPr>
        </p:nvSpPr>
        <p:spPr>
          <a:xfrm>
            <a:off x="0" y="2790634"/>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smtClean="0">
                <a:solidFill>
                  <a:schemeClr val="tx1"/>
                </a:solidFill>
              </a:rPr>
              <a:t>Agenda</a:t>
            </a:r>
          </a:p>
        </p:txBody>
      </p:sp>
      <p:sp>
        <p:nvSpPr>
          <p:cNvPr id="7" name="TextBox 6"/>
          <p:cNvSpPr txBox="1"/>
          <p:nvPr>
            <p:custDataLst>
              <p:tags r:id="rId3"/>
            </p:custDataLst>
          </p:nvPr>
        </p:nvSpPr>
        <p:spPr>
          <a:xfrm>
            <a:off x="4896464" y="2139688"/>
            <a:ext cx="5751871" cy="18928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900"/>
              </a:spcAft>
            </a:pPr>
            <a:r>
              <a:rPr lang="en-US" sz="2000" dirty="0" smtClean="0">
                <a:solidFill>
                  <a:schemeClr val="bg1"/>
                </a:solidFill>
              </a:rPr>
              <a:t>Using MPI for inter GPU communication</a:t>
            </a:r>
          </a:p>
          <a:p>
            <a:pPr>
              <a:lnSpc>
                <a:spcPct val="90000"/>
              </a:lnSpc>
              <a:spcBef>
                <a:spcPts val="900"/>
              </a:spcBef>
              <a:spcAft>
                <a:spcPts val="900"/>
              </a:spcAft>
            </a:pPr>
            <a:r>
              <a:rPr lang="en-US" sz="2000" dirty="0" smtClean="0">
                <a:solidFill>
                  <a:schemeClr val="bg1"/>
                </a:solidFill>
              </a:rPr>
              <a:t>Debugging and Profiling of </a:t>
            </a:r>
            <a:r>
              <a:rPr lang="en-US" sz="2000" dirty="0" err="1" smtClean="0">
                <a:solidFill>
                  <a:schemeClr val="bg1"/>
                </a:solidFill>
              </a:rPr>
              <a:t>MPI+OpenACC</a:t>
            </a:r>
            <a:r>
              <a:rPr lang="en-US" sz="2000" dirty="0" smtClean="0">
                <a:solidFill>
                  <a:schemeClr val="bg1"/>
                </a:solidFill>
              </a:rPr>
              <a:t> apps</a:t>
            </a:r>
          </a:p>
          <a:p>
            <a:pPr>
              <a:lnSpc>
                <a:spcPct val="90000"/>
              </a:lnSpc>
              <a:spcBef>
                <a:spcPts val="900"/>
              </a:spcBef>
              <a:spcAft>
                <a:spcPts val="900"/>
              </a:spcAft>
            </a:pPr>
            <a:r>
              <a:rPr lang="en-US" sz="2000" dirty="0">
                <a:solidFill>
                  <a:schemeClr val="bg1"/>
                </a:solidFill>
              </a:rPr>
              <a:t>Multi Process Service (MPS)</a:t>
            </a:r>
            <a:endParaRPr lang="en-US" sz="2000" dirty="0" smtClean="0">
              <a:solidFill>
                <a:schemeClr val="bg1"/>
              </a:solidFill>
            </a:endParaRPr>
          </a:p>
          <a:p>
            <a:pPr>
              <a:lnSpc>
                <a:spcPct val="90000"/>
              </a:lnSpc>
              <a:spcBef>
                <a:spcPts val="900"/>
              </a:spcBef>
              <a:spcAft>
                <a:spcPts val="900"/>
              </a:spcAft>
            </a:pPr>
            <a:r>
              <a:rPr lang="en-US" sz="2000" dirty="0" smtClean="0">
                <a:solidFill>
                  <a:schemeClr val="bg1"/>
                </a:solidFill>
              </a:rPr>
              <a:t>Decreasing parallel overhead</a:t>
            </a:r>
          </a:p>
        </p:txBody>
      </p:sp>
    </p:spTree>
    <p:extLst>
      <p:ext uri="{BB962C8B-B14F-4D97-AF65-F5344CB8AC3E}">
        <p14:creationId xmlns:p14="http://schemas.microsoft.com/office/powerpoint/2010/main" val="11231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Virtual Addressing</a:t>
            </a:r>
          </a:p>
        </p:txBody>
      </p:sp>
      <p:sp>
        <p:nvSpPr>
          <p:cNvPr id="4" name="Content Placeholder 3"/>
          <p:cNvSpPr>
            <a:spLocks noGrp="1"/>
          </p:cNvSpPr>
          <p:nvPr>
            <p:ph idx="1"/>
          </p:nvPr>
        </p:nvSpPr>
        <p:spPr/>
        <p:txBody>
          <a:bodyPr/>
          <a:lstStyle/>
          <a:p>
            <a:endParaRPr lang="en-GB" dirty="0" smtClean="0"/>
          </a:p>
          <a:p>
            <a:endParaRPr lang="en-GB" dirty="0"/>
          </a:p>
          <a:p>
            <a:endParaRPr lang="en-GB" dirty="0" smtClean="0"/>
          </a:p>
          <a:p>
            <a:r>
              <a:rPr lang="en-GB" dirty="0" smtClean="0"/>
              <a:t>One </a:t>
            </a:r>
            <a:r>
              <a:rPr lang="en-GB" dirty="0"/>
              <a:t>address space for all CPU and GPU memory</a:t>
            </a:r>
          </a:p>
          <a:p>
            <a:pPr lvl="1"/>
            <a:r>
              <a:rPr lang="en-GB" dirty="0"/>
              <a:t>Determine physical memory location from a pointer value</a:t>
            </a:r>
          </a:p>
          <a:p>
            <a:pPr lvl="1"/>
            <a:r>
              <a:rPr lang="en-GB" dirty="0"/>
              <a:t>Enable libraries to simplify their interfaces (e.g. MPI and </a:t>
            </a:r>
            <a:r>
              <a:rPr lang="en-GB" dirty="0" err="1"/>
              <a:t>cudaMemcpy</a:t>
            </a:r>
            <a:r>
              <a:rPr lang="en-GB" dirty="0"/>
              <a:t>)</a:t>
            </a:r>
          </a:p>
          <a:p>
            <a:r>
              <a:rPr lang="en-US" dirty="0"/>
              <a:t>Supported on devices with compute capability </a:t>
            </a:r>
            <a:r>
              <a:rPr lang="en-US" dirty="0" smtClean="0"/>
              <a:t>2.0+ </a:t>
            </a:r>
            <a:r>
              <a:rPr lang="en-US" dirty="0"/>
              <a:t>for</a:t>
            </a:r>
          </a:p>
          <a:p>
            <a:pPr lvl="1"/>
            <a:r>
              <a:rPr lang="en-US" dirty="0"/>
              <a:t>64-bit applications on Linux and </a:t>
            </a:r>
            <a:r>
              <a:rPr lang="en-US" dirty="0" smtClean="0"/>
              <a:t>Windows (+TCC)</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3" name="Picture 2"/>
          <p:cNvPicPr>
            <a:picLocks noChangeAspect="1"/>
          </p:cNvPicPr>
          <p:nvPr/>
        </p:nvPicPr>
        <p:blipFill>
          <a:blip r:embed="rId3"/>
          <a:stretch>
            <a:fillRect/>
          </a:stretch>
        </p:blipFill>
        <p:spPr>
          <a:xfrm>
            <a:off x="6479924" y="1688327"/>
            <a:ext cx="3985498" cy="1870036"/>
          </a:xfrm>
          <a:prstGeom prst="rect">
            <a:avLst/>
          </a:prstGeom>
        </p:spPr>
      </p:pic>
    </p:spTree>
    <p:extLst>
      <p:ext uri="{BB962C8B-B14F-4D97-AF65-F5344CB8AC3E}">
        <p14:creationId xmlns:p14="http://schemas.microsoft.com/office/powerpoint/2010/main" val="19266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GPUDirect™</a:t>
            </a:r>
          </a:p>
        </p:txBody>
      </p:sp>
      <p:sp>
        <p:nvSpPr>
          <p:cNvPr id="3" name="Text Placeholder 2"/>
          <p:cNvSpPr>
            <a:spLocks noGrp="1"/>
          </p:cNvSpPr>
          <p:nvPr>
            <p:ph type="body" sz="quarter" idx="10"/>
          </p:nvPr>
        </p:nvSpPr>
        <p:spPr/>
        <p:txBody>
          <a:bodyPr/>
          <a:lstStyle/>
          <a:p>
            <a:r>
              <a:rPr lang="en-US" dirty="0"/>
              <a:t>Accelerated Communication with Network &amp; Storage Devices</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460" y="2486161"/>
            <a:ext cx="1468897" cy="1468897"/>
          </a:xfrm>
          <a:prstGeom prst="rect">
            <a:avLst/>
          </a:prstGeom>
          <a:noFill/>
          <a:ln w="9525">
            <a:noFill/>
            <a:miter lim="800000"/>
            <a:headEnd/>
            <a:tailEnd/>
          </a:ln>
        </p:spPr>
      </p:pic>
      <p:cxnSp>
        <p:nvCxnSpPr>
          <p:cNvPr id="7" name="Straight Connector 6"/>
          <p:cNvCxnSpPr/>
          <p:nvPr/>
        </p:nvCxnSpPr>
        <p:spPr bwMode="auto">
          <a:xfrm>
            <a:off x="1876122" y="5579770"/>
            <a:ext cx="4376818" cy="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grpSp>
        <p:nvGrpSpPr>
          <p:cNvPr id="8" name="Group 7"/>
          <p:cNvGrpSpPr/>
          <p:nvPr/>
        </p:nvGrpSpPr>
        <p:grpSpPr>
          <a:xfrm>
            <a:off x="2214092" y="1723337"/>
            <a:ext cx="1288889" cy="3844660"/>
            <a:chOff x="2087091" y="1508596"/>
            <a:chExt cx="1288889" cy="3844659"/>
          </a:xfrm>
        </p:grpSpPr>
        <p:pic>
          <p:nvPicPr>
            <p:cNvPr id="9"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087091" y="201792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10" name="Group 209"/>
            <p:cNvGrpSpPr/>
            <p:nvPr/>
          </p:nvGrpSpPr>
          <p:grpSpPr>
            <a:xfrm>
              <a:off x="2218463" y="4036932"/>
              <a:ext cx="1031111" cy="1031111"/>
              <a:chOff x="1658440" y="2996359"/>
              <a:chExt cx="1031111" cy="1031111"/>
            </a:xfrm>
          </p:grpSpPr>
          <p:pic>
            <p:nvPicPr>
              <p:cNvPr id="37"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38"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1</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sp>
          <p:nvSpPr>
            <p:cNvPr id="11" name="TextBox 51"/>
            <p:cNvSpPr txBox="1">
              <a:spLocks noChangeArrowheads="1"/>
            </p:cNvSpPr>
            <p:nvPr/>
          </p:nvSpPr>
          <p:spPr bwMode="auto">
            <a:xfrm>
              <a:off x="2244953" y="1508596"/>
              <a:ext cx="973905" cy="461665"/>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cs typeface="Arial" charset="0"/>
                </a:rPr>
                <a:t>GPU1</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cs typeface="Arial" charset="0"/>
                </a:rPr>
                <a:t>Memory</a:t>
              </a:r>
            </a:p>
          </p:txBody>
        </p:sp>
        <p:grpSp>
          <p:nvGrpSpPr>
            <p:cNvPr id="12" name="Group 212"/>
            <p:cNvGrpSpPr/>
            <p:nvPr/>
          </p:nvGrpSpPr>
          <p:grpSpPr>
            <a:xfrm>
              <a:off x="2550641" y="2398604"/>
              <a:ext cx="584820" cy="471029"/>
              <a:chOff x="6549870" y="3199456"/>
              <a:chExt cx="584820" cy="471029"/>
            </a:xfrm>
          </p:grpSpPr>
          <p:grpSp>
            <p:nvGrpSpPr>
              <p:cNvPr id="17" name="Group 213"/>
              <p:cNvGrpSpPr/>
              <p:nvPr/>
            </p:nvGrpSpPr>
            <p:grpSpPr>
              <a:xfrm>
                <a:off x="6549870" y="3323059"/>
                <a:ext cx="584820" cy="116592"/>
                <a:chOff x="6549870" y="3323059"/>
                <a:chExt cx="584820" cy="116592"/>
              </a:xfrm>
            </p:grpSpPr>
            <p:sp>
              <p:nvSpPr>
                <p:cNvPr id="33" name="Rectangle 32"/>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4" name="Rectangle 33"/>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5" name="Rectangle 34"/>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6" name="Rectangle 35"/>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8" name="Group 214"/>
              <p:cNvGrpSpPr/>
              <p:nvPr/>
            </p:nvGrpSpPr>
            <p:grpSpPr>
              <a:xfrm>
                <a:off x="6549870" y="3438476"/>
                <a:ext cx="584820" cy="116592"/>
                <a:chOff x="6549870" y="3323059"/>
                <a:chExt cx="584820" cy="116592"/>
              </a:xfrm>
            </p:grpSpPr>
            <p:sp>
              <p:nvSpPr>
                <p:cNvPr id="29" name="Rectangle 28"/>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0" name="Rectangle 29"/>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1" name="Rectangle 30"/>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2" name="Rectangle 31"/>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9" name="Group 215"/>
              <p:cNvGrpSpPr/>
              <p:nvPr/>
            </p:nvGrpSpPr>
            <p:grpSpPr>
              <a:xfrm>
                <a:off x="6549870" y="3553893"/>
                <a:ext cx="584820" cy="116592"/>
                <a:chOff x="6549870" y="3323059"/>
                <a:chExt cx="584820" cy="116592"/>
              </a:xfrm>
            </p:grpSpPr>
            <p:sp>
              <p:nvSpPr>
                <p:cNvPr id="25" name="Rectangle 24"/>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6" name="Rectangle 25"/>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7" name="Rectangle 26"/>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8" name="Rectangle 27"/>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20" name="Group 216"/>
              <p:cNvGrpSpPr/>
              <p:nvPr/>
            </p:nvGrpSpPr>
            <p:grpSpPr>
              <a:xfrm>
                <a:off x="6549870" y="3199456"/>
                <a:ext cx="584820" cy="116592"/>
                <a:chOff x="6549870" y="3323059"/>
                <a:chExt cx="584820" cy="116592"/>
              </a:xfrm>
            </p:grpSpPr>
            <p:sp>
              <p:nvSpPr>
                <p:cNvPr id="21" name="Rectangle 20"/>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2" name="Rectangle 21"/>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3" name="Rectangle 22"/>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4" name="Rectangle 23"/>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3" name="AutoShape 14"/>
            <p:cNvGrpSpPr>
              <a:grpSpLocks/>
            </p:cNvGrpSpPr>
            <p:nvPr/>
          </p:nvGrpSpPr>
          <p:grpSpPr bwMode="auto">
            <a:xfrm>
              <a:off x="2527683" y="3309866"/>
              <a:ext cx="412739" cy="698772"/>
              <a:chOff x="1444" y="2001"/>
              <a:chExt cx="196" cy="691"/>
            </a:xfrm>
          </p:grpSpPr>
          <p:pic>
            <p:nvPicPr>
              <p:cNvPr id="15"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16"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545454"/>
                  </a:solidFill>
                  <a:effectLst/>
                  <a:uLnTx/>
                  <a:uFillTx/>
                </a:endParaRPr>
              </a:p>
            </p:txBody>
          </p:sp>
        </p:grpSp>
        <p:cxnSp>
          <p:nvCxnSpPr>
            <p:cNvPr id="14" name="Straight Connector 13"/>
            <p:cNvCxnSpPr/>
            <p:nvPr/>
          </p:nvCxnSpPr>
          <p:spPr bwMode="auto">
            <a:xfrm>
              <a:off x="2737293" y="5065255"/>
              <a:ext cx="0" cy="28800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grpSp>
      <p:sp>
        <p:nvSpPr>
          <p:cNvPr id="39" name="TextBox 38"/>
          <p:cNvSpPr txBox="1"/>
          <p:nvPr/>
        </p:nvSpPr>
        <p:spPr>
          <a:xfrm>
            <a:off x="1876122" y="5302773"/>
            <a:ext cx="545334" cy="276995"/>
          </a:xfrm>
          <a:prstGeom prst="rect">
            <a:avLst/>
          </a:prstGeom>
          <a:noFill/>
        </p:spPr>
        <p:txBody>
          <a:bodyPr wrap="none" lIns="91436" tIns="45718" rIns="91436" bIns="45718" rtlCol="0">
            <a:spAutoFit/>
          </a:bodyPr>
          <a:lstStyle/>
          <a:p>
            <a:pPr defTabSz="457196" fontAlgn="auto">
              <a:spcBef>
                <a:spcPts val="0"/>
              </a:spcBef>
              <a:spcAft>
                <a:spcPts val="0"/>
              </a:spcAft>
              <a:defRPr/>
            </a:pPr>
            <a:r>
              <a:rPr lang="en-US" sz="1200" dirty="0">
                <a:solidFill>
                  <a:schemeClr val="bg1"/>
                </a:solidFill>
                <a:latin typeface="Trebuchet MS"/>
                <a:cs typeface="Arial" charset="0"/>
              </a:rPr>
              <a:t>PCI-e</a:t>
            </a:r>
          </a:p>
        </p:txBody>
      </p:sp>
      <p:pic>
        <p:nvPicPr>
          <p:cNvPr id="40"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18669" y="4038208"/>
            <a:ext cx="1127594" cy="963271"/>
          </a:xfrm>
          <a:prstGeom prst="rect">
            <a:avLst/>
          </a:prstGeom>
          <a:noFill/>
          <a:ln w="9525">
            <a:noFill/>
            <a:miter lim="800000"/>
            <a:headEnd/>
            <a:tailEnd/>
          </a:ln>
        </p:spPr>
      </p:pic>
      <p:sp>
        <p:nvSpPr>
          <p:cNvPr id="41" name="TextBox 51"/>
          <p:cNvSpPr txBox="1">
            <a:spLocks noChangeArrowheads="1"/>
          </p:cNvSpPr>
          <p:nvPr/>
        </p:nvSpPr>
        <p:spPr bwMode="auto">
          <a:xfrm>
            <a:off x="6277264" y="4354653"/>
            <a:ext cx="615866"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CPU</a:t>
            </a:r>
            <a:endParaRPr kumimoji="0" lang="en-US" sz="2400" b="1" i="0" u="none" strike="noStrike" kern="0" cap="none" spc="0" normalizeH="0" baseline="0" noProof="0" dirty="0" smtClean="0">
              <a:ln>
                <a:noFill/>
              </a:ln>
              <a:solidFill>
                <a:srgbClr val="FFFFFF"/>
              </a:solidFill>
              <a:effectLst/>
              <a:uLnTx/>
              <a:uFillTx/>
            </a:endParaRPr>
          </a:p>
        </p:txBody>
      </p:sp>
      <p:pic>
        <p:nvPicPr>
          <p:cNvPr id="42" name="Picture 130" descr="Intel_CP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45905" y="5271527"/>
            <a:ext cx="682504" cy="633425"/>
          </a:xfrm>
          <a:prstGeom prst="rect">
            <a:avLst/>
          </a:prstGeom>
          <a:noFill/>
          <a:ln w="9525">
            <a:noFill/>
            <a:miter lim="800000"/>
            <a:headEnd/>
            <a:tailEnd/>
          </a:ln>
        </p:spPr>
      </p:pic>
      <p:sp>
        <p:nvSpPr>
          <p:cNvPr id="43" name="TextBox 51"/>
          <p:cNvSpPr txBox="1">
            <a:spLocks noChangeArrowheads="1"/>
          </p:cNvSpPr>
          <p:nvPr/>
        </p:nvSpPr>
        <p:spPr bwMode="auto">
          <a:xfrm>
            <a:off x="6336513" y="5380422"/>
            <a:ext cx="498847" cy="430883"/>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Chip</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set</a:t>
            </a:r>
          </a:p>
        </p:txBody>
      </p:sp>
      <p:sp>
        <p:nvSpPr>
          <p:cNvPr id="44" name="Up-Down Arrow 43"/>
          <p:cNvSpPr/>
          <p:nvPr/>
        </p:nvSpPr>
        <p:spPr>
          <a:xfrm>
            <a:off x="6513531" y="4976840"/>
            <a:ext cx="148931" cy="285029"/>
          </a:xfrm>
          <a:prstGeom prst="upDownArrow">
            <a:avLst/>
          </a:prstGeom>
          <a:solidFill>
            <a:sysClr val="window" lastClr="FFFFFF">
              <a:lumMod val="75000"/>
            </a:sysClr>
          </a:solidFill>
          <a:ln w="9525">
            <a:noFill/>
            <a:miter lim="800000"/>
            <a:headEnd/>
            <a:tailEnd/>
          </a:ln>
        </p:spPr>
        <p:txBody>
          <a:bodyPr rot="10800000" vert="eaVert" wrap="none" lIns="82296" tIns="41148" rIns="82296" bIns="41148"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000000"/>
              </a:solidFill>
              <a:effectLst/>
              <a:uLnTx/>
              <a:uFillTx/>
            </a:endParaRPr>
          </a:p>
        </p:txBody>
      </p:sp>
      <p:grpSp>
        <p:nvGrpSpPr>
          <p:cNvPr id="45" name="AutoShape 14"/>
          <p:cNvGrpSpPr>
            <a:grpSpLocks/>
          </p:cNvGrpSpPr>
          <p:nvPr/>
        </p:nvGrpSpPr>
        <p:grpSpPr bwMode="auto">
          <a:xfrm rot="10800000">
            <a:off x="6453479" y="3472035"/>
            <a:ext cx="217970" cy="589450"/>
            <a:chOff x="1444" y="2001"/>
            <a:chExt cx="196" cy="691"/>
          </a:xfrm>
        </p:grpSpPr>
        <p:pic>
          <p:nvPicPr>
            <p:cNvPr id="46" name="AutoShape 14"/>
            <p:cNvPicPr>
              <a:picLocks noChangeArrowheads="1"/>
            </p:cNvPicPr>
            <p:nvPr/>
          </p:nvPicPr>
          <p:blipFill>
            <a:blip r:embed="rId9" cstate="screen"/>
            <a:srcRect/>
            <a:stretch>
              <a:fillRect/>
            </a:stretch>
          </p:blipFill>
          <p:spPr bwMode="auto">
            <a:xfrm>
              <a:off x="1444" y="2001"/>
              <a:ext cx="196" cy="691"/>
            </a:xfrm>
            <a:prstGeom prst="rect">
              <a:avLst/>
            </a:prstGeom>
            <a:noFill/>
            <a:ln w="9525">
              <a:noFill/>
              <a:miter lim="800000"/>
              <a:headEnd/>
              <a:tailEnd/>
            </a:ln>
          </p:spPr>
        </p:pic>
        <p:sp>
          <p:nvSpPr>
            <p:cNvPr id="47"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545454"/>
                </a:solidFill>
                <a:effectLst/>
                <a:uLnTx/>
                <a:uFillTx/>
              </a:endParaRPr>
            </a:p>
          </p:txBody>
        </p:sp>
      </p:grpSp>
      <p:sp>
        <p:nvSpPr>
          <p:cNvPr id="48" name="TextBox 51"/>
          <p:cNvSpPr txBox="1">
            <a:spLocks noChangeArrowheads="1"/>
          </p:cNvSpPr>
          <p:nvPr/>
        </p:nvSpPr>
        <p:spPr bwMode="auto">
          <a:xfrm>
            <a:off x="5963909" y="2404346"/>
            <a:ext cx="1199902" cy="461546"/>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ea typeface="+mn-ea"/>
                <a:cs typeface="Arial" charset="0"/>
              </a:rPr>
              <a:t>System</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ea typeface="+mn-ea"/>
                <a:cs typeface="Arial" charset="0"/>
              </a:rPr>
              <a:t>Memory</a:t>
            </a:r>
          </a:p>
        </p:txBody>
      </p:sp>
      <p:pic>
        <p:nvPicPr>
          <p:cNvPr id="49" name="Picture 48"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5732" y="2598255"/>
            <a:ext cx="1468897" cy="1468897"/>
          </a:xfrm>
          <a:prstGeom prst="rect">
            <a:avLst/>
          </a:prstGeom>
        </p:spPr>
      </p:pic>
      <p:grpSp>
        <p:nvGrpSpPr>
          <p:cNvPr id="50" name="Group 49"/>
          <p:cNvGrpSpPr/>
          <p:nvPr/>
        </p:nvGrpSpPr>
        <p:grpSpPr>
          <a:xfrm>
            <a:off x="3956177" y="1720989"/>
            <a:ext cx="1288889" cy="3844660"/>
            <a:chOff x="2973375" y="1789956"/>
            <a:chExt cx="1288889" cy="3844659"/>
          </a:xfrm>
        </p:grpSpPr>
        <p:pic>
          <p:nvPicPr>
            <p:cNvPr id="51"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973375" y="229928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52" name="Group 209"/>
            <p:cNvGrpSpPr/>
            <p:nvPr/>
          </p:nvGrpSpPr>
          <p:grpSpPr>
            <a:xfrm>
              <a:off x="3104747" y="4318292"/>
              <a:ext cx="1031111" cy="1031111"/>
              <a:chOff x="1658440" y="2996359"/>
              <a:chExt cx="1031111" cy="1031111"/>
            </a:xfrm>
          </p:grpSpPr>
          <p:pic>
            <p:nvPicPr>
              <p:cNvPr id="79"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80"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2</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sp>
          <p:nvSpPr>
            <p:cNvPr id="53" name="TextBox 51"/>
            <p:cNvSpPr txBox="1">
              <a:spLocks noChangeArrowheads="1"/>
            </p:cNvSpPr>
            <p:nvPr/>
          </p:nvSpPr>
          <p:spPr bwMode="auto">
            <a:xfrm>
              <a:off x="3131237" y="1789956"/>
              <a:ext cx="973905" cy="46166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ea typeface="+mn-ea"/>
                  <a:cs typeface="Arial" charset="0"/>
                </a:rPr>
                <a:t>GPU2</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Trebuchet MS"/>
                  <a:ea typeface="+mn-ea"/>
                  <a:cs typeface="Arial" charset="0"/>
                </a:rPr>
                <a:t>Memory</a:t>
              </a:r>
            </a:p>
          </p:txBody>
        </p:sp>
        <p:grpSp>
          <p:nvGrpSpPr>
            <p:cNvPr id="54" name="Group 212"/>
            <p:cNvGrpSpPr/>
            <p:nvPr/>
          </p:nvGrpSpPr>
          <p:grpSpPr>
            <a:xfrm>
              <a:off x="3436925" y="2679964"/>
              <a:ext cx="584820" cy="471029"/>
              <a:chOff x="6549870" y="3199456"/>
              <a:chExt cx="584820" cy="471029"/>
            </a:xfrm>
          </p:grpSpPr>
          <p:grpSp>
            <p:nvGrpSpPr>
              <p:cNvPr id="59" name="Group 213"/>
              <p:cNvGrpSpPr/>
              <p:nvPr/>
            </p:nvGrpSpPr>
            <p:grpSpPr>
              <a:xfrm>
                <a:off x="6549870" y="3323059"/>
                <a:ext cx="584820" cy="116592"/>
                <a:chOff x="6549870" y="3323059"/>
                <a:chExt cx="584820" cy="116592"/>
              </a:xfrm>
            </p:grpSpPr>
            <p:sp>
              <p:nvSpPr>
                <p:cNvPr id="75" name="Rectangle 74"/>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6" name="Rectangle 75"/>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7" name="Rectangle 76"/>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8" name="Rectangle 77"/>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0" name="Group 214"/>
              <p:cNvGrpSpPr/>
              <p:nvPr/>
            </p:nvGrpSpPr>
            <p:grpSpPr>
              <a:xfrm>
                <a:off x="6549870" y="3438476"/>
                <a:ext cx="584820" cy="116592"/>
                <a:chOff x="6549870" y="3323059"/>
                <a:chExt cx="584820" cy="116592"/>
              </a:xfrm>
            </p:grpSpPr>
            <p:sp>
              <p:nvSpPr>
                <p:cNvPr id="71" name="Rectangle 70"/>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2" name="Rectangle 71"/>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3" name="Rectangle 72"/>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4" name="Rectangle 73"/>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1" name="Group 215"/>
              <p:cNvGrpSpPr/>
              <p:nvPr/>
            </p:nvGrpSpPr>
            <p:grpSpPr>
              <a:xfrm>
                <a:off x="6549870" y="3553893"/>
                <a:ext cx="584820" cy="116592"/>
                <a:chOff x="6549870" y="3323059"/>
                <a:chExt cx="584820" cy="116592"/>
              </a:xfrm>
            </p:grpSpPr>
            <p:sp>
              <p:nvSpPr>
                <p:cNvPr id="67" name="Rectangle 66"/>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8" name="Rectangle 67"/>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9" name="Rectangle 68"/>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0" name="Rectangle 69"/>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2" name="Group 216"/>
              <p:cNvGrpSpPr/>
              <p:nvPr/>
            </p:nvGrpSpPr>
            <p:grpSpPr>
              <a:xfrm>
                <a:off x="6549870" y="3199456"/>
                <a:ext cx="584820" cy="116592"/>
                <a:chOff x="6549870" y="3323059"/>
                <a:chExt cx="584820" cy="116592"/>
              </a:xfrm>
            </p:grpSpPr>
            <p:sp>
              <p:nvSpPr>
                <p:cNvPr id="63" name="Rectangle 62"/>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4" name="Rectangle 63"/>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5" name="Rectangle 64"/>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6" name="Rectangle 65"/>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55" name="AutoShape 14"/>
            <p:cNvGrpSpPr>
              <a:grpSpLocks/>
            </p:cNvGrpSpPr>
            <p:nvPr/>
          </p:nvGrpSpPr>
          <p:grpSpPr bwMode="auto">
            <a:xfrm>
              <a:off x="3413967" y="3591226"/>
              <a:ext cx="412739" cy="698772"/>
              <a:chOff x="1444" y="2001"/>
              <a:chExt cx="196" cy="691"/>
            </a:xfrm>
          </p:grpSpPr>
          <p:pic>
            <p:nvPicPr>
              <p:cNvPr id="57"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58"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545454"/>
                  </a:solidFill>
                  <a:effectLst/>
                  <a:uLnTx/>
                  <a:uFillTx/>
                </a:endParaRPr>
              </a:p>
            </p:txBody>
          </p:sp>
        </p:grpSp>
        <p:cxnSp>
          <p:nvCxnSpPr>
            <p:cNvPr id="56" name="Straight Connector 55"/>
            <p:cNvCxnSpPr/>
            <p:nvPr/>
          </p:nvCxnSpPr>
          <p:spPr bwMode="auto">
            <a:xfrm>
              <a:off x="3623577" y="5346615"/>
              <a:ext cx="0" cy="28800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grpSp>
      <p:cxnSp>
        <p:nvCxnSpPr>
          <p:cNvPr id="81" name="Straight Connector 80"/>
          <p:cNvCxnSpPr/>
          <p:nvPr/>
        </p:nvCxnSpPr>
        <p:spPr bwMode="auto">
          <a:xfrm>
            <a:off x="6919917" y="5575576"/>
            <a:ext cx="1080000" cy="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pic>
        <p:nvPicPr>
          <p:cNvPr id="82"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78495" y="5078852"/>
            <a:ext cx="1127594" cy="963271"/>
          </a:xfrm>
          <a:prstGeom prst="rect">
            <a:avLst/>
          </a:prstGeom>
          <a:noFill/>
          <a:ln w="9525">
            <a:noFill/>
            <a:miter lim="800000"/>
            <a:headEnd/>
            <a:tailEnd/>
          </a:ln>
        </p:spPr>
      </p:pic>
      <p:sp>
        <p:nvSpPr>
          <p:cNvPr id="83" name="TextBox 51"/>
          <p:cNvSpPr txBox="1">
            <a:spLocks noChangeArrowheads="1"/>
          </p:cNvSpPr>
          <p:nvPr/>
        </p:nvSpPr>
        <p:spPr bwMode="auto">
          <a:xfrm>
            <a:off x="8350099" y="5395297"/>
            <a:ext cx="389843"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IB</a:t>
            </a:r>
            <a:endParaRPr kumimoji="0" lang="en-US" sz="2400" b="1" i="0" u="none" strike="noStrike" kern="0" cap="none" spc="0" normalizeH="0" baseline="0" noProof="0" dirty="0" smtClean="0">
              <a:ln>
                <a:noFill/>
              </a:ln>
              <a:solidFill>
                <a:srgbClr val="FFFFFF"/>
              </a:solidFill>
              <a:effectLst/>
              <a:uLnTx/>
              <a:uFillTx/>
            </a:endParaRPr>
          </a:p>
        </p:txBody>
      </p:sp>
      <p:grpSp>
        <p:nvGrpSpPr>
          <p:cNvPr id="84" name="Group 212"/>
          <p:cNvGrpSpPr/>
          <p:nvPr/>
        </p:nvGrpSpPr>
        <p:grpSpPr>
          <a:xfrm>
            <a:off x="4414854" y="2609821"/>
            <a:ext cx="584820" cy="471029"/>
            <a:chOff x="6549870" y="3199456"/>
            <a:chExt cx="584820" cy="471029"/>
          </a:xfrm>
        </p:grpSpPr>
        <p:grpSp>
          <p:nvGrpSpPr>
            <p:cNvPr id="85" name="Group 213"/>
            <p:cNvGrpSpPr/>
            <p:nvPr/>
          </p:nvGrpSpPr>
          <p:grpSpPr>
            <a:xfrm>
              <a:off x="6549870" y="3323059"/>
              <a:ext cx="584820" cy="116592"/>
              <a:chOff x="6549870" y="3323059"/>
              <a:chExt cx="584820" cy="116592"/>
            </a:xfrm>
          </p:grpSpPr>
          <p:sp>
            <p:nvSpPr>
              <p:cNvPr id="101" name="Rectangle 100"/>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2" name="Rectangle 101"/>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3" name="Rectangle 102"/>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4" name="Rectangle 103"/>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6" name="Group 214"/>
            <p:cNvGrpSpPr/>
            <p:nvPr/>
          </p:nvGrpSpPr>
          <p:grpSpPr>
            <a:xfrm>
              <a:off x="6549870" y="3438476"/>
              <a:ext cx="584820" cy="116592"/>
              <a:chOff x="6549870" y="3323059"/>
              <a:chExt cx="584820" cy="116592"/>
            </a:xfrm>
          </p:grpSpPr>
          <p:sp>
            <p:nvSpPr>
              <p:cNvPr id="97" name="Rectangle 96"/>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8" name="Rectangle 97"/>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9" name="Rectangle 98"/>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0" name="Rectangle 99"/>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7" name="Group 215"/>
            <p:cNvGrpSpPr/>
            <p:nvPr/>
          </p:nvGrpSpPr>
          <p:grpSpPr>
            <a:xfrm>
              <a:off x="6549870" y="3553893"/>
              <a:ext cx="584820" cy="116592"/>
              <a:chOff x="6549870" y="3323059"/>
              <a:chExt cx="584820" cy="116592"/>
            </a:xfrm>
          </p:grpSpPr>
          <p:sp>
            <p:nvSpPr>
              <p:cNvPr id="93" name="Rectangle 92"/>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4" name="Rectangle 93"/>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5" name="Rectangle 94"/>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6" name="Rectangle 95"/>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8" name="Group 216"/>
            <p:cNvGrpSpPr/>
            <p:nvPr/>
          </p:nvGrpSpPr>
          <p:grpSpPr>
            <a:xfrm>
              <a:off x="6549870" y="3199456"/>
              <a:ext cx="584820" cy="116592"/>
              <a:chOff x="6549870" y="3323059"/>
              <a:chExt cx="584820" cy="116592"/>
            </a:xfrm>
          </p:grpSpPr>
          <p:sp>
            <p:nvSpPr>
              <p:cNvPr id="89" name="Rectangle 88"/>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0" name="Rectangle 89"/>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1" name="Rectangle 90"/>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2" name="Rectangle 91"/>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05" name="Group 212"/>
          <p:cNvGrpSpPr/>
          <p:nvPr/>
        </p:nvGrpSpPr>
        <p:grpSpPr>
          <a:xfrm>
            <a:off x="4417620" y="2612587"/>
            <a:ext cx="584820" cy="471029"/>
            <a:chOff x="6549870" y="3199456"/>
            <a:chExt cx="584820" cy="471029"/>
          </a:xfrm>
        </p:grpSpPr>
        <p:grpSp>
          <p:nvGrpSpPr>
            <p:cNvPr id="106" name="Group 213"/>
            <p:cNvGrpSpPr/>
            <p:nvPr/>
          </p:nvGrpSpPr>
          <p:grpSpPr>
            <a:xfrm>
              <a:off x="6549870" y="3323059"/>
              <a:ext cx="584820" cy="116592"/>
              <a:chOff x="6549870" y="3323059"/>
              <a:chExt cx="584820" cy="116592"/>
            </a:xfrm>
          </p:grpSpPr>
          <p:sp>
            <p:nvSpPr>
              <p:cNvPr id="122" name="Rectangle 121"/>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3" name="Rectangle 122"/>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4" name="Rectangle 123"/>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5" name="Rectangle 124"/>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7" name="Group 214"/>
            <p:cNvGrpSpPr/>
            <p:nvPr/>
          </p:nvGrpSpPr>
          <p:grpSpPr>
            <a:xfrm>
              <a:off x="6549870" y="3438476"/>
              <a:ext cx="584820" cy="116592"/>
              <a:chOff x="6549870" y="3323059"/>
              <a:chExt cx="584820" cy="116592"/>
            </a:xfrm>
          </p:grpSpPr>
          <p:sp>
            <p:nvSpPr>
              <p:cNvPr id="118" name="Rectangle 117"/>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9" name="Rectangle 118"/>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0" name="Rectangle 119"/>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1" name="Rectangle 120"/>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8" name="Group 215"/>
            <p:cNvGrpSpPr/>
            <p:nvPr/>
          </p:nvGrpSpPr>
          <p:grpSpPr>
            <a:xfrm>
              <a:off x="6549870" y="3553893"/>
              <a:ext cx="584820" cy="116592"/>
              <a:chOff x="6549870" y="3323059"/>
              <a:chExt cx="584820" cy="116592"/>
            </a:xfrm>
          </p:grpSpPr>
          <p:sp>
            <p:nvSpPr>
              <p:cNvPr id="114" name="Rectangle 113"/>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5" name="Rectangle 114"/>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6" name="Rectangle 115"/>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7" name="Rectangle 116"/>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9" name="Group 216"/>
            <p:cNvGrpSpPr/>
            <p:nvPr/>
          </p:nvGrpSpPr>
          <p:grpSpPr>
            <a:xfrm>
              <a:off x="6549870" y="3199456"/>
              <a:ext cx="584820" cy="116592"/>
              <a:chOff x="6549870" y="3323059"/>
              <a:chExt cx="584820" cy="116592"/>
            </a:xfrm>
          </p:grpSpPr>
          <p:sp>
            <p:nvSpPr>
              <p:cNvPr id="110" name="Rectangle 109"/>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1" name="Rectangle 110"/>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2" name="Rectangle 111"/>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3" name="Rectangle 112"/>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sp>
        <p:nvSpPr>
          <p:cNvPr id="126" name="Curved Up Arrow 125"/>
          <p:cNvSpPr/>
          <p:nvPr/>
        </p:nvSpPr>
        <p:spPr>
          <a:xfrm>
            <a:off x="4600620" y="3220610"/>
            <a:ext cx="1912910" cy="2375257"/>
          </a:xfrm>
          <a:prstGeom prst="curvedUpArrow">
            <a:avLst>
              <a:gd name="adj1" fmla="val 6142"/>
              <a:gd name="adj2" fmla="val 21936"/>
              <a:gd name="adj3" fmla="val 25000"/>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27" name="Bent Arrow 126"/>
          <p:cNvSpPr/>
          <p:nvPr/>
        </p:nvSpPr>
        <p:spPr>
          <a:xfrm rot="10800000" flipH="1">
            <a:off x="6824943" y="3485833"/>
            <a:ext cx="1153552" cy="2110032"/>
          </a:xfrm>
          <a:prstGeom prst="bentArrow">
            <a:avLst>
              <a:gd name="adj1" fmla="val 7583"/>
              <a:gd name="adj2" fmla="val 13306"/>
              <a:gd name="adj3" fmla="val 22504"/>
              <a:gd name="adj4" fmla="val 42502"/>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Tree>
    <p:extLst>
      <p:ext uri="{BB962C8B-B14F-4D97-AF65-F5344CB8AC3E}">
        <p14:creationId xmlns:p14="http://schemas.microsoft.com/office/powerpoint/2010/main" val="349673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a:t>
            </a:r>
            <a:r>
              <a:rPr lang="en-US" dirty="0" smtClean="0"/>
              <a:t>GPUDirect™</a:t>
            </a:r>
            <a:endParaRPr lang="en-US" dirty="0"/>
          </a:p>
        </p:txBody>
      </p:sp>
      <p:sp>
        <p:nvSpPr>
          <p:cNvPr id="3" name="Text Placeholder 2"/>
          <p:cNvSpPr>
            <a:spLocks noGrp="1"/>
          </p:cNvSpPr>
          <p:nvPr>
            <p:ph type="body" sz="quarter" idx="10"/>
          </p:nvPr>
        </p:nvSpPr>
        <p:spPr/>
        <p:txBody>
          <a:bodyPr/>
          <a:lstStyle/>
          <a:p>
            <a:r>
              <a:rPr lang="en-US" dirty="0"/>
              <a:t>Peer to Peer Transfers</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460" y="2486161"/>
            <a:ext cx="1468897" cy="1468897"/>
          </a:xfrm>
          <a:prstGeom prst="rect">
            <a:avLst/>
          </a:prstGeom>
        </p:spPr>
      </p:pic>
      <p:cxnSp>
        <p:nvCxnSpPr>
          <p:cNvPr id="7" name="Straight Connector 6"/>
          <p:cNvCxnSpPr/>
          <p:nvPr/>
        </p:nvCxnSpPr>
        <p:spPr bwMode="auto">
          <a:xfrm>
            <a:off x="1876122" y="5579770"/>
            <a:ext cx="4376818" cy="0"/>
          </a:xfrm>
          <a:prstGeom prst="line">
            <a:avLst/>
          </a:prstGeom>
          <a:solidFill>
            <a:srgbClr val="6666FF"/>
          </a:solidFill>
          <a:ln w="57150" cap="flat" cmpd="sng" algn="ctr">
            <a:solidFill>
              <a:sysClr val="window" lastClr="FFFFFF">
                <a:lumMod val="65000"/>
              </a:sysClr>
            </a:solidFill>
            <a:prstDash val="solid"/>
            <a:round/>
            <a:headEnd type="none" w="med" len="med"/>
            <a:tailEnd type="none" w="med" len="med"/>
          </a:ln>
          <a:effectLst/>
        </p:spPr>
      </p:cxnSp>
      <p:grpSp>
        <p:nvGrpSpPr>
          <p:cNvPr id="8" name="Group 7"/>
          <p:cNvGrpSpPr/>
          <p:nvPr/>
        </p:nvGrpSpPr>
        <p:grpSpPr>
          <a:xfrm>
            <a:off x="2214092" y="1723337"/>
            <a:ext cx="1288889" cy="3844660"/>
            <a:chOff x="2087091" y="1508596"/>
            <a:chExt cx="1288889" cy="3844659"/>
          </a:xfrm>
        </p:grpSpPr>
        <p:pic>
          <p:nvPicPr>
            <p:cNvPr id="9"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087091" y="201792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10" name="Group 209"/>
            <p:cNvGrpSpPr/>
            <p:nvPr/>
          </p:nvGrpSpPr>
          <p:grpSpPr>
            <a:xfrm>
              <a:off x="2218463" y="4036932"/>
              <a:ext cx="1031111" cy="1031111"/>
              <a:chOff x="1658440" y="2996359"/>
              <a:chExt cx="1031111" cy="1031111"/>
            </a:xfrm>
          </p:grpSpPr>
          <p:pic>
            <p:nvPicPr>
              <p:cNvPr id="37"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38"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1</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sp>
          <p:nvSpPr>
            <p:cNvPr id="11" name="TextBox 51"/>
            <p:cNvSpPr txBox="1">
              <a:spLocks noChangeArrowheads="1"/>
            </p:cNvSpPr>
            <p:nvPr/>
          </p:nvSpPr>
          <p:spPr bwMode="auto">
            <a:xfrm>
              <a:off x="2244953" y="1508596"/>
              <a:ext cx="973905" cy="46166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GPU1</a:t>
              </a:r>
            </a:p>
            <a:p>
              <a:r>
                <a:rPr lang="en-US" dirty="0">
                  <a:solidFill>
                    <a:schemeClr val="bg1"/>
                  </a:solidFill>
                </a:rPr>
                <a:t>Memory</a:t>
              </a:r>
            </a:p>
          </p:txBody>
        </p:sp>
        <p:grpSp>
          <p:nvGrpSpPr>
            <p:cNvPr id="12" name="Group 212"/>
            <p:cNvGrpSpPr/>
            <p:nvPr/>
          </p:nvGrpSpPr>
          <p:grpSpPr>
            <a:xfrm>
              <a:off x="2550641" y="2398604"/>
              <a:ext cx="584820" cy="471029"/>
              <a:chOff x="6549870" y="3199456"/>
              <a:chExt cx="584820" cy="471029"/>
            </a:xfrm>
          </p:grpSpPr>
          <p:grpSp>
            <p:nvGrpSpPr>
              <p:cNvPr id="17" name="Group 213"/>
              <p:cNvGrpSpPr/>
              <p:nvPr/>
            </p:nvGrpSpPr>
            <p:grpSpPr>
              <a:xfrm>
                <a:off x="6549870" y="3323059"/>
                <a:ext cx="584820" cy="116592"/>
                <a:chOff x="6549870" y="3323059"/>
                <a:chExt cx="584820" cy="116592"/>
              </a:xfrm>
            </p:grpSpPr>
            <p:sp>
              <p:nvSpPr>
                <p:cNvPr id="33" name="Rectangle 32"/>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4" name="Rectangle 33"/>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5" name="Rectangle 34"/>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6" name="Rectangle 35"/>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8" name="Group 214"/>
              <p:cNvGrpSpPr/>
              <p:nvPr/>
            </p:nvGrpSpPr>
            <p:grpSpPr>
              <a:xfrm>
                <a:off x="6549870" y="3438476"/>
                <a:ext cx="584820" cy="116592"/>
                <a:chOff x="6549870" y="3323059"/>
                <a:chExt cx="584820" cy="116592"/>
              </a:xfrm>
            </p:grpSpPr>
            <p:sp>
              <p:nvSpPr>
                <p:cNvPr id="29" name="Rectangle 28"/>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0" name="Rectangle 29"/>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1" name="Rectangle 30"/>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2" name="Rectangle 31"/>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9" name="Group 215"/>
              <p:cNvGrpSpPr/>
              <p:nvPr/>
            </p:nvGrpSpPr>
            <p:grpSpPr>
              <a:xfrm>
                <a:off x="6549870" y="3553893"/>
                <a:ext cx="584820" cy="116592"/>
                <a:chOff x="6549870" y="3323059"/>
                <a:chExt cx="584820" cy="116592"/>
              </a:xfrm>
            </p:grpSpPr>
            <p:sp>
              <p:nvSpPr>
                <p:cNvPr id="25" name="Rectangle 24"/>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6" name="Rectangle 25"/>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7" name="Rectangle 26"/>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8" name="Rectangle 27"/>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20" name="Group 216"/>
              <p:cNvGrpSpPr/>
              <p:nvPr/>
            </p:nvGrpSpPr>
            <p:grpSpPr>
              <a:xfrm>
                <a:off x="6549870" y="3199456"/>
                <a:ext cx="584820" cy="116592"/>
                <a:chOff x="6549870" y="3323059"/>
                <a:chExt cx="584820" cy="116592"/>
              </a:xfrm>
            </p:grpSpPr>
            <p:sp>
              <p:nvSpPr>
                <p:cNvPr id="21" name="Rectangle 20"/>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2" name="Rectangle 21"/>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3" name="Rectangle 22"/>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4" name="Rectangle 23"/>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3" name="AutoShape 14"/>
            <p:cNvGrpSpPr>
              <a:grpSpLocks/>
            </p:cNvGrpSpPr>
            <p:nvPr/>
          </p:nvGrpSpPr>
          <p:grpSpPr bwMode="auto">
            <a:xfrm>
              <a:off x="2527683" y="3309866"/>
              <a:ext cx="412739" cy="698772"/>
              <a:chOff x="1444" y="2001"/>
              <a:chExt cx="196" cy="691"/>
            </a:xfrm>
          </p:grpSpPr>
          <p:pic>
            <p:nvPicPr>
              <p:cNvPr id="15"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16"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cxnSp>
          <p:nvCxnSpPr>
            <p:cNvPr id="14" name="Straight Connector 13"/>
            <p:cNvCxnSpPr/>
            <p:nvPr/>
          </p:nvCxnSpPr>
          <p:spPr bwMode="auto">
            <a:xfrm>
              <a:off x="2737293" y="5065255"/>
              <a:ext cx="0" cy="288000"/>
            </a:xfrm>
            <a:prstGeom prst="line">
              <a:avLst/>
            </a:prstGeom>
            <a:solidFill>
              <a:srgbClr val="6666FF"/>
            </a:solidFill>
            <a:ln w="57150" cap="flat" cmpd="sng" algn="ctr">
              <a:solidFill>
                <a:sysClr val="window" lastClr="FFFFFF">
                  <a:lumMod val="75000"/>
                </a:sysClr>
              </a:solidFill>
              <a:prstDash val="solid"/>
              <a:round/>
              <a:headEnd type="none" w="med" len="med"/>
              <a:tailEnd type="none" w="med" len="med"/>
            </a:ln>
            <a:effectLst/>
          </p:spPr>
        </p:cxnSp>
      </p:grpSp>
      <p:sp>
        <p:nvSpPr>
          <p:cNvPr id="39" name="TextBox 38"/>
          <p:cNvSpPr txBox="1"/>
          <p:nvPr/>
        </p:nvSpPr>
        <p:spPr>
          <a:xfrm>
            <a:off x="1892713" y="5302773"/>
            <a:ext cx="545334" cy="27699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PCI-e</a:t>
            </a:r>
          </a:p>
        </p:txBody>
      </p:sp>
      <p:pic>
        <p:nvPicPr>
          <p:cNvPr id="40"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18669" y="4038208"/>
            <a:ext cx="1127594" cy="963271"/>
          </a:xfrm>
          <a:prstGeom prst="rect">
            <a:avLst/>
          </a:prstGeom>
          <a:noFill/>
          <a:ln w="9525">
            <a:noFill/>
            <a:miter lim="800000"/>
            <a:headEnd/>
            <a:tailEnd/>
          </a:ln>
        </p:spPr>
      </p:pic>
      <p:sp>
        <p:nvSpPr>
          <p:cNvPr id="41" name="TextBox 51"/>
          <p:cNvSpPr txBox="1">
            <a:spLocks noChangeArrowheads="1"/>
          </p:cNvSpPr>
          <p:nvPr/>
        </p:nvSpPr>
        <p:spPr bwMode="auto">
          <a:xfrm>
            <a:off x="6277264" y="4354653"/>
            <a:ext cx="615866"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CPU</a:t>
            </a:r>
            <a:endParaRPr kumimoji="0" lang="en-US" sz="2400" b="1" i="0" u="none" strike="noStrike" kern="0" cap="none" spc="0" normalizeH="0" baseline="0" noProof="0" dirty="0" smtClean="0">
              <a:ln>
                <a:noFill/>
              </a:ln>
              <a:solidFill>
                <a:srgbClr val="FFFFFF"/>
              </a:solidFill>
              <a:effectLst/>
              <a:uLnTx/>
              <a:uFillTx/>
            </a:endParaRPr>
          </a:p>
        </p:txBody>
      </p:sp>
      <p:pic>
        <p:nvPicPr>
          <p:cNvPr id="42" name="Picture 130" descr="Intel_CP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45905" y="5271527"/>
            <a:ext cx="682504" cy="633425"/>
          </a:xfrm>
          <a:prstGeom prst="rect">
            <a:avLst/>
          </a:prstGeom>
          <a:noFill/>
          <a:ln w="9525">
            <a:noFill/>
            <a:miter lim="800000"/>
            <a:headEnd/>
            <a:tailEnd/>
          </a:ln>
        </p:spPr>
      </p:pic>
      <p:sp>
        <p:nvSpPr>
          <p:cNvPr id="43" name="TextBox 51"/>
          <p:cNvSpPr txBox="1">
            <a:spLocks noChangeArrowheads="1"/>
          </p:cNvSpPr>
          <p:nvPr/>
        </p:nvSpPr>
        <p:spPr bwMode="auto">
          <a:xfrm>
            <a:off x="6336513" y="5380422"/>
            <a:ext cx="498847" cy="430883"/>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Chip</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set</a:t>
            </a:r>
          </a:p>
        </p:txBody>
      </p:sp>
      <p:sp>
        <p:nvSpPr>
          <p:cNvPr id="44" name="Up-Down Arrow 43"/>
          <p:cNvSpPr/>
          <p:nvPr/>
        </p:nvSpPr>
        <p:spPr>
          <a:xfrm>
            <a:off x="6513531" y="4976840"/>
            <a:ext cx="148931" cy="285029"/>
          </a:xfrm>
          <a:prstGeom prst="upDownArrow">
            <a:avLst/>
          </a:prstGeom>
          <a:solidFill>
            <a:sysClr val="window" lastClr="FFFFFF">
              <a:lumMod val="75000"/>
            </a:sysClr>
          </a:solidFill>
          <a:ln w="25400" cap="flat" cmpd="sng" algn="ctr">
            <a:noFill/>
            <a:prstDash val="solid"/>
          </a:ln>
          <a:effectLst/>
        </p:spPr>
        <p:txBody>
          <a:bodyPr lIns="91436" tIns="45718" rIns="91436" bIns="4571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grpSp>
        <p:nvGrpSpPr>
          <p:cNvPr id="45" name="AutoShape 14"/>
          <p:cNvGrpSpPr>
            <a:grpSpLocks/>
          </p:cNvGrpSpPr>
          <p:nvPr/>
        </p:nvGrpSpPr>
        <p:grpSpPr bwMode="auto">
          <a:xfrm rot="10800000">
            <a:off x="6453479" y="3472035"/>
            <a:ext cx="217970" cy="589450"/>
            <a:chOff x="1444" y="2001"/>
            <a:chExt cx="196" cy="691"/>
          </a:xfrm>
        </p:grpSpPr>
        <p:pic>
          <p:nvPicPr>
            <p:cNvPr id="46" name="AutoShape 14"/>
            <p:cNvPicPr>
              <a:picLocks noChangeArrowheads="1"/>
            </p:cNvPicPr>
            <p:nvPr/>
          </p:nvPicPr>
          <p:blipFill>
            <a:blip r:embed="rId9" cstate="screen"/>
            <a:srcRect/>
            <a:stretch>
              <a:fillRect/>
            </a:stretch>
          </p:blipFill>
          <p:spPr bwMode="auto">
            <a:xfrm>
              <a:off x="1444" y="2001"/>
              <a:ext cx="196" cy="691"/>
            </a:xfrm>
            <a:prstGeom prst="rect">
              <a:avLst/>
            </a:prstGeom>
            <a:noFill/>
            <a:ln w="9525">
              <a:noFill/>
              <a:miter lim="800000"/>
              <a:headEnd/>
              <a:tailEnd/>
            </a:ln>
          </p:spPr>
        </p:pic>
        <p:sp>
          <p:nvSpPr>
            <p:cNvPr id="47"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pic>
        <p:nvPicPr>
          <p:cNvPr id="48" name="Picture 47"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5732" y="2598255"/>
            <a:ext cx="1468897" cy="1468897"/>
          </a:xfrm>
          <a:prstGeom prst="rect">
            <a:avLst/>
          </a:prstGeom>
        </p:spPr>
      </p:pic>
      <p:grpSp>
        <p:nvGrpSpPr>
          <p:cNvPr id="49" name="Group 48"/>
          <p:cNvGrpSpPr/>
          <p:nvPr/>
        </p:nvGrpSpPr>
        <p:grpSpPr>
          <a:xfrm>
            <a:off x="3956177" y="1720989"/>
            <a:ext cx="1288889" cy="3844660"/>
            <a:chOff x="2973375" y="1789956"/>
            <a:chExt cx="1288889" cy="3844659"/>
          </a:xfrm>
        </p:grpSpPr>
        <p:pic>
          <p:nvPicPr>
            <p:cNvPr id="50"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973375" y="229928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51" name="Group 209"/>
            <p:cNvGrpSpPr/>
            <p:nvPr/>
          </p:nvGrpSpPr>
          <p:grpSpPr>
            <a:xfrm>
              <a:off x="3104747" y="4318292"/>
              <a:ext cx="1031111" cy="1031111"/>
              <a:chOff x="1658440" y="2996359"/>
              <a:chExt cx="1031111" cy="1031111"/>
            </a:xfrm>
          </p:grpSpPr>
          <p:pic>
            <p:nvPicPr>
              <p:cNvPr id="78"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79"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2</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grpSp>
          <p:nvGrpSpPr>
            <p:cNvPr id="52" name="Group 212"/>
            <p:cNvGrpSpPr/>
            <p:nvPr/>
          </p:nvGrpSpPr>
          <p:grpSpPr>
            <a:xfrm>
              <a:off x="3436925" y="2679964"/>
              <a:ext cx="584820" cy="471029"/>
              <a:chOff x="6549870" y="3199456"/>
              <a:chExt cx="584820" cy="471029"/>
            </a:xfrm>
          </p:grpSpPr>
          <p:grpSp>
            <p:nvGrpSpPr>
              <p:cNvPr id="58" name="Group 213"/>
              <p:cNvGrpSpPr/>
              <p:nvPr/>
            </p:nvGrpSpPr>
            <p:grpSpPr>
              <a:xfrm>
                <a:off x="6549870" y="3323059"/>
                <a:ext cx="584820" cy="116592"/>
                <a:chOff x="6549870" y="3323059"/>
                <a:chExt cx="584820" cy="116592"/>
              </a:xfrm>
            </p:grpSpPr>
            <p:sp>
              <p:nvSpPr>
                <p:cNvPr id="74" name="Rectangle 73"/>
                <p:cNvSpPr/>
                <p:nvPr/>
              </p:nvSpPr>
              <p:spPr bwMode="auto">
                <a:xfrm>
                  <a:off x="6549870" y="3323059"/>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5" name="Rectangle 74"/>
                <p:cNvSpPr/>
                <p:nvPr/>
              </p:nvSpPr>
              <p:spPr bwMode="auto">
                <a:xfrm>
                  <a:off x="669607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6" name="Rectangle 75"/>
                <p:cNvSpPr/>
                <p:nvPr/>
              </p:nvSpPr>
              <p:spPr bwMode="auto">
                <a:xfrm>
                  <a:off x="6842280"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7" name="Rectangle 76"/>
                <p:cNvSpPr/>
                <p:nvPr/>
              </p:nvSpPr>
              <p:spPr bwMode="auto">
                <a:xfrm>
                  <a:off x="698848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59" name="Group 214"/>
              <p:cNvGrpSpPr/>
              <p:nvPr/>
            </p:nvGrpSpPr>
            <p:grpSpPr>
              <a:xfrm>
                <a:off x="6549870" y="3438476"/>
                <a:ext cx="584820" cy="116592"/>
                <a:chOff x="6549870" y="3323059"/>
                <a:chExt cx="584820" cy="116592"/>
              </a:xfrm>
            </p:grpSpPr>
            <p:sp>
              <p:nvSpPr>
                <p:cNvPr id="70" name="Rectangle 69"/>
                <p:cNvSpPr/>
                <p:nvPr/>
              </p:nvSpPr>
              <p:spPr bwMode="auto">
                <a:xfrm>
                  <a:off x="6549870" y="3323059"/>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1" name="Rectangle 70"/>
                <p:cNvSpPr/>
                <p:nvPr/>
              </p:nvSpPr>
              <p:spPr bwMode="auto">
                <a:xfrm>
                  <a:off x="669607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2" name="Rectangle 71"/>
                <p:cNvSpPr/>
                <p:nvPr/>
              </p:nvSpPr>
              <p:spPr bwMode="auto">
                <a:xfrm>
                  <a:off x="6842280"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3" name="Rectangle 72"/>
                <p:cNvSpPr/>
                <p:nvPr/>
              </p:nvSpPr>
              <p:spPr bwMode="auto">
                <a:xfrm>
                  <a:off x="698848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0" name="Group 215"/>
              <p:cNvGrpSpPr/>
              <p:nvPr/>
            </p:nvGrpSpPr>
            <p:grpSpPr>
              <a:xfrm>
                <a:off x="6549870" y="3553893"/>
                <a:ext cx="584820" cy="116592"/>
                <a:chOff x="6549870" y="3323059"/>
                <a:chExt cx="584820" cy="116592"/>
              </a:xfrm>
            </p:grpSpPr>
            <p:sp>
              <p:nvSpPr>
                <p:cNvPr id="66" name="Rectangle 65"/>
                <p:cNvSpPr/>
                <p:nvPr/>
              </p:nvSpPr>
              <p:spPr bwMode="auto">
                <a:xfrm>
                  <a:off x="6549870" y="3323059"/>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7" name="Rectangle 66"/>
                <p:cNvSpPr/>
                <p:nvPr/>
              </p:nvSpPr>
              <p:spPr bwMode="auto">
                <a:xfrm>
                  <a:off x="669607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8" name="Rectangle 67"/>
                <p:cNvSpPr/>
                <p:nvPr/>
              </p:nvSpPr>
              <p:spPr bwMode="auto">
                <a:xfrm>
                  <a:off x="6842280"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9" name="Rectangle 68"/>
                <p:cNvSpPr/>
                <p:nvPr/>
              </p:nvSpPr>
              <p:spPr bwMode="auto">
                <a:xfrm>
                  <a:off x="698848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1" name="Group 216"/>
              <p:cNvGrpSpPr/>
              <p:nvPr/>
            </p:nvGrpSpPr>
            <p:grpSpPr>
              <a:xfrm>
                <a:off x="6549870" y="3199456"/>
                <a:ext cx="584820" cy="116592"/>
                <a:chOff x="6549870" y="3323059"/>
                <a:chExt cx="584820" cy="116592"/>
              </a:xfrm>
            </p:grpSpPr>
            <p:sp>
              <p:nvSpPr>
                <p:cNvPr id="62" name="Rectangle 61"/>
                <p:cNvSpPr/>
                <p:nvPr/>
              </p:nvSpPr>
              <p:spPr bwMode="auto">
                <a:xfrm>
                  <a:off x="6549870" y="3323059"/>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3" name="Rectangle 62"/>
                <p:cNvSpPr/>
                <p:nvPr/>
              </p:nvSpPr>
              <p:spPr bwMode="auto">
                <a:xfrm>
                  <a:off x="669607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4" name="Rectangle 63"/>
                <p:cNvSpPr/>
                <p:nvPr/>
              </p:nvSpPr>
              <p:spPr bwMode="auto">
                <a:xfrm>
                  <a:off x="6842280"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5" name="Rectangle 64"/>
                <p:cNvSpPr/>
                <p:nvPr/>
              </p:nvSpPr>
              <p:spPr bwMode="auto">
                <a:xfrm>
                  <a:off x="6988485" y="3324234"/>
                  <a:ext cx="146205"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53" name="AutoShape 14"/>
            <p:cNvGrpSpPr>
              <a:grpSpLocks/>
            </p:cNvGrpSpPr>
            <p:nvPr/>
          </p:nvGrpSpPr>
          <p:grpSpPr bwMode="auto">
            <a:xfrm>
              <a:off x="3413967" y="3591226"/>
              <a:ext cx="412739" cy="698772"/>
              <a:chOff x="1444" y="2001"/>
              <a:chExt cx="196" cy="691"/>
            </a:xfrm>
          </p:grpSpPr>
          <p:pic>
            <p:nvPicPr>
              <p:cNvPr id="56"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57"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cxnSp>
          <p:nvCxnSpPr>
            <p:cNvPr id="54" name="Straight Connector 53"/>
            <p:cNvCxnSpPr/>
            <p:nvPr/>
          </p:nvCxnSpPr>
          <p:spPr bwMode="auto">
            <a:xfrm>
              <a:off x="3623577" y="5346615"/>
              <a:ext cx="0" cy="288000"/>
            </a:xfrm>
            <a:prstGeom prst="line">
              <a:avLst/>
            </a:prstGeom>
            <a:solidFill>
              <a:srgbClr val="6666FF"/>
            </a:solidFill>
            <a:ln w="57150" cap="flat" cmpd="sng" algn="ctr">
              <a:solidFill>
                <a:sysClr val="window" lastClr="FFFFFF">
                  <a:lumMod val="65000"/>
                </a:sysClr>
              </a:solidFill>
              <a:prstDash val="solid"/>
              <a:round/>
              <a:headEnd type="none" w="med" len="med"/>
              <a:tailEnd type="none" w="med" len="med"/>
            </a:ln>
            <a:effectLst/>
          </p:spPr>
        </p:cxnSp>
        <p:sp>
          <p:nvSpPr>
            <p:cNvPr id="55" name="TextBox 51"/>
            <p:cNvSpPr txBox="1">
              <a:spLocks noChangeArrowheads="1"/>
            </p:cNvSpPr>
            <p:nvPr/>
          </p:nvSpPr>
          <p:spPr bwMode="auto">
            <a:xfrm>
              <a:off x="3131237" y="1789956"/>
              <a:ext cx="973905" cy="461665"/>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ea typeface="+mn-ea"/>
                  <a:cs typeface="Arial" charset="0"/>
                </a:rPr>
                <a:t>GPU2</a:t>
              </a:r>
            </a:p>
            <a:p>
              <a:pPr marL="0" marR="0" lvl="0" indent="0" algn="ctr" defTabSz="914355"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ea typeface="+mn-ea"/>
                  <a:cs typeface="Arial" charset="0"/>
                </a:rPr>
                <a:t>Memory</a:t>
              </a:r>
            </a:p>
          </p:txBody>
        </p:sp>
      </p:grpSp>
      <p:cxnSp>
        <p:nvCxnSpPr>
          <p:cNvPr id="80" name="Straight Connector 79"/>
          <p:cNvCxnSpPr/>
          <p:nvPr/>
        </p:nvCxnSpPr>
        <p:spPr bwMode="auto">
          <a:xfrm>
            <a:off x="6919917" y="5575576"/>
            <a:ext cx="1080000" cy="0"/>
          </a:xfrm>
          <a:prstGeom prst="line">
            <a:avLst/>
          </a:prstGeom>
          <a:solidFill>
            <a:srgbClr val="6666FF"/>
          </a:solidFill>
          <a:ln w="57150" cap="flat" cmpd="sng" algn="ctr">
            <a:solidFill>
              <a:sysClr val="window" lastClr="FFFFFF">
                <a:lumMod val="65000"/>
              </a:sysClr>
            </a:solidFill>
            <a:prstDash val="solid"/>
            <a:round/>
            <a:headEnd type="none" w="med" len="med"/>
            <a:tailEnd type="none" w="med" len="med"/>
          </a:ln>
          <a:effectLst/>
        </p:spPr>
      </p:cxnSp>
      <p:pic>
        <p:nvPicPr>
          <p:cNvPr id="81"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78495" y="5078852"/>
            <a:ext cx="1127594" cy="963271"/>
          </a:xfrm>
          <a:prstGeom prst="rect">
            <a:avLst/>
          </a:prstGeom>
          <a:noFill/>
          <a:ln w="9525">
            <a:noFill/>
            <a:miter lim="800000"/>
            <a:headEnd/>
            <a:tailEnd/>
          </a:ln>
        </p:spPr>
      </p:pic>
      <p:sp>
        <p:nvSpPr>
          <p:cNvPr id="82" name="TextBox 51"/>
          <p:cNvSpPr txBox="1">
            <a:spLocks noChangeArrowheads="1"/>
          </p:cNvSpPr>
          <p:nvPr/>
        </p:nvSpPr>
        <p:spPr bwMode="auto">
          <a:xfrm>
            <a:off x="8350099" y="5395297"/>
            <a:ext cx="389843"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IB</a:t>
            </a:r>
            <a:endParaRPr kumimoji="0" lang="en-US" sz="2400" b="1" i="0" u="none" strike="noStrike" kern="0" cap="none" spc="0" normalizeH="0" baseline="0" noProof="0" dirty="0" smtClean="0">
              <a:ln>
                <a:noFill/>
              </a:ln>
              <a:solidFill>
                <a:srgbClr val="FFFFFF"/>
              </a:solidFill>
              <a:effectLst/>
              <a:uLnTx/>
              <a:uFillTx/>
            </a:endParaRPr>
          </a:p>
        </p:txBody>
      </p:sp>
      <p:sp>
        <p:nvSpPr>
          <p:cNvPr id="83" name="Rectangle 82"/>
          <p:cNvSpPr/>
          <p:nvPr/>
        </p:nvSpPr>
        <p:spPr bwMode="auto">
          <a:xfrm>
            <a:off x="4414872" y="2968677"/>
            <a:ext cx="146206" cy="115417"/>
          </a:xfrm>
          <a:prstGeom prst="rect">
            <a:avLst/>
          </a:prstGeom>
          <a:solidFill>
            <a:srgbClr val="C00000"/>
          </a:solidFill>
          <a:ln w="19050" cap="flat" cmpd="sng" algn="ctr">
            <a:solidFill>
              <a:sysClr val="windowText" lastClr="000000"/>
            </a:solidFill>
            <a:prstDash val="solid"/>
            <a:round/>
            <a:headEnd type="none" w="med" len="med"/>
            <a:tailEnd type="none" w="med" len="med"/>
          </a:ln>
          <a:effectLst/>
        </p:spPr>
        <p:txBody>
          <a:bodyPr vert="horz" wrap="none" lIns="91436" tIns="45718" rIns="91436" bIns="45718"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nvGrpSpPr>
          <p:cNvPr id="84" name="Group 212"/>
          <p:cNvGrpSpPr/>
          <p:nvPr/>
        </p:nvGrpSpPr>
        <p:grpSpPr>
          <a:xfrm>
            <a:off x="4414854" y="2609821"/>
            <a:ext cx="584820" cy="471029"/>
            <a:chOff x="6549870" y="3199456"/>
            <a:chExt cx="584820" cy="471029"/>
          </a:xfrm>
        </p:grpSpPr>
        <p:grpSp>
          <p:nvGrpSpPr>
            <p:cNvPr id="85" name="Group 213"/>
            <p:cNvGrpSpPr/>
            <p:nvPr/>
          </p:nvGrpSpPr>
          <p:grpSpPr>
            <a:xfrm>
              <a:off x="6549870" y="3323059"/>
              <a:ext cx="584820" cy="116592"/>
              <a:chOff x="6549870" y="3323059"/>
              <a:chExt cx="584820" cy="116592"/>
            </a:xfrm>
          </p:grpSpPr>
          <p:sp>
            <p:nvSpPr>
              <p:cNvPr id="101" name="Rectangle 100"/>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2" name="Rectangle 101"/>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3" name="Rectangle 102"/>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4" name="Rectangle 103"/>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6" name="Group 214"/>
            <p:cNvGrpSpPr/>
            <p:nvPr/>
          </p:nvGrpSpPr>
          <p:grpSpPr>
            <a:xfrm>
              <a:off x="6549870" y="3438476"/>
              <a:ext cx="584820" cy="116592"/>
              <a:chOff x="6549870" y="3323059"/>
              <a:chExt cx="584820" cy="116592"/>
            </a:xfrm>
          </p:grpSpPr>
          <p:sp>
            <p:nvSpPr>
              <p:cNvPr id="97" name="Rectangle 96"/>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8" name="Rectangle 97"/>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9" name="Rectangle 98"/>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0" name="Rectangle 99"/>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7" name="Group 215"/>
            <p:cNvGrpSpPr/>
            <p:nvPr/>
          </p:nvGrpSpPr>
          <p:grpSpPr>
            <a:xfrm>
              <a:off x="6549870" y="3553893"/>
              <a:ext cx="584820" cy="116592"/>
              <a:chOff x="6549870" y="3323059"/>
              <a:chExt cx="584820" cy="116592"/>
            </a:xfrm>
          </p:grpSpPr>
          <p:sp>
            <p:nvSpPr>
              <p:cNvPr id="93" name="Rectangle 92"/>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4" name="Rectangle 93"/>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5" name="Rectangle 94"/>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6" name="Rectangle 95"/>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8" name="Group 216"/>
            <p:cNvGrpSpPr/>
            <p:nvPr/>
          </p:nvGrpSpPr>
          <p:grpSpPr>
            <a:xfrm>
              <a:off x="6549870" y="3199456"/>
              <a:ext cx="584820" cy="116592"/>
              <a:chOff x="6549870" y="3323059"/>
              <a:chExt cx="584820" cy="116592"/>
            </a:xfrm>
          </p:grpSpPr>
          <p:sp>
            <p:nvSpPr>
              <p:cNvPr id="89" name="Rectangle 88"/>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0" name="Rectangle 89"/>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1" name="Rectangle 90"/>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2" name="Rectangle 91"/>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05" name="Group 212"/>
          <p:cNvGrpSpPr/>
          <p:nvPr/>
        </p:nvGrpSpPr>
        <p:grpSpPr>
          <a:xfrm>
            <a:off x="4414600" y="2609401"/>
            <a:ext cx="584820" cy="471029"/>
            <a:chOff x="6549870" y="3199456"/>
            <a:chExt cx="584820" cy="471029"/>
          </a:xfrm>
        </p:grpSpPr>
        <p:grpSp>
          <p:nvGrpSpPr>
            <p:cNvPr id="106" name="Group 213"/>
            <p:cNvGrpSpPr/>
            <p:nvPr/>
          </p:nvGrpSpPr>
          <p:grpSpPr>
            <a:xfrm>
              <a:off x="6549870" y="3323059"/>
              <a:ext cx="584820" cy="116592"/>
              <a:chOff x="6549870" y="3323059"/>
              <a:chExt cx="584820" cy="116592"/>
            </a:xfrm>
          </p:grpSpPr>
          <p:sp>
            <p:nvSpPr>
              <p:cNvPr id="122" name="Rectangle 121"/>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3" name="Rectangle 122"/>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4" name="Rectangle 123"/>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5" name="Rectangle 124"/>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7" name="Group 214"/>
            <p:cNvGrpSpPr/>
            <p:nvPr/>
          </p:nvGrpSpPr>
          <p:grpSpPr>
            <a:xfrm>
              <a:off x="6549870" y="3438476"/>
              <a:ext cx="584820" cy="116592"/>
              <a:chOff x="6549870" y="3323059"/>
              <a:chExt cx="584820" cy="116592"/>
            </a:xfrm>
          </p:grpSpPr>
          <p:sp>
            <p:nvSpPr>
              <p:cNvPr id="118" name="Rectangle 117"/>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9" name="Rectangle 118"/>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0" name="Rectangle 119"/>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21" name="Rectangle 120"/>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8" name="Group 215"/>
            <p:cNvGrpSpPr/>
            <p:nvPr/>
          </p:nvGrpSpPr>
          <p:grpSpPr>
            <a:xfrm>
              <a:off x="6549870" y="3553893"/>
              <a:ext cx="584820" cy="116592"/>
              <a:chOff x="6549870" y="3323059"/>
              <a:chExt cx="584820" cy="116592"/>
            </a:xfrm>
          </p:grpSpPr>
          <p:sp>
            <p:nvSpPr>
              <p:cNvPr id="114" name="Rectangle 113"/>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5" name="Rectangle 114"/>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6" name="Rectangle 115"/>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7" name="Rectangle 116"/>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09" name="Group 216"/>
            <p:cNvGrpSpPr/>
            <p:nvPr/>
          </p:nvGrpSpPr>
          <p:grpSpPr>
            <a:xfrm>
              <a:off x="6549870" y="3199456"/>
              <a:ext cx="584820" cy="116592"/>
              <a:chOff x="6549870" y="3323059"/>
              <a:chExt cx="584820" cy="116592"/>
            </a:xfrm>
          </p:grpSpPr>
          <p:sp>
            <p:nvSpPr>
              <p:cNvPr id="110" name="Rectangle 109"/>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1" name="Rectangle 110"/>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2" name="Rectangle 111"/>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13" name="Rectangle 112"/>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26" name="Group 212"/>
          <p:cNvGrpSpPr/>
          <p:nvPr/>
        </p:nvGrpSpPr>
        <p:grpSpPr>
          <a:xfrm>
            <a:off x="4414600" y="2608647"/>
            <a:ext cx="584820" cy="471029"/>
            <a:chOff x="6549870" y="3199456"/>
            <a:chExt cx="584820" cy="471029"/>
          </a:xfrm>
        </p:grpSpPr>
        <p:grpSp>
          <p:nvGrpSpPr>
            <p:cNvPr id="127" name="Group 213"/>
            <p:cNvGrpSpPr/>
            <p:nvPr/>
          </p:nvGrpSpPr>
          <p:grpSpPr>
            <a:xfrm>
              <a:off x="6549870" y="3323059"/>
              <a:ext cx="584820" cy="116592"/>
              <a:chOff x="6549870" y="3323059"/>
              <a:chExt cx="584820" cy="116592"/>
            </a:xfrm>
          </p:grpSpPr>
          <p:sp>
            <p:nvSpPr>
              <p:cNvPr id="143" name="Rectangle 142"/>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4" name="Rectangle 143"/>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5" name="Rectangle 144"/>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6" name="Rectangle 145"/>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28" name="Group 214"/>
            <p:cNvGrpSpPr/>
            <p:nvPr/>
          </p:nvGrpSpPr>
          <p:grpSpPr>
            <a:xfrm>
              <a:off x="6549870" y="3438476"/>
              <a:ext cx="584820" cy="116592"/>
              <a:chOff x="6549870" y="3323059"/>
              <a:chExt cx="584820" cy="116592"/>
            </a:xfrm>
          </p:grpSpPr>
          <p:sp>
            <p:nvSpPr>
              <p:cNvPr id="139" name="Rectangle 138"/>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0" name="Rectangle 139"/>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1" name="Rectangle 140"/>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42" name="Rectangle 141"/>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29" name="Group 215"/>
            <p:cNvGrpSpPr/>
            <p:nvPr/>
          </p:nvGrpSpPr>
          <p:grpSpPr>
            <a:xfrm>
              <a:off x="6549870" y="3553893"/>
              <a:ext cx="584820" cy="116592"/>
              <a:chOff x="6549870" y="3323059"/>
              <a:chExt cx="584820" cy="116592"/>
            </a:xfrm>
          </p:grpSpPr>
          <p:sp>
            <p:nvSpPr>
              <p:cNvPr id="135" name="Rectangle 134"/>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6" name="Rectangle 135"/>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7" name="Rectangle 136"/>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8" name="Rectangle 137"/>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30" name="Group 216"/>
            <p:cNvGrpSpPr/>
            <p:nvPr/>
          </p:nvGrpSpPr>
          <p:grpSpPr>
            <a:xfrm>
              <a:off x="6549870" y="3199456"/>
              <a:ext cx="584820" cy="116592"/>
              <a:chOff x="6549870" y="3323059"/>
              <a:chExt cx="584820" cy="116592"/>
            </a:xfrm>
          </p:grpSpPr>
          <p:sp>
            <p:nvSpPr>
              <p:cNvPr id="131" name="Rectangle 130"/>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2" name="Rectangle 131"/>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3" name="Rectangle 132"/>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34" name="Rectangle 133"/>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sp>
        <p:nvSpPr>
          <p:cNvPr id="147" name="TextBox 51"/>
          <p:cNvSpPr txBox="1">
            <a:spLocks noChangeArrowheads="1"/>
          </p:cNvSpPr>
          <p:nvPr/>
        </p:nvSpPr>
        <p:spPr bwMode="auto">
          <a:xfrm>
            <a:off x="5963909" y="2404346"/>
            <a:ext cx="1199902" cy="461546"/>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System</a:t>
            </a:r>
          </a:p>
          <a:p>
            <a:r>
              <a:rPr lang="en-US" dirty="0">
                <a:solidFill>
                  <a:schemeClr val="bg1"/>
                </a:solidFill>
              </a:rPr>
              <a:t>Memory</a:t>
            </a:r>
          </a:p>
        </p:txBody>
      </p:sp>
      <p:sp>
        <p:nvSpPr>
          <p:cNvPr id="148" name="Curved Up Arrow 147"/>
          <p:cNvSpPr/>
          <p:nvPr/>
        </p:nvSpPr>
        <p:spPr>
          <a:xfrm flipH="1">
            <a:off x="2750743" y="3220610"/>
            <a:ext cx="2016688" cy="2354967"/>
          </a:xfrm>
          <a:prstGeom prst="curvedUpArrow">
            <a:avLst>
              <a:gd name="adj1" fmla="val 6142"/>
              <a:gd name="adj2" fmla="val 21936"/>
              <a:gd name="adj3" fmla="val 25000"/>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Tree>
    <p:extLst>
      <p:ext uri="{BB962C8B-B14F-4D97-AF65-F5344CB8AC3E}">
        <p14:creationId xmlns:p14="http://schemas.microsoft.com/office/powerpoint/2010/main" val="36872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GPUDirect™</a:t>
            </a:r>
          </a:p>
        </p:txBody>
      </p:sp>
      <p:sp>
        <p:nvSpPr>
          <p:cNvPr id="3" name="Text Placeholder 2"/>
          <p:cNvSpPr>
            <a:spLocks noGrp="1"/>
          </p:cNvSpPr>
          <p:nvPr>
            <p:ph type="body" sz="quarter" idx="10"/>
          </p:nvPr>
        </p:nvSpPr>
        <p:spPr/>
        <p:txBody>
          <a:bodyPr/>
          <a:lstStyle/>
          <a:p>
            <a:r>
              <a:rPr lang="en-US" dirty="0"/>
              <a:t>Support for RDMA</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pic>
        <p:nvPicPr>
          <p:cNvPr id="6" name="Picture 5"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1460" y="2486161"/>
            <a:ext cx="1468897" cy="1468897"/>
          </a:xfrm>
          <a:prstGeom prst="rect">
            <a:avLst/>
          </a:prstGeom>
        </p:spPr>
      </p:pic>
      <p:cxnSp>
        <p:nvCxnSpPr>
          <p:cNvPr id="7" name="Straight Connector 6"/>
          <p:cNvCxnSpPr/>
          <p:nvPr/>
        </p:nvCxnSpPr>
        <p:spPr bwMode="auto">
          <a:xfrm>
            <a:off x="1876122" y="5579770"/>
            <a:ext cx="4376818" cy="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grpSp>
        <p:nvGrpSpPr>
          <p:cNvPr id="8" name="Group 7"/>
          <p:cNvGrpSpPr/>
          <p:nvPr/>
        </p:nvGrpSpPr>
        <p:grpSpPr>
          <a:xfrm>
            <a:off x="2214092" y="1723337"/>
            <a:ext cx="1288889" cy="3844660"/>
            <a:chOff x="2087091" y="1508596"/>
            <a:chExt cx="1288889" cy="3844659"/>
          </a:xfrm>
        </p:grpSpPr>
        <p:pic>
          <p:nvPicPr>
            <p:cNvPr id="9"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087091" y="201792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10" name="Group 209"/>
            <p:cNvGrpSpPr/>
            <p:nvPr/>
          </p:nvGrpSpPr>
          <p:grpSpPr>
            <a:xfrm>
              <a:off x="2218463" y="4036932"/>
              <a:ext cx="1031111" cy="1031111"/>
              <a:chOff x="1658440" y="2996359"/>
              <a:chExt cx="1031111" cy="1031111"/>
            </a:xfrm>
          </p:grpSpPr>
          <p:pic>
            <p:nvPicPr>
              <p:cNvPr id="37"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38"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1</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grpSp>
          <p:nvGrpSpPr>
            <p:cNvPr id="11" name="Group 212"/>
            <p:cNvGrpSpPr/>
            <p:nvPr/>
          </p:nvGrpSpPr>
          <p:grpSpPr>
            <a:xfrm>
              <a:off x="2550641" y="2398604"/>
              <a:ext cx="584820" cy="471029"/>
              <a:chOff x="6549870" y="3199456"/>
              <a:chExt cx="584820" cy="471029"/>
            </a:xfrm>
          </p:grpSpPr>
          <p:grpSp>
            <p:nvGrpSpPr>
              <p:cNvPr id="17" name="Group 213"/>
              <p:cNvGrpSpPr/>
              <p:nvPr/>
            </p:nvGrpSpPr>
            <p:grpSpPr>
              <a:xfrm>
                <a:off x="6549870" y="3323059"/>
                <a:ext cx="584820" cy="116592"/>
                <a:chOff x="6549870" y="3323059"/>
                <a:chExt cx="584820" cy="116592"/>
              </a:xfrm>
            </p:grpSpPr>
            <p:sp>
              <p:nvSpPr>
                <p:cNvPr id="33" name="Rectangle 32"/>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4" name="Rectangle 33"/>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5" name="Rectangle 34"/>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6" name="Rectangle 35"/>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8" name="Group 214"/>
              <p:cNvGrpSpPr/>
              <p:nvPr/>
            </p:nvGrpSpPr>
            <p:grpSpPr>
              <a:xfrm>
                <a:off x="6549870" y="3438476"/>
                <a:ext cx="584820" cy="116592"/>
                <a:chOff x="6549870" y="3323059"/>
                <a:chExt cx="584820" cy="116592"/>
              </a:xfrm>
            </p:grpSpPr>
            <p:sp>
              <p:nvSpPr>
                <p:cNvPr id="29" name="Rectangle 28"/>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0" name="Rectangle 29"/>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1" name="Rectangle 30"/>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32" name="Rectangle 31"/>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19" name="Group 215"/>
              <p:cNvGrpSpPr/>
              <p:nvPr/>
            </p:nvGrpSpPr>
            <p:grpSpPr>
              <a:xfrm>
                <a:off x="6549870" y="3553893"/>
                <a:ext cx="584820" cy="116592"/>
                <a:chOff x="6549870" y="3323059"/>
                <a:chExt cx="584820" cy="116592"/>
              </a:xfrm>
            </p:grpSpPr>
            <p:sp>
              <p:nvSpPr>
                <p:cNvPr id="25" name="Rectangle 24"/>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6" name="Rectangle 25"/>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7" name="Rectangle 26"/>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8" name="Rectangle 27"/>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20" name="Group 216"/>
              <p:cNvGrpSpPr/>
              <p:nvPr/>
            </p:nvGrpSpPr>
            <p:grpSpPr>
              <a:xfrm>
                <a:off x="6549870" y="3199456"/>
                <a:ext cx="584820" cy="116592"/>
                <a:chOff x="6549870" y="3323059"/>
                <a:chExt cx="584820" cy="116592"/>
              </a:xfrm>
            </p:grpSpPr>
            <p:sp>
              <p:nvSpPr>
                <p:cNvPr id="21" name="Rectangle 20"/>
                <p:cNvSpPr/>
                <p:nvPr/>
              </p:nvSpPr>
              <p:spPr bwMode="auto">
                <a:xfrm>
                  <a:off x="6549870" y="3323059"/>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2" name="Rectangle 21"/>
                <p:cNvSpPr/>
                <p:nvPr/>
              </p:nvSpPr>
              <p:spPr bwMode="auto">
                <a:xfrm>
                  <a:off x="669607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3" name="Rectangle 22"/>
                <p:cNvSpPr/>
                <p:nvPr/>
              </p:nvSpPr>
              <p:spPr bwMode="auto">
                <a:xfrm>
                  <a:off x="6842280"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24" name="Rectangle 23"/>
                <p:cNvSpPr/>
                <p:nvPr/>
              </p:nvSpPr>
              <p:spPr bwMode="auto">
                <a:xfrm>
                  <a:off x="6988485" y="3324234"/>
                  <a:ext cx="146205" cy="115417"/>
                </a:xfrm>
                <a:prstGeom prst="rect">
                  <a:avLst/>
                </a:prstGeom>
                <a:solidFill>
                  <a:srgbClr val="C00000"/>
                </a:solidFill>
                <a:ln w="19050" cap="flat" cmpd="sng" algn="ctr">
                  <a:solidFill>
                    <a:sysClr val="window" lastClr="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12" name="AutoShape 14"/>
            <p:cNvGrpSpPr>
              <a:grpSpLocks/>
            </p:cNvGrpSpPr>
            <p:nvPr/>
          </p:nvGrpSpPr>
          <p:grpSpPr bwMode="auto">
            <a:xfrm>
              <a:off x="2527683" y="3309866"/>
              <a:ext cx="412739" cy="698772"/>
              <a:chOff x="1444" y="2001"/>
              <a:chExt cx="196" cy="691"/>
            </a:xfrm>
          </p:grpSpPr>
          <p:pic>
            <p:nvPicPr>
              <p:cNvPr id="15"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16"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cxnSp>
          <p:nvCxnSpPr>
            <p:cNvPr id="13" name="Straight Connector 12"/>
            <p:cNvCxnSpPr/>
            <p:nvPr/>
          </p:nvCxnSpPr>
          <p:spPr bwMode="auto">
            <a:xfrm>
              <a:off x="2737293" y="5065255"/>
              <a:ext cx="0" cy="28800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sp>
          <p:nvSpPr>
            <p:cNvPr id="14" name="TextBox 51"/>
            <p:cNvSpPr txBox="1">
              <a:spLocks noChangeArrowheads="1"/>
            </p:cNvSpPr>
            <p:nvPr/>
          </p:nvSpPr>
          <p:spPr bwMode="auto">
            <a:xfrm>
              <a:off x="2244953" y="1508596"/>
              <a:ext cx="973905" cy="46166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GPU1</a:t>
              </a:r>
            </a:p>
            <a:p>
              <a:r>
                <a:rPr lang="en-US" dirty="0">
                  <a:solidFill>
                    <a:schemeClr val="bg1"/>
                  </a:solidFill>
                </a:rPr>
                <a:t>Memory</a:t>
              </a:r>
            </a:p>
          </p:txBody>
        </p:sp>
      </p:grpSp>
      <p:sp>
        <p:nvSpPr>
          <p:cNvPr id="39" name="TextBox 38"/>
          <p:cNvSpPr txBox="1"/>
          <p:nvPr/>
        </p:nvSpPr>
        <p:spPr>
          <a:xfrm>
            <a:off x="1892713" y="5302773"/>
            <a:ext cx="545334" cy="27699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PCI-e</a:t>
            </a:r>
          </a:p>
        </p:txBody>
      </p:sp>
      <p:pic>
        <p:nvPicPr>
          <p:cNvPr id="40"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18669" y="4038208"/>
            <a:ext cx="1127594" cy="963271"/>
          </a:xfrm>
          <a:prstGeom prst="rect">
            <a:avLst/>
          </a:prstGeom>
          <a:noFill/>
          <a:ln w="9525">
            <a:noFill/>
            <a:miter lim="800000"/>
            <a:headEnd/>
            <a:tailEnd/>
          </a:ln>
        </p:spPr>
      </p:pic>
      <p:sp>
        <p:nvSpPr>
          <p:cNvPr id="41" name="TextBox 51"/>
          <p:cNvSpPr txBox="1">
            <a:spLocks noChangeArrowheads="1"/>
          </p:cNvSpPr>
          <p:nvPr/>
        </p:nvSpPr>
        <p:spPr bwMode="auto">
          <a:xfrm>
            <a:off x="6277264" y="4354653"/>
            <a:ext cx="615866"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CPU</a:t>
            </a:r>
            <a:endParaRPr kumimoji="0" lang="en-US" sz="2400" b="1" i="0" u="none" strike="noStrike" kern="0" cap="none" spc="0" normalizeH="0" baseline="0" noProof="0" dirty="0" smtClean="0">
              <a:ln>
                <a:noFill/>
              </a:ln>
              <a:solidFill>
                <a:srgbClr val="FFFFFF"/>
              </a:solidFill>
              <a:effectLst/>
              <a:uLnTx/>
              <a:uFillTx/>
            </a:endParaRPr>
          </a:p>
        </p:txBody>
      </p:sp>
      <p:pic>
        <p:nvPicPr>
          <p:cNvPr id="42" name="Picture 130" descr="Intel_CP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45905" y="5271527"/>
            <a:ext cx="682504" cy="633425"/>
          </a:xfrm>
          <a:prstGeom prst="rect">
            <a:avLst/>
          </a:prstGeom>
          <a:noFill/>
          <a:ln w="9525">
            <a:noFill/>
            <a:miter lim="800000"/>
            <a:headEnd/>
            <a:tailEnd/>
          </a:ln>
        </p:spPr>
      </p:pic>
      <p:sp>
        <p:nvSpPr>
          <p:cNvPr id="43" name="TextBox 51"/>
          <p:cNvSpPr txBox="1">
            <a:spLocks noChangeArrowheads="1"/>
          </p:cNvSpPr>
          <p:nvPr/>
        </p:nvSpPr>
        <p:spPr bwMode="auto">
          <a:xfrm>
            <a:off x="6336513" y="5380422"/>
            <a:ext cx="498847" cy="430883"/>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Chip</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rPr>
              <a:t>set</a:t>
            </a:r>
          </a:p>
        </p:txBody>
      </p:sp>
      <p:sp>
        <p:nvSpPr>
          <p:cNvPr id="44" name="Up-Down Arrow 43"/>
          <p:cNvSpPr/>
          <p:nvPr/>
        </p:nvSpPr>
        <p:spPr>
          <a:xfrm>
            <a:off x="6513531" y="4976840"/>
            <a:ext cx="148931" cy="285029"/>
          </a:xfrm>
          <a:prstGeom prst="upDownArrow">
            <a:avLst/>
          </a:prstGeom>
          <a:solidFill>
            <a:sysClr val="window" lastClr="FFFFFF">
              <a:lumMod val="75000"/>
            </a:sysClr>
          </a:solidFill>
          <a:ln w="25400" cap="flat" cmpd="sng" algn="ctr">
            <a:noFill/>
            <a:prstDash val="solid"/>
          </a:ln>
          <a:effectLst/>
        </p:spPr>
        <p:txBody>
          <a:bodyPr lIns="91436" tIns="45718" rIns="91436" bIns="4571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Trebuchet MS"/>
              <a:ea typeface="+mn-ea"/>
              <a:cs typeface="+mn-cs"/>
            </a:endParaRPr>
          </a:p>
        </p:txBody>
      </p:sp>
      <p:grpSp>
        <p:nvGrpSpPr>
          <p:cNvPr id="45" name="AutoShape 14"/>
          <p:cNvGrpSpPr>
            <a:grpSpLocks/>
          </p:cNvGrpSpPr>
          <p:nvPr/>
        </p:nvGrpSpPr>
        <p:grpSpPr bwMode="auto">
          <a:xfrm rot="10800000">
            <a:off x="6453479" y="3472035"/>
            <a:ext cx="217970" cy="589450"/>
            <a:chOff x="1444" y="2001"/>
            <a:chExt cx="196" cy="691"/>
          </a:xfrm>
        </p:grpSpPr>
        <p:pic>
          <p:nvPicPr>
            <p:cNvPr id="46" name="AutoShape 14"/>
            <p:cNvPicPr>
              <a:picLocks noChangeArrowheads="1"/>
            </p:cNvPicPr>
            <p:nvPr/>
          </p:nvPicPr>
          <p:blipFill>
            <a:blip r:embed="rId9" cstate="screen"/>
            <a:srcRect/>
            <a:stretch>
              <a:fillRect/>
            </a:stretch>
          </p:blipFill>
          <p:spPr bwMode="auto">
            <a:xfrm>
              <a:off x="1444" y="2001"/>
              <a:ext cx="196" cy="691"/>
            </a:xfrm>
            <a:prstGeom prst="rect">
              <a:avLst/>
            </a:prstGeom>
            <a:noFill/>
            <a:ln w="9525">
              <a:noFill/>
              <a:miter lim="800000"/>
              <a:headEnd/>
              <a:tailEnd/>
            </a:ln>
          </p:spPr>
        </p:pic>
        <p:sp>
          <p:nvSpPr>
            <p:cNvPr id="47" name="Text Box 47"/>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pic>
        <p:nvPicPr>
          <p:cNvPr id="48" name="Picture 47" descr="memory_v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5732" y="2598255"/>
            <a:ext cx="1468897" cy="1468897"/>
          </a:xfrm>
          <a:prstGeom prst="rect">
            <a:avLst/>
          </a:prstGeom>
        </p:spPr>
      </p:pic>
      <p:grpSp>
        <p:nvGrpSpPr>
          <p:cNvPr id="49" name="Group 48"/>
          <p:cNvGrpSpPr/>
          <p:nvPr/>
        </p:nvGrpSpPr>
        <p:grpSpPr>
          <a:xfrm>
            <a:off x="3956177" y="1720989"/>
            <a:ext cx="1288889" cy="3844660"/>
            <a:chOff x="2973375" y="1789956"/>
            <a:chExt cx="1288889" cy="3844659"/>
          </a:xfrm>
        </p:grpSpPr>
        <p:pic>
          <p:nvPicPr>
            <p:cNvPr id="50" name="Picture 132" descr="Plain_Chip.png"/>
            <p:cNvPicPr>
              <a:picLocks noChangeAspect="1"/>
            </p:cNvPicPr>
            <p:nvPr/>
          </p:nvPicPr>
          <p:blipFill>
            <a:blip r:embed="rId4" cstate="email">
              <a:lum bright="-60000" contrast="42000"/>
              <a:extLst>
                <a:ext uri="{28A0092B-C50C-407E-A947-70E740481C1C}">
                  <a14:useLocalDpi xmlns:a14="http://schemas.microsoft.com/office/drawing/2010/main"/>
                </a:ext>
              </a:extLst>
            </a:blip>
            <a:srcRect/>
            <a:stretch>
              <a:fillRect/>
            </a:stretch>
          </p:blipFill>
          <p:spPr bwMode="auto">
            <a:xfrm>
              <a:off x="2973375" y="2299289"/>
              <a:ext cx="1288889" cy="1288889"/>
            </a:xfrm>
            <a:prstGeom prst="rect">
              <a:avLst/>
            </a:prstGeom>
            <a:noFill/>
            <a:ln w="9525">
              <a:noFill/>
              <a:miter lim="800000"/>
              <a:headEnd/>
              <a:tailEnd/>
            </a:ln>
            <a:effectLst>
              <a:outerShdw blurRad="50800" dist="50800" dir="5400000" algn="ctr" rotWithShape="0">
                <a:srgbClr val="000000">
                  <a:alpha val="25000"/>
                </a:srgbClr>
              </a:outerShdw>
            </a:effectLst>
          </p:spPr>
        </p:pic>
        <p:grpSp>
          <p:nvGrpSpPr>
            <p:cNvPr id="51" name="Group 209"/>
            <p:cNvGrpSpPr/>
            <p:nvPr/>
          </p:nvGrpSpPr>
          <p:grpSpPr>
            <a:xfrm>
              <a:off x="3104747" y="4318292"/>
              <a:ext cx="1031111" cy="1031111"/>
              <a:chOff x="1658440" y="2996359"/>
              <a:chExt cx="1031111" cy="1031111"/>
            </a:xfrm>
          </p:grpSpPr>
          <p:pic>
            <p:nvPicPr>
              <p:cNvPr id="78" name="Picture 128" descr="NV_GPU.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8440" y="2996359"/>
                <a:ext cx="1031111" cy="1031111"/>
              </a:xfrm>
              <a:prstGeom prst="rect">
                <a:avLst/>
              </a:prstGeom>
              <a:solidFill>
                <a:srgbClr val="000000"/>
              </a:solidFill>
              <a:ln w="9525">
                <a:noFill/>
                <a:miter lim="800000"/>
                <a:headEnd/>
                <a:tailEnd/>
              </a:ln>
            </p:spPr>
          </p:pic>
          <p:sp>
            <p:nvSpPr>
              <p:cNvPr id="79" name="TextBox 51"/>
              <p:cNvSpPr txBox="1">
                <a:spLocks noChangeArrowheads="1"/>
              </p:cNvSpPr>
              <p:nvPr/>
            </p:nvSpPr>
            <p:spPr bwMode="auto">
              <a:xfrm>
                <a:off x="1861066" y="3358026"/>
                <a:ext cx="625858" cy="492443"/>
              </a:xfrm>
              <a:prstGeom prst="rect">
                <a:avLst/>
              </a:prstGeom>
              <a:noFill/>
              <a:ln w="9525">
                <a:noFill/>
                <a:miter lim="800000"/>
                <a:headEnd/>
                <a:tailEnd/>
              </a:ln>
            </p:spPr>
            <p:txBody>
              <a:bodyPr wrap="square">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GPU</a:t>
                </a: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2</a:t>
                </a:r>
                <a:endParaRPr kumimoji="0" 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grpSp>
        <p:grpSp>
          <p:nvGrpSpPr>
            <p:cNvPr id="52" name="Group 212"/>
            <p:cNvGrpSpPr/>
            <p:nvPr/>
          </p:nvGrpSpPr>
          <p:grpSpPr>
            <a:xfrm>
              <a:off x="3436925" y="2679964"/>
              <a:ext cx="584820" cy="471029"/>
              <a:chOff x="6549870" y="3199456"/>
              <a:chExt cx="584820" cy="471029"/>
            </a:xfrm>
          </p:grpSpPr>
          <p:grpSp>
            <p:nvGrpSpPr>
              <p:cNvPr id="58" name="Group 213"/>
              <p:cNvGrpSpPr/>
              <p:nvPr/>
            </p:nvGrpSpPr>
            <p:grpSpPr>
              <a:xfrm>
                <a:off x="6549870" y="3323059"/>
                <a:ext cx="584820" cy="116592"/>
                <a:chOff x="6549870" y="3323059"/>
                <a:chExt cx="584820" cy="116592"/>
              </a:xfrm>
            </p:grpSpPr>
            <p:sp>
              <p:nvSpPr>
                <p:cNvPr id="74" name="Rectangle 73"/>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5" name="Rectangle 74"/>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6" name="Rectangle 75"/>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7" name="Rectangle 76"/>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59" name="Group 214"/>
              <p:cNvGrpSpPr/>
              <p:nvPr/>
            </p:nvGrpSpPr>
            <p:grpSpPr>
              <a:xfrm>
                <a:off x="6549870" y="3438476"/>
                <a:ext cx="584820" cy="116592"/>
                <a:chOff x="6549870" y="3323059"/>
                <a:chExt cx="584820" cy="116592"/>
              </a:xfrm>
            </p:grpSpPr>
            <p:sp>
              <p:nvSpPr>
                <p:cNvPr id="70" name="Rectangle 69"/>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1" name="Rectangle 70"/>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2" name="Rectangle 71"/>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73" name="Rectangle 72"/>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0" name="Group 215"/>
              <p:cNvGrpSpPr/>
              <p:nvPr/>
            </p:nvGrpSpPr>
            <p:grpSpPr>
              <a:xfrm>
                <a:off x="6549870" y="3553893"/>
                <a:ext cx="584820" cy="116592"/>
                <a:chOff x="6549870" y="3323059"/>
                <a:chExt cx="584820" cy="116592"/>
              </a:xfrm>
            </p:grpSpPr>
            <p:sp>
              <p:nvSpPr>
                <p:cNvPr id="66" name="Rectangle 65"/>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7" name="Rectangle 66"/>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8" name="Rectangle 67"/>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9" name="Rectangle 68"/>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61" name="Group 216"/>
              <p:cNvGrpSpPr/>
              <p:nvPr/>
            </p:nvGrpSpPr>
            <p:grpSpPr>
              <a:xfrm>
                <a:off x="6549870" y="3199456"/>
                <a:ext cx="584820" cy="116592"/>
                <a:chOff x="6549870" y="3323059"/>
                <a:chExt cx="584820" cy="116592"/>
              </a:xfrm>
            </p:grpSpPr>
            <p:sp>
              <p:nvSpPr>
                <p:cNvPr id="62" name="Rectangle 61"/>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3" name="Rectangle 62"/>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4" name="Rectangle 63"/>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65" name="Rectangle 64"/>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grpSp>
          <p:nvGrpSpPr>
            <p:cNvPr id="53" name="AutoShape 14"/>
            <p:cNvGrpSpPr>
              <a:grpSpLocks/>
            </p:cNvGrpSpPr>
            <p:nvPr/>
          </p:nvGrpSpPr>
          <p:grpSpPr bwMode="auto">
            <a:xfrm>
              <a:off x="3413967" y="3591226"/>
              <a:ext cx="412739" cy="698772"/>
              <a:chOff x="1444" y="2001"/>
              <a:chExt cx="196" cy="691"/>
            </a:xfrm>
          </p:grpSpPr>
          <p:pic>
            <p:nvPicPr>
              <p:cNvPr id="56" name="AutoShape 14"/>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44" y="2001"/>
                <a:ext cx="196" cy="691"/>
              </a:xfrm>
              <a:prstGeom prst="rect">
                <a:avLst/>
              </a:prstGeom>
              <a:noFill/>
              <a:ln w="9525">
                <a:noFill/>
                <a:miter lim="800000"/>
                <a:headEnd/>
                <a:tailEnd/>
              </a:ln>
            </p:spPr>
          </p:pic>
          <p:sp>
            <p:nvSpPr>
              <p:cNvPr id="57" name="Text Box 53"/>
              <p:cNvSpPr txBox="1">
                <a:spLocks noChangeArrowheads="1"/>
              </p:cNvSpPr>
              <p:nvPr/>
            </p:nvSpPr>
            <p:spPr bwMode="auto">
              <a:xfrm rot="5400000">
                <a:off x="1253" y="2305"/>
                <a:ext cx="582" cy="87"/>
              </a:xfrm>
              <a:prstGeom prst="rect">
                <a:avLst/>
              </a:prstGeom>
              <a:noFill/>
              <a:ln w="9525">
                <a:noFill/>
                <a:miter lim="800000"/>
                <a:headEnd/>
                <a:tailEnd/>
              </a:ln>
            </p:spPr>
            <p:txBody>
              <a:bodyPr rot="10800000" vert="eaVert" wrap="none"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smtClean="0">
                  <a:ln>
                    <a:noFill/>
                  </a:ln>
                  <a:solidFill>
                    <a:srgbClr val="000000"/>
                  </a:solidFill>
                  <a:effectLst/>
                  <a:uLnTx/>
                  <a:uFillTx/>
                </a:endParaRPr>
              </a:p>
            </p:txBody>
          </p:sp>
        </p:grpSp>
        <p:cxnSp>
          <p:nvCxnSpPr>
            <p:cNvPr id="54" name="Straight Connector 53"/>
            <p:cNvCxnSpPr/>
            <p:nvPr/>
          </p:nvCxnSpPr>
          <p:spPr bwMode="auto">
            <a:xfrm>
              <a:off x="3623577" y="5346615"/>
              <a:ext cx="0" cy="28800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sp>
          <p:nvSpPr>
            <p:cNvPr id="55" name="TextBox 51"/>
            <p:cNvSpPr txBox="1">
              <a:spLocks noChangeArrowheads="1"/>
            </p:cNvSpPr>
            <p:nvPr/>
          </p:nvSpPr>
          <p:spPr bwMode="auto">
            <a:xfrm>
              <a:off x="3131237" y="1789956"/>
              <a:ext cx="973905" cy="461665"/>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GPU2</a:t>
              </a:r>
            </a:p>
            <a:p>
              <a:r>
                <a:rPr lang="en-US" dirty="0">
                  <a:solidFill>
                    <a:schemeClr val="bg1"/>
                  </a:solidFill>
                </a:rPr>
                <a:t>Memory</a:t>
              </a:r>
            </a:p>
          </p:txBody>
        </p:sp>
      </p:grpSp>
      <p:cxnSp>
        <p:nvCxnSpPr>
          <p:cNvPr id="80" name="Straight Connector 79"/>
          <p:cNvCxnSpPr/>
          <p:nvPr/>
        </p:nvCxnSpPr>
        <p:spPr bwMode="auto">
          <a:xfrm>
            <a:off x="6919917" y="5575576"/>
            <a:ext cx="1080000" cy="0"/>
          </a:xfrm>
          <a:prstGeom prst="line">
            <a:avLst/>
          </a:prstGeom>
          <a:solidFill>
            <a:srgbClr val="6666FF"/>
          </a:solidFill>
          <a:ln w="57150" cap="flat" cmpd="sng" algn="ctr">
            <a:solidFill>
              <a:sysClr val="window" lastClr="FFFFFF">
                <a:lumMod val="50000"/>
              </a:sysClr>
            </a:solidFill>
            <a:prstDash val="solid"/>
            <a:round/>
            <a:headEnd type="none" w="med" len="med"/>
            <a:tailEnd type="none" w="med" len="med"/>
          </a:ln>
          <a:effectLst/>
        </p:spPr>
      </p:cxnSp>
      <p:pic>
        <p:nvPicPr>
          <p:cNvPr id="81" name="Picture 130" descr="Intel_CPU.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78495" y="5078852"/>
            <a:ext cx="1127594" cy="963271"/>
          </a:xfrm>
          <a:prstGeom prst="rect">
            <a:avLst/>
          </a:prstGeom>
          <a:noFill/>
          <a:ln w="9525">
            <a:noFill/>
            <a:miter lim="800000"/>
            <a:headEnd/>
            <a:tailEnd/>
          </a:ln>
        </p:spPr>
      </p:pic>
      <p:sp>
        <p:nvSpPr>
          <p:cNvPr id="82" name="TextBox 51"/>
          <p:cNvSpPr txBox="1">
            <a:spLocks noChangeArrowheads="1"/>
          </p:cNvSpPr>
          <p:nvPr/>
        </p:nvSpPr>
        <p:spPr bwMode="auto">
          <a:xfrm>
            <a:off x="8350099" y="5395297"/>
            <a:ext cx="389843" cy="338550"/>
          </a:xfrm>
          <a:prstGeom prst="rect">
            <a:avLst/>
          </a:prstGeom>
          <a:noFill/>
          <a:ln w="9525">
            <a:noFill/>
            <a:miter lim="800000"/>
            <a:headEnd/>
            <a:tailEnd/>
          </a:ln>
        </p:spPr>
        <p:txBody>
          <a:bodyPr wrap="none" lIns="91436" tIns="45718" rIns="91436" bIns="45718">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IB</a:t>
            </a:r>
            <a:endParaRPr kumimoji="0" lang="en-US" sz="2400" b="1" i="0" u="none" strike="noStrike" kern="0" cap="none" spc="0" normalizeH="0" baseline="0" noProof="0" dirty="0" smtClean="0">
              <a:ln>
                <a:noFill/>
              </a:ln>
              <a:solidFill>
                <a:srgbClr val="FFFFFF"/>
              </a:solidFill>
              <a:effectLst/>
              <a:uLnTx/>
              <a:uFillTx/>
            </a:endParaRPr>
          </a:p>
        </p:txBody>
      </p:sp>
      <p:grpSp>
        <p:nvGrpSpPr>
          <p:cNvPr id="83" name="Group 212"/>
          <p:cNvGrpSpPr/>
          <p:nvPr/>
        </p:nvGrpSpPr>
        <p:grpSpPr>
          <a:xfrm>
            <a:off x="4414600" y="2608647"/>
            <a:ext cx="584820" cy="471029"/>
            <a:chOff x="6549870" y="3199456"/>
            <a:chExt cx="584820" cy="471029"/>
          </a:xfrm>
        </p:grpSpPr>
        <p:grpSp>
          <p:nvGrpSpPr>
            <p:cNvPr id="84" name="Group 213"/>
            <p:cNvGrpSpPr/>
            <p:nvPr/>
          </p:nvGrpSpPr>
          <p:grpSpPr>
            <a:xfrm>
              <a:off x="6549870" y="3323059"/>
              <a:ext cx="584820" cy="116592"/>
              <a:chOff x="6549870" y="3323059"/>
              <a:chExt cx="584820" cy="116592"/>
            </a:xfrm>
          </p:grpSpPr>
          <p:sp>
            <p:nvSpPr>
              <p:cNvPr id="100" name="Rectangle 99"/>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1" name="Rectangle 100"/>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2" name="Rectangle 101"/>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103" name="Rectangle 102"/>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5" name="Group 214"/>
            <p:cNvGrpSpPr/>
            <p:nvPr/>
          </p:nvGrpSpPr>
          <p:grpSpPr>
            <a:xfrm>
              <a:off x="6549870" y="3438476"/>
              <a:ext cx="584820" cy="116592"/>
              <a:chOff x="6549870" y="3323059"/>
              <a:chExt cx="584820" cy="116592"/>
            </a:xfrm>
          </p:grpSpPr>
          <p:sp>
            <p:nvSpPr>
              <p:cNvPr id="96" name="Rectangle 95"/>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7" name="Rectangle 96"/>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8" name="Rectangle 97"/>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9" name="Rectangle 98"/>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6" name="Group 215"/>
            <p:cNvGrpSpPr/>
            <p:nvPr/>
          </p:nvGrpSpPr>
          <p:grpSpPr>
            <a:xfrm>
              <a:off x="6549870" y="3553893"/>
              <a:ext cx="584820" cy="116592"/>
              <a:chOff x="6549870" y="3323059"/>
              <a:chExt cx="584820" cy="116592"/>
            </a:xfrm>
          </p:grpSpPr>
          <p:sp>
            <p:nvSpPr>
              <p:cNvPr id="92" name="Rectangle 91"/>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3" name="Rectangle 92"/>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4" name="Rectangle 93"/>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5" name="Rectangle 94"/>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nvGrpSpPr>
            <p:cNvPr id="87" name="Group 216"/>
            <p:cNvGrpSpPr/>
            <p:nvPr/>
          </p:nvGrpSpPr>
          <p:grpSpPr>
            <a:xfrm>
              <a:off x="6549870" y="3199456"/>
              <a:ext cx="584820" cy="116592"/>
              <a:chOff x="6549870" y="3323059"/>
              <a:chExt cx="584820" cy="116592"/>
            </a:xfrm>
          </p:grpSpPr>
          <p:sp>
            <p:nvSpPr>
              <p:cNvPr id="88" name="Rectangle 87"/>
              <p:cNvSpPr/>
              <p:nvPr/>
            </p:nvSpPr>
            <p:spPr bwMode="auto">
              <a:xfrm>
                <a:off x="6549870" y="3323059"/>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89" name="Rectangle 88"/>
              <p:cNvSpPr/>
              <p:nvPr/>
            </p:nvSpPr>
            <p:spPr bwMode="auto">
              <a:xfrm>
                <a:off x="669607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0" name="Rectangle 89"/>
              <p:cNvSpPr/>
              <p:nvPr/>
            </p:nvSpPr>
            <p:spPr bwMode="auto">
              <a:xfrm>
                <a:off x="6842280"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sp>
            <p:nvSpPr>
              <p:cNvPr id="91" name="Rectangle 90"/>
              <p:cNvSpPr/>
              <p:nvPr/>
            </p:nvSpPr>
            <p:spPr bwMode="auto">
              <a:xfrm>
                <a:off x="6988485" y="3324234"/>
                <a:ext cx="146205" cy="115417"/>
              </a:xfrm>
              <a:prstGeom prst="rect">
                <a:avLst/>
              </a:prstGeom>
              <a:solidFill>
                <a:srgbClr val="C00000"/>
              </a:solidFill>
              <a:ln w="19050" cap="flat" cmpd="sng" algn="ctr">
                <a:solidFill>
                  <a:srgbClr val="FFFFFF"/>
                </a:solidFill>
                <a:prstDash val="solid"/>
                <a:round/>
                <a:headEnd type="none" w="med" len="med"/>
                <a:tailEnd type="none" w="med" len="med"/>
              </a:ln>
              <a:effectLst/>
            </p:spPr>
            <p:txBody>
              <a:bodyPr vert="horz" wrap="none" lIns="101600" tIns="50800" rIns="101600" bIns="50800" numCol="1" rtlCol="0" anchor="ctr" anchorCtr="0" compatLnSpc="1">
                <a:prstTxWarp prst="textNoShape">
                  <a:avLst/>
                </a:prstTxWarp>
              </a:bodyPr>
              <a:lstStyle/>
              <a:p>
                <a:pPr marL="4763" marR="0" lvl="0" indent="0" algn="ctr" defTabSz="914355" eaLnBrk="1" fontAlgn="auto" latinLnBrk="0" hangingPunct="1">
                  <a:lnSpc>
                    <a:spcPct val="100000"/>
                  </a:lnSpc>
                  <a:spcBef>
                    <a:spcPts val="0"/>
                  </a:spcBef>
                  <a:spcAft>
                    <a:spcPts val="0"/>
                  </a:spcAft>
                  <a:buClrTx/>
                  <a:buSzPct val="180000"/>
                  <a:buFontTx/>
                  <a:buNone/>
                  <a:tabLst>
                    <a:tab pos="3714564" algn="l"/>
                  </a:tabLst>
                  <a:defRPr/>
                </a:pPr>
                <a:endParaRPr kumimoji="0" lang="en-US" sz="1800" b="1" i="0" u="none" strike="noStrike" kern="0" cap="none" spc="0" normalizeH="0" baseline="0" noProof="0" smtClean="0">
                  <a:ln>
                    <a:noFill/>
                  </a:ln>
                  <a:solidFill>
                    <a:srgbClr val="FFFFFF"/>
                  </a:solidFill>
                  <a:effectLst/>
                  <a:uLnTx/>
                  <a:uFillTx/>
                </a:endParaRPr>
              </a:p>
            </p:txBody>
          </p:sp>
        </p:grpSp>
      </p:grpSp>
      <p:sp>
        <p:nvSpPr>
          <p:cNvPr id="104" name="TextBox 51"/>
          <p:cNvSpPr txBox="1">
            <a:spLocks noChangeArrowheads="1"/>
          </p:cNvSpPr>
          <p:nvPr/>
        </p:nvSpPr>
        <p:spPr bwMode="auto">
          <a:xfrm>
            <a:off x="5963909" y="2404346"/>
            <a:ext cx="1199902" cy="461546"/>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200">
                <a:solidFill>
                  <a:srgbClr val="989898"/>
                </a:solidFill>
                <a:latin typeface="+mn-lt"/>
                <a:ea typeface="+mn-ea"/>
                <a:cs typeface="Arial" charset="0"/>
              </a:defRPr>
            </a:lvl1pPr>
          </a:lstStyle>
          <a:p>
            <a:r>
              <a:rPr lang="en-US" dirty="0">
                <a:solidFill>
                  <a:schemeClr val="bg1"/>
                </a:solidFill>
              </a:rPr>
              <a:t>System</a:t>
            </a:r>
          </a:p>
          <a:p>
            <a:r>
              <a:rPr lang="en-US" dirty="0">
                <a:solidFill>
                  <a:schemeClr val="bg1"/>
                </a:solidFill>
              </a:rPr>
              <a:t>Memory</a:t>
            </a:r>
          </a:p>
        </p:txBody>
      </p:sp>
      <p:sp>
        <p:nvSpPr>
          <p:cNvPr id="204" name="Bent Arrow 203"/>
          <p:cNvSpPr/>
          <p:nvPr/>
        </p:nvSpPr>
        <p:spPr>
          <a:xfrm rot="10800000" flipH="1">
            <a:off x="4515747" y="3220609"/>
            <a:ext cx="3462749" cy="2375256"/>
          </a:xfrm>
          <a:prstGeom prst="bentArrow">
            <a:avLst>
              <a:gd name="adj1" fmla="val 4560"/>
              <a:gd name="adj2" fmla="val 7763"/>
              <a:gd name="adj3" fmla="val 14945"/>
              <a:gd name="adj4" fmla="val 42502"/>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Tree>
    <p:extLst>
      <p:ext uri="{BB962C8B-B14F-4D97-AF65-F5344CB8AC3E}">
        <p14:creationId xmlns:p14="http://schemas.microsoft.com/office/powerpoint/2010/main" val="91904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CUDA-aware MPI</a:t>
            </a:r>
          </a:p>
        </p:txBody>
      </p:sp>
      <p:sp>
        <p:nvSpPr>
          <p:cNvPr id="4" name="Content Placeholder 3"/>
          <p:cNvSpPr>
            <a:spLocks noGrp="1"/>
          </p:cNvSpPr>
          <p:nvPr>
            <p:ph idx="1"/>
          </p:nvPr>
        </p:nvSpPr>
        <p:spPr/>
        <p:txBody>
          <a:bodyPr/>
          <a:lstStyle/>
          <a:p>
            <a:r>
              <a:rPr lang="en-US" dirty="0"/>
              <a:t>Example:</a:t>
            </a:r>
          </a:p>
          <a:p>
            <a:r>
              <a:rPr lang="en-US" dirty="0"/>
              <a:t>MPI Rank 0 </a:t>
            </a:r>
            <a:r>
              <a:rPr lang="en-US" dirty="0" err="1">
                <a:latin typeface="Courier New" panose="02070309020205020404" pitchFamily="49" charset="0"/>
                <a:cs typeface="Courier New" panose="02070309020205020404" pitchFamily="49" charset="0"/>
              </a:rPr>
              <a:t>MPI_Send</a:t>
            </a:r>
            <a:r>
              <a:rPr lang="en-US" dirty="0"/>
              <a:t> from GPU Buffer</a:t>
            </a:r>
          </a:p>
          <a:p>
            <a:r>
              <a:rPr lang="en-US" dirty="0"/>
              <a:t>MPI Rank 1 </a:t>
            </a:r>
            <a:r>
              <a:rPr lang="en-US" dirty="0" err="1">
                <a:latin typeface="Courier New" panose="02070309020205020404" pitchFamily="49" charset="0"/>
                <a:cs typeface="Courier New" panose="02070309020205020404" pitchFamily="49" charset="0"/>
              </a:rPr>
              <a:t>MPI_Recv</a:t>
            </a:r>
            <a:r>
              <a:rPr lang="en-US" dirty="0"/>
              <a:t> to GPU Buffer</a:t>
            </a:r>
          </a:p>
          <a:p>
            <a:endParaRPr lang="en-US" dirty="0"/>
          </a:p>
          <a:p>
            <a:r>
              <a:rPr lang="en-US" dirty="0"/>
              <a:t>Show how CUDA+MPI works in principle</a:t>
            </a:r>
          </a:p>
          <a:p>
            <a:r>
              <a:rPr lang="en-US" dirty="0" smtClean="0"/>
              <a:t>	Depending </a:t>
            </a:r>
            <a:r>
              <a:rPr lang="en-US" dirty="0"/>
              <a:t>on the MPI implementation, message size, system setup, … </a:t>
            </a:r>
            <a:r>
              <a:rPr lang="en-US" dirty="0" smtClean="0"/>
              <a:t>	situation </a:t>
            </a:r>
            <a:r>
              <a:rPr lang="en-US" dirty="0"/>
              <a:t>might be different</a:t>
            </a:r>
          </a:p>
          <a:p>
            <a:r>
              <a:rPr lang="en-US" dirty="0" smtClean="0"/>
              <a:t>Two </a:t>
            </a:r>
            <a:r>
              <a:rPr lang="en-US" dirty="0"/>
              <a:t>GPUs in two </a:t>
            </a:r>
            <a:r>
              <a:rPr lang="en-US" dirty="0" smtClean="0"/>
              <a:t>nodes</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Tree>
    <p:extLst>
      <p:ext uri="{BB962C8B-B14F-4D97-AF65-F5344CB8AC3E}">
        <p14:creationId xmlns:p14="http://schemas.microsoft.com/office/powerpoint/2010/main" val="22078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CUDA-aware MPI</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13" name="Group 12"/>
          <p:cNvGrpSpPr/>
          <p:nvPr/>
        </p:nvGrpSpPr>
        <p:grpSpPr>
          <a:xfrm>
            <a:off x="1478767" y="2126513"/>
            <a:ext cx="8015266" cy="3196544"/>
            <a:chOff x="1894387" y="1745513"/>
            <a:chExt cx="8015266" cy="3196544"/>
          </a:xfrm>
        </p:grpSpPr>
        <p:sp>
          <p:nvSpPr>
            <p:cNvPr id="6" name="Rectangle 5"/>
            <p:cNvSpPr/>
            <p:nvPr/>
          </p:nvSpPr>
          <p:spPr>
            <a:xfrm>
              <a:off x="4800129" y="1745513"/>
              <a:ext cx="2203200" cy="4104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dirty="0" smtClean="0">
                  <a:ln>
                    <a:noFill/>
                  </a:ln>
                  <a:solidFill>
                    <a:prstClr val="white"/>
                  </a:solidFill>
                  <a:effectLst/>
                  <a:uLnTx/>
                  <a:uFillTx/>
                  <a:latin typeface="Trebuchet MS"/>
                  <a:ea typeface="+mn-ea"/>
                  <a:cs typeface="+mn-cs"/>
                </a:rPr>
                <a:t>GPU Buffer</a:t>
              </a:r>
            </a:p>
          </p:txBody>
        </p:sp>
        <p:sp>
          <p:nvSpPr>
            <p:cNvPr id="7" name="Right Arrow 6"/>
            <p:cNvSpPr/>
            <p:nvPr/>
          </p:nvSpPr>
          <p:spPr>
            <a:xfrm>
              <a:off x="4800128" y="2288144"/>
              <a:ext cx="1404000" cy="410400"/>
            </a:xfrm>
            <a:prstGeom prst="rightArrow">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700" b="0" i="0" u="none" strike="noStrike" kern="0" cap="none" spc="0" normalizeH="0" baseline="0" noProof="0" dirty="0" smtClean="0">
                  <a:ln>
                    <a:noFill/>
                  </a:ln>
                  <a:solidFill>
                    <a:prstClr val="white"/>
                  </a:solidFill>
                  <a:effectLst/>
                  <a:uLnTx/>
                  <a:uFillTx/>
                  <a:latin typeface="Trebuchet MS"/>
                  <a:ea typeface="+mn-ea"/>
                  <a:cs typeface="+mn-cs"/>
                </a:rPr>
                <a:t>PCI-E DMA</a:t>
              </a: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8" name="Rectangle 7"/>
            <p:cNvSpPr/>
            <p:nvPr/>
          </p:nvSpPr>
          <p:spPr>
            <a:xfrm>
              <a:off x="4800128" y="3970409"/>
              <a:ext cx="2203200" cy="410400"/>
            </a:xfrm>
            <a:prstGeom prst="rect">
              <a:avLst/>
            </a:prstGeom>
            <a:solidFill>
              <a:srgbClr val="FF9900"/>
            </a:solidFill>
            <a:ln w="25400" cap="flat" cmpd="sng" algn="ctr">
              <a:solidFill>
                <a:srgbClr val="CC66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dirty="0" smtClean="0">
                  <a:ln>
                    <a:noFill/>
                  </a:ln>
                  <a:solidFill>
                    <a:prstClr val="white"/>
                  </a:solidFill>
                  <a:effectLst/>
                  <a:uLnTx/>
                  <a:uFillTx/>
                  <a:latin typeface="Trebuchet MS"/>
                  <a:ea typeface="+mn-ea"/>
                  <a:cs typeface="+mn-cs"/>
                </a:rPr>
                <a:t>Pinned CUDA Buffer</a:t>
              </a:r>
            </a:p>
          </p:txBody>
        </p:sp>
        <p:sp>
          <p:nvSpPr>
            <p:cNvPr id="9" name="Rectangle 8"/>
            <p:cNvSpPr/>
            <p:nvPr/>
          </p:nvSpPr>
          <p:spPr>
            <a:xfrm>
              <a:off x="7706453" y="3970409"/>
              <a:ext cx="2203200" cy="410400"/>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dirty="0" smtClean="0">
                  <a:ln>
                    <a:noFill/>
                  </a:ln>
                  <a:solidFill>
                    <a:prstClr val="white"/>
                  </a:solidFill>
                  <a:effectLst/>
                  <a:uLnTx/>
                  <a:uFillTx/>
                  <a:latin typeface="Trebuchet MS"/>
                  <a:ea typeface="+mn-ea"/>
                  <a:cs typeface="+mn-cs"/>
                </a:rPr>
                <a:t>Pinned IB Buffer</a:t>
              </a:r>
            </a:p>
          </p:txBody>
        </p:sp>
        <p:sp>
          <p:nvSpPr>
            <p:cNvPr id="10" name="Right Arrow 9"/>
            <p:cNvSpPr/>
            <p:nvPr/>
          </p:nvSpPr>
          <p:spPr>
            <a:xfrm>
              <a:off x="7705870" y="4531657"/>
              <a:ext cx="1404000" cy="410400"/>
            </a:xfrm>
            <a:prstGeom prst="rightArrow">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700" b="0" i="0" u="none" strike="noStrike" kern="0" cap="none" spc="0" normalizeH="0" baseline="0" noProof="0" dirty="0" smtClean="0">
                  <a:ln>
                    <a:noFill/>
                  </a:ln>
                  <a:solidFill>
                    <a:prstClr val="white"/>
                  </a:solidFill>
                  <a:effectLst/>
                  <a:uLnTx/>
                  <a:uFillTx/>
                  <a:latin typeface="Trebuchet MS"/>
                  <a:ea typeface="+mn-ea"/>
                  <a:cs typeface="+mn-cs"/>
                </a:rPr>
                <a:t>RDMA</a:t>
              </a: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1" name="Rectangle 10"/>
            <p:cNvSpPr/>
            <p:nvPr/>
          </p:nvSpPr>
          <p:spPr>
            <a:xfrm>
              <a:off x="1894387" y="3970409"/>
              <a:ext cx="2203200" cy="410400"/>
            </a:xfrm>
            <a:prstGeom prst="rect">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dirty="0" smtClean="0">
                  <a:ln>
                    <a:noFill/>
                  </a:ln>
                  <a:solidFill>
                    <a:prstClr val="white"/>
                  </a:solidFill>
                  <a:effectLst/>
                  <a:uLnTx/>
                  <a:uFillTx/>
                  <a:latin typeface="Trebuchet MS"/>
                  <a:ea typeface="+mn-ea"/>
                  <a:cs typeface="+mn-cs"/>
                </a:rPr>
                <a:t>Host Buffer</a:t>
              </a:r>
            </a:p>
          </p:txBody>
        </p:sp>
        <p:sp>
          <p:nvSpPr>
            <p:cNvPr id="12" name="Right Arrow 11"/>
            <p:cNvSpPr/>
            <p:nvPr/>
          </p:nvSpPr>
          <p:spPr>
            <a:xfrm>
              <a:off x="1909189" y="4502912"/>
              <a:ext cx="1404000" cy="4104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dirty="0" err="1" smtClean="0">
                  <a:ln>
                    <a:noFill/>
                  </a:ln>
                  <a:solidFill>
                    <a:prstClr val="white"/>
                  </a:solidFill>
                  <a:effectLst/>
                  <a:uLnTx/>
                  <a:uFillTx/>
                  <a:latin typeface="Trebuchet MS"/>
                  <a:ea typeface="+mn-ea"/>
                  <a:cs typeface="+mn-cs"/>
                </a:rPr>
                <a:t>memcpy</a:t>
              </a:r>
              <a:endParaRPr kumimoji="0" lang="en-US" sz="1700" b="0" i="0" u="none" strike="noStrike" kern="0" cap="none" spc="0" normalizeH="0" baseline="0" dirty="0" smtClean="0">
                <a:ln>
                  <a:noFill/>
                </a:ln>
                <a:solidFill>
                  <a:prstClr val="white"/>
                </a:solidFill>
                <a:effectLst/>
                <a:uLnTx/>
                <a:uFillTx/>
                <a:latin typeface="Trebuchet MS"/>
                <a:ea typeface="+mn-ea"/>
                <a:cs typeface="+mn-cs"/>
              </a:endParaRPr>
            </a:p>
          </p:txBody>
        </p:sp>
      </p:grpSp>
    </p:spTree>
    <p:extLst>
      <p:ext uri="{BB962C8B-B14F-4D97-AF65-F5344CB8AC3E}">
        <p14:creationId xmlns:p14="http://schemas.microsoft.com/office/powerpoint/2010/main" val="419697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GPU to Remote GPU</a:t>
            </a:r>
          </a:p>
        </p:txBody>
      </p:sp>
      <p:sp>
        <p:nvSpPr>
          <p:cNvPr id="3" name="Text Placeholder 2"/>
          <p:cNvSpPr>
            <a:spLocks noGrp="1"/>
          </p:cNvSpPr>
          <p:nvPr>
            <p:ph type="body" sz="quarter" idx="10"/>
          </p:nvPr>
        </p:nvSpPr>
        <p:spPr/>
        <p:txBody>
          <a:bodyPr/>
          <a:lstStyle/>
          <a:p>
            <a:r>
              <a:rPr lang="en-US" dirty="0" smtClean="0"/>
              <a:t>Support </a:t>
            </a:r>
            <a:r>
              <a:rPr lang="en-US" dirty="0"/>
              <a:t>for </a:t>
            </a:r>
            <a:r>
              <a:rPr lang="en-US" dirty="0" smtClean="0"/>
              <a:t>RDMA</a:t>
            </a:r>
            <a:endParaRPr lang="en-US" dirty="0"/>
          </a:p>
        </p:txBody>
      </p:sp>
      <p:sp>
        <p:nvSpPr>
          <p:cNvPr id="31" name="Rectangle 30"/>
          <p:cNvSpPr/>
          <p:nvPr/>
        </p:nvSpPr>
        <p:spPr>
          <a:xfrm>
            <a:off x="6694942" y="3717119"/>
            <a:ext cx="864000" cy="432000"/>
          </a:xfrm>
          <a:prstGeom prst="rect">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de-DE" sz="1700" kern="0" dirty="0" smtClean="0">
              <a:solidFill>
                <a:prstClr val="white"/>
              </a:solidFill>
              <a:latin typeface="Trebuchet MS"/>
            </a:endParaRPr>
          </a:p>
        </p:txBody>
      </p:sp>
      <p:sp>
        <p:nvSpPr>
          <p:cNvPr id="32" name="Rectangle 31"/>
          <p:cNvSpPr/>
          <p:nvPr/>
        </p:nvSpPr>
        <p:spPr>
          <a:xfrm>
            <a:off x="3497787" y="3701780"/>
            <a:ext cx="864000" cy="432000"/>
          </a:xfrm>
          <a:prstGeom prst="rect">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33" name="Rectangle 32"/>
          <p:cNvSpPr/>
          <p:nvPr/>
        </p:nvSpPr>
        <p:spPr>
          <a:xfrm>
            <a:off x="7882606" y="2649773"/>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cxnSp>
        <p:nvCxnSpPr>
          <p:cNvPr id="34" name="Straight Connector 33"/>
          <p:cNvCxnSpPr/>
          <p:nvPr/>
        </p:nvCxnSpPr>
        <p:spPr>
          <a:xfrm>
            <a:off x="5485208" y="1568352"/>
            <a:ext cx="0" cy="2895192"/>
          </a:xfrm>
          <a:prstGeom prst="line">
            <a:avLst/>
          </a:prstGeom>
          <a:noFill/>
          <a:ln w="9525" cap="flat" cmpd="sng" algn="ctr">
            <a:solidFill>
              <a:srgbClr val="76B900">
                <a:shade val="95000"/>
                <a:satMod val="105000"/>
              </a:srgbClr>
            </a:solidFill>
            <a:prstDash val="solid"/>
          </a:ln>
          <a:effectLst/>
        </p:spPr>
      </p:cxnSp>
      <p:cxnSp>
        <p:nvCxnSpPr>
          <p:cNvPr id="35" name="Straight Connector 34"/>
          <p:cNvCxnSpPr/>
          <p:nvPr/>
        </p:nvCxnSpPr>
        <p:spPr>
          <a:xfrm>
            <a:off x="1591767" y="3280665"/>
            <a:ext cx="7258406" cy="16327"/>
          </a:xfrm>
          <a:prstGeom prst="line">
            <a:avLst/>
          </a:prstGeom>
          <a:noFill/>
          <a:ln w="9525" cap="flat" cmpd="sng" algn="ctr">
            <a:solidFill>
              <a:srgbClr val="76B900">
                <a:shade val="95000"/>
                <a:satMod val="105000"/>
              </a:srgbClr>
            </a:solidFill>
            <a:prstDash val="dash"/>
          </a:ln>
          <a:effectLst/>
        </p:spPr>
      </p:cxnSp>
      <p:sp>
        <p:nvSpPr>
          <p:cNvPr id="36" name="TextBox 35"/>
          <p:cNvSpPr txBox="1"/>
          <p:nvPr/>
        </p:nvSpPr>
        <p:spPr>
          <a:xfrm>
            <a:off x="3159897" y="1568353"/>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MPI Rank 0</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7" name="TextBox 36"/>
          <p:cNvSpPr txBox="1"/>
          <p:nvPr/>
        </p:nvSpPr>
        <p:spPr>
          <a:xfrm>
            <a:off x="6127615" y="1566863"/>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MPI Rank 1</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8" name="TextBox 37"/>
          <p:cNvSpPr txBox="1"/>
          <p:nvPr/>
        </p:nvSpPr>
        <p:spPr>
          <a:xfrm>
            <a:off x="1625431" y="2634084"/>
            <a:ext cx="654410" cy="369332"/>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800">
                <a:solidFill>
                  <a:srgbClr val="989898"/>
                </a:solidFill>
                <a:latin typeface="+mn-lt"/>
                <a:ea typeface="+mn-ea"/>
                <a:cs typeface="Arial" charset="0"/>
              </a:defRPr>
            </a:lvl1p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GPU</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9" name="TextBox 38"/>
          <p:cNvSpPr txBox="1"/>
          <p:nvPr/>
        </p:nvSpPr>
        <p:spPr>
          <a:xfrm>
            <a:off x="1591767" y="3712116"/>
            <a:ext cx="696088" cy="387798"/>
          </a:xfrm>
          <a:prstGeom prst="rect">
            <a:avLst/>
          </a:prstGeom>
          <a:noFill/>
        </p:spPr>
        <p:txBody>
          <a:bodyPr wrap="none" lIns="109728" tIns="54864" rIns="109728" bIns="54864" rtlCol="0">
            <a:spAutoFit/>
          </a:bodyPr>
          <a:lstStyle/>
          <a:p>
            <a:pPr defTabSz="457196" fontAlgn="auto">
              <a:spcBef>
                <a:spcPts val="0"/>
              </a:spcBef>
              <a:spcAft>
                <a:spcPts val="0"/>
              </a:spcAft>
              <a:defRPr/>
            </a:pPr>
            <a:r>
              <a:rPr lang="de-DE" dirty="0">
                <a:solidFill>
                  <a:schemeClr val="bg1"/>
                </a:solidFill>
                <a:latin typeface="Trebuchet MS"/>
                <a:cs typeface="Arial" charset="0"/>
              </a:rPr>
              <a:t>Host</a:t>
            </a:r>
            <a:endParaRPr lang="en-US" dirty="0">
              <a:solidFill>
                <a:schemeClr val="bg1"/>
              </a:solidFill>
              <a:latin typeface="Trebuchet MS"/>
              <a:cs typeface="Arial" charset="0"/>
            </a:endParaRPr>
          </a:p>
        </p:txBody>
      </p:sp>
      <p:sp>
        <p:nvSpPr>
          <p:cNvPr id="40" name="Right Arrow 39"/>
          <p:cNvSpPr/>
          <p:nvPr/>
        </p:nvSpPr>
        <p:spPr>
          <a:xfrm>
            <a:off x="5312388" y="3701780"/>
            <a:ext cx="432000" cy="432000"/>
          </a:xfrm>
          <a:prstGeom prst="rightArrow">
            <a:avLst/>
          </a:prstGeom>
          <a:solidFill>
            <a:srgbClr val="FF0000">
              <a:alpha val="25000"/>
            </a:srgbClr>
          </a:solidFill>
          <a:ln w="25400" cap="flat" cmpd="sng" algn="ctr">
            <a:solidFill>
              <a:srgbClr val="C0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1" name="Rectangle 40"/>
          <p:cNvSpPr/>
          <p:nvPr/>
        </p:nvSpPr>
        <p:spPr>
          <a:xfrm>
            <a:off x="8207038" y="3712115"/>
            <a:ext cx="216000" cy="432000"/>
          </a:xfrm>
          <a:prstGeom prst="rect">
            <a:avLst/>
          </a:prstGeom>
          <a:solidFill>
            <a:srgbClr val="FF9900">
              <a:alpha val="25000"/>
            </a:srgbClr>
          </a:solidFill>
          <a:ln w="25400" cap="flat" cmpd="sng" algn="ctr">
            <a:solidFill>
              <a:srgbClr val="CC66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2" name="Rectangle 41"/>
          <p:cNvSpPr/>
          <p:nvPr/>
        </p:nvSpPr>
        <p:spPr>
          <a:xfrm>
            <a:off x="2612052" y="3690072"/>
            <a:ext cx="216000" cy="432000"/>
          </a:xfrm>
          <a:prstGeom prst="rect">
            <a:avLst/>
          </a:prstGeom>
          <a:solidFill>
            <a:srgbClr val="FF9900">
              <a:alpha val="25000"/>
            </a:srgbClr>
          </a:solidFill>
          <a:ln w="25400" cap="flat" cmpd="sng" algn="ctr">
            <a:solidFill>
              <a:srgbClr val="CC66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3" name="Right Arrow 42"/>
          <p:cNvSpPr/>
          <p:nvPr/>
        </p:nvSpPr>
        <p:spPr>
          <a:xfrm rot="5400000">
            <a:off x="2504052" y="3159234"/>
            <a:ext cx="432000" cy="432000"/>
          </a:xfrm>
          <a:prstGeom prst="rightArrow">
            <a:avLst/>
          </a:prstGeom>
          <a:solidFill>
            <a:srgbClr val="76B900">
              <a:alpha val="25000"/>
            </a:srgbClr>
          </a:solidFill>
          <a:ln w="25400" cap="flat" cmpd="sng" algn="ctr">
            <a:solidFill>
              <a:srgbClr val="76B900">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de-DE" sz="1700" kern="0" dirty="0" smtClean="0">
              <a:solidFill>
                <a:prstClr val="white"/>
              </a:solidFill>
              <a:latin typeface="Trebuchet MS"/>
            </a:endParaRPr>
          </a:p>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4" name="Right Arrow 43"/>
          <p:cNvSpPr/>
          <p:nvPr/>
        </p:nvSpPr>
        <p:spPr>
          <a:xfrm>
            <a:off x="2963504" y="3701031"/>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5" name="Right Arrow 44"/>
          <p:cNvSpPr/>
          <p:nvPr/>
        </p:nvSpPr>
        <p:spPr>
          <a:xfrm>
            <a:off x="7667038" y="3690072"/>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6" name="Right Arrow 45"/>
          <p:cNvSpPr/>
          <p:nvPr/>
        </p:nvSpPr>
        <p:spPr>
          <a:xfrm rot="16200000">
            <a:off x="8077544" y="3193577"/>
            <a:ext cx="432000" cy="432000"/>
          </a:xfrm>
          <a:prstGeom prst="rightArrow">
            <a:avLst/>
          </a:prstGeom>
          <a:solidFill>
            <a:srgbClr val="76B900">
              <a:alpha val="25000"/>
            </a:srgbClr>
          </a:solidFill>
          <a:ln w="25400" cap="flat" cmpd="sng" algn="ctr">
            <a:solidFill>
              <a:srgbClr val="76B900">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7" name="Rectangle 46"/>
          <p:cNvSpPr/>
          <p:nvPr/>
        </p:nvSpPr>
        <p:spPr>
          <a:xfrm>
            <a:off x="2288052" y="2645281"/>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8" name="Right Arrow 47"/>
          <p:cNvSpPr/>
          <p:nvPr/>
        </p:nvSpPr>
        <p:spPr>
          <a:xfrm>
            <a:off x="4448292" y="3690072"/>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49" name="Rectangle 48"/>
          <p:cNvSpPr/>
          <p:nvPr/>
        </p:nvSpPr>
        <p:spPr>
          <a:xfrm>
            <a:off x="4988070" y="3709379"/>
            <a:ext cx="216000" cy="432000"/>
          </a:xfrm>
          <a:prstGeom prst="rect">
            <a:avLst/>
          </a:prstGeom>
          <a:solidFill>
            <a:srgbClr val="FF0000">
              <a:alpha val="25000"/>
            </a:srgbClr>
          </a:solidFill>
          <a:ln w="25400" cap="flat" cmpd="sng" algn="ctr">
            <a:solidFill>
              <a:srgbClr val="C0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50" name="Rectangle 49"/>
          <p:cNvSpPr/>
          <p:nvPr/>
        </p:nvSpPr>
        <p:spPr>
          <a:xfrm>
            <a:off x="5841354" y="3717119"/>
            <a:ext cx="216000" cy="432000"/>
          </a:xfrm>
          <a:prstGeom prst="rect">
            <a:avLst/>
          </a:prstGeom>
          <a:solidFill>
            <a:srgbClr val="FF0000">
              <a:alpha val="25000"/>
            </a:srgbClr>
          </a:solidFill>
          <a:ln w="25400" cap="flat" cmpd="sng" algn="ctr">
            <a:solidFill>
              <a:srgbClr val="C0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51" name="Right Arrow 50"/>
          <p:cNvSpPr/>
          <p:nvPr/>
        </p:nvSpPr>
        <p:spPr>
          <a:xfrm>
            <a:off x="6165354" y="3701780"/>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52" name="Right Arrow 51"/>
          <p:cNvSpPr/>
          <p:nvPr/>
        </p:nvSpPr>
        <p:spPr>
          <a:xfrm>
            <a:off x="5320253" y="2649773"/>
            <a:ext cx="424184" cy="432000"/>
          </a:xfrm>
          <a:prstGeom prst="rightArrow">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algn="ctr" defTabSz="457196" fontAlgn="auto">
              <a:spcBef>
                <a:spcPts val="0"/>
              </a:spcBef>
              <a:spcAft>
                <a:spcPts val="0"/>
              </a:spcAft>
              <a:defRPr/>
            </a:pPr>
            <a:endParaRPr lang="en-US" kern="0" dirty="0" smtClean="0">
              <a:solidFill>
                <a:prstClr val="white"/>
              </a:solidFill>
              <a:latin typeface="Trebuchet MS"/>
            </a:endParaRPr>
          </a:p>
        </p:txBody>
      </p:sp>
      <p:sp>
        <p:nvSpPr>
          <p:cNvPr id="53" name="TextBox 52"/>
          <p:cNvSpPr txBox="1"/>
          <p:nvPr/>
        </p:nvSpPr>
        <p:spPr>
          <a:xfrm>
            <a:off x="1245989" y="4562046"/>
            <a:ext cx="8455541" cy="1495794"/>
          </a:xfrm>
          <a:prstGeom prst="rect">
            <a:avLst/>
          </a:prstGeom>
          <a:solidFill>
            <a:srgbClr val="F2F2F2"/>
          </a:solidFill>
        </p:spPr>
        <p:txBody>
          <a:bodyPr wrap="square" lIns="109728" tIns="54864" rIns="109728" bIns="54864" rtlCol="0">
            <a:spAutoFit/>
          </a:bodyPr>
          <a:lstStyle/>
          <a:p>
            <a:endParaRPr lang="en-US" dirty="0">
              <a:solidFill>
                <a:schemeClr val="tx2"/>
              </a:solidFill>
              <a:latin typeface="Courier New" panose="02070309020205020404" pitchFamily="49" charset="0"/>
            </a:endParaRPr>
          </a:p>
          <a:p>
            <a:r>
              <a:rPr lang="en-US" dirty="0" err="1">
                <a:solidFill>
                  <a:schemeClr val="tx2"/>
                </a:solidFill>
                <a:latin typeface="Courier New" panose="02070309020205020404" pitchFamily="49" charset="0"/>
              </a:rPr>
              <a:t>MPI_Send</a:t>
            </a:r>
            <a:r>
              <a:rPr lang="en-US" dirty="0">
                <a:solidFill>
                  <a:schemeClr val="tx2"/>
                </a:solidFill>
                <a:latin typeface="Courier New" panose="02070309020205020404" pitchFamily="49" charset="0"/>
              </a:rPr>
              <a:t>(s_buf_d,size,MPI_CHAR,1,tag,MPI_COMM_WORLD); </a:t>
            </a:r>
          </a:p>
          <a:p>
            <a:endParaRPr lang="en-US" dirty="0">
              <a:solidFill>
                <a:schemeClr val="tx2"/>
              </a:solidFill>
              <a:latin typeface="Courier New" panose="02070309020205020404" pitchFamily="49" charset="0"/>
            </a:endParaRPr>
          </a:p>
          <a:p>
            <a:r>
              <a:rPr lang="en-US" dirty="0" err="1">
                <a:solidFill>
                  <a:schemeClr val="tx2"/>
                </a:solidFill>
                <a:latin typeface="Courier New" panose="02070309020205020404" pitchFamily="49" charset="0"/>
              </a:rPr>
              <a:t>MPI_Recv</a:t>
            </a:r>
            <a:r>
              <a:rPr lang="en-US" dirty="0">
                <a:solidFill>
                  <a:schemeClr val="tx2"/>
                </a:solidFill>
                <a:latin typeface="Courier New" panose="02070309020205020404" pitchFamily="49" charset="0"/>
              </a:rPr>
              <a:t>(r_buf_d,size,MPI_CHAR,0,tag,MPI_COMM_WORLD,&amp;stat); </a:t>
            </a:r>
          </a:p>
          <a:p>
            <a:endParaRPr lang="en-US" dirty="0">
              <a:solidFill>
                <a:schemeClr val="tx2"/>
              </a:solidFill>
              <a:latin typeface="Courier New" panose="02070309020205020404" pitchFamily="49" charset="0"/>
            </a:endParaRPr>
          </a:p>
        </p:txBody>
      </p:sp>
      <p:sp>
        <p:nvSpPr>
          <p:cNvPr id="54" name="TextBox 53"/>
          <p:cNvSpPr txBox="1"/>
          <p:nvPr/>
        </p:nvSpPr>
        <p:spPr>
          <a:xfrm>
            <a:off x="1245990" y="4562046"/>
            <a:ext cx="8455541" cy="1495794"/>
          </a:xfrm>
          <a:prstGeom prst="rect">
            <a:avLst/>
          </a:prstGeom>
          <a:solidFill>
            <a:srgbClr val="F2F2F2"/>
          </a:solidFill>
        </p:spPr>
        <p:txBody>
          <a:bodyPr wrap="square" lIns="109728" tIns="54864" rIns="109728" bIns="54864" rtlCol="0">
            <a:spAutoFit/>
          </a:bodyPr>
          <a:lstStyle/>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MPI_Send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s_buf_d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MPI_Recv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r_buf_d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endParaRPr lang="en-US" dirty="0">
              <a:solidFill>
                <a:srgbClr val="000000"/>
              </a:solidFill>
              <a:latin typeface="Courier New" panose="02070309020205020404" pitchFamily="49" charset="0"/>
            </a:endParaRPr>
          </a:p>
        </p:txBody>
      </p:sp>
      <p:sp>
        <p:nvSpPr>
          <p:cNvPr id="55" name="TextBox 54"/>
          <p:cNvSpPr txBox="1"/>
          <p:nvPr/>
        </p:nvSpPr>
        <p:spPr>
          <a:xfrm>
            <a:off x="1245990" y="4562046"/>
            <a:ext cx="8455541" cy="1495794"/>
          </a:xfrm>
          <a:prstGeom prst="rect">
            <a:avLst/>
          </a:prstGeom>
          <a:solidFill>
            <a:srgbClr val="F2F2F2"/>
          </a:solidFill>
        </p:spPr>
        <p:txBody>
          <a:bodyPr wrap="square" lIns="109728" tIns="54864" rIns="109728" bIns="54864" rtlCol="0">
            <a:spAutoFit/>
          </a:bodyPr>
          <a:lstStyle/>
          <a:p>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MPI_Send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MPI_Recv</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endParaRPr lang="en-US"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1426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par>
                                <p:cTn id="8" presetID="1" presetClass="exit"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fill="hold" grpId="0" nodeType="afterEffect">
                                  <p:stCondLst>
                                    <p:cond delay="0"/>
                                  </p:stCondLst>
                                  <p:childTnLst>
                                    <p:animEffect transition="out" filter="fade">
                                      <p:cBhvr>
                                        <p:cTn id="14" dur="500" tmFilter="0, 0; .2, .5; .8, .5; 1, 0"/>
                                        <p:tgtEl>
                                          <p:spTgt spid="52"/>
                                        </p:tgtEl>
                                      </p:cBhvr>
                                    </p:animEffect>
                                    <p:animScale>
                                      <p:cBhvr>
                                        <p:cTn id="15" dur="250" autoRev="1" fill="hold"/>
                                        <p:tgtEl>
                                          <p:spTgt spid="52"/>
                                        </p:tgtEl>
                                      </p:cBhvr>
                                      <p:by x="105000" y="105000"/>
                                    </p:animScale>
                                  </p:childTnLst>
                                </p:cTn>
                              </p:par>
                            </p:childTnLst>
                          </p:cTn>
                        </p:par>
                        <p:par>
                          <p:cTn id="16" fill="hold">
                            <p:stCondLst>
                              <p:cond delay="1000"/>
                            </p:stCondLst>
                            <p:childTnLst>
                              <p:par>
                                <p:cTn id="17" presetID="26" presetClass="emph" presetSubtype="0" fill="hold" grpId="0" nodeType="afterEffect">
                                  <p:stCondLst>
                                    <p:cond delay="0"/>
                                  </p:stCondLst>
                                  <p:childTnLst>
                                    <p:animEffect transition="out" filter="fade">
                                      <p:cBhvr>
                                        <p:cTn id="18" dur="500" tmFilter="0, 0; .2, .5; .8, .5; 1, 0"/>
                                        <p:tgtEl>
                                          <p:spTgt spid="33"/>
                                        </p:tgtEl>
                                      </p:cBhvr>
                                    </p:animEffect>
                                    <p:animScale>
                                      <p:cBhvr>
                                        <p:cTn id="19" dur="250" autoRev="1" fill="hold"/>
                                        <p:tgtEl>
                                          <p:spTgt spid="33"/>
                                        </p:tgtEl>
                                      </p:cBhvr>
                                      <p:by x="105000" y="105000"/>
                                    </p:animScale>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7" grpId="0" animBg="1"/>
      <p:bldP spid="52" grpId="0" animBg="1"/>
      <p:bldP spid="53" grpId="0" animBg="1"/>
      <p:bldP spid="54" grpId="0" animBg="1"/>
      <p:bldP spid="5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GPU to Remote GPU</a:t>
            </a:r>
          </a:p>
        </p:txBody>
      </p:sp>
      <p:sp>
        <p:nvSpPr>
          <p:cNvPr id="3" name="Text Placeholder 2"/>
          <p:cNvSpPr>
            <a:spLocks noGrp="1"/>
          </p:cNvSpPr>
          <p:nvPr>
            <p:ph type="body" sz="quarter" idx="10"/>
          </p:nvPr>
        </p:nvSpPr>
        <p:spPr/>
        <p:txBody>
          <a:bodyPr/>
          <a:lstStyle/>
          <a:p>
            <a:r>
              <a:rPr lang="en-US" dirty="0"/>
              <a:t>Support for RDMA</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cxnSp>
        <p:nvCxnSpPr>
          <p:cNvPr id="6" name="Straight Arrow Connector 5"/>
          <p:cNvCxnSpPr/>
          <p:nvPr/>
        </p:nvCxnSpPr>
        <p:spPr>
          <a:xfrm>
            <a:off x="3624017" y="3093711"/>
            <a:ext cx="3512904" cy="0"/>
          </a:xfrm>
          <a:prstGeom prst="straightConnector1">
            <a:avLst/>
          </a:prstGeom>
          <a:noFill/>
          <a:ln w="9525" cap="flat" cmpd="sng" algn="ctr">
            <a:solidFill>
              <a:srgbClr val="76B900">
                <a:shade val="95000"/>
                <a:satMod val="105000"/>
              </a:srgbClr>
            </a:solidFill>
            <a:prstDash val="solid"/>
            <a:tailEnd type="arrow"/>
          </a:ln>
          <a:effectLst/>
        </p:spPr>
      </p:cxnSp>
      <p:sp>
        <p:nvSpPr>
          <p:cNvPr id="7" name="TextBox 6"/>
          <p:cNvSpPr txBox="1"/>
          <p:nvPr/>
        </p:nvSpPr>
        <p:spPr>
          <a:xfrm>
            <a:off x="6359233" y="3045580"/>
            <a:ext cx="989550" cy="369332"/>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800">
                <a:solidFill>
                  <a:srgbClr val="989898"/>
                </a:solidFill>
                <a:latin typeface="+mn-lt"/>
                <a:ea typeface="+mn-ea"/>
                <a:cs typeface="Arial" charset="0"/>
              </a:defRPr>
            </a:lvl1pPr>
          </a:lstStyle>
          <a:p>
            <a:r>
              <a:rPr lang="de-DE" dirty="0">
                <a:solidFill>
                  <a:schemeClr val="bg1"/>
                </a:solidFill>
              </a:rPr>
              <a:t>Time</a:t>
            </a:r>
            <a:endParaRPr lang="en-US" dirty="0">
              <a:solidFill>
                <a:schemeClr val="bg1"/>
              </a:solidFill>
            </a:endParaRPr>
          </a:p>
        </p:txBody>
      </p:sp>
      <p:sp>
        <p:nvSpPr>
          <p:cNvPr id="8" name="Rectangle 7"/>
          <p:cNvSpPr/>
          <p:nvPr/>
        </p:nvSpPr>
        <p:spPr>
          <a:xfrm>
            <a:off x="4289671" y="2407390"/>
            <a:ext cx="1952256" cy="518457"/>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700" b="0" i="0" u="none" strike="noStrike" kern="0" cap="none" spc="0" normalizeH="0" baseline="0" noProof="0" dirty="0" err="1" smtClean="0">
                <a:ln>
                  <a:noFill/>
                </a:ln>
                <a:solidFill>
                  <a:prstClr val="white"/>
                </a:solidFill>
                <a:effectLst/>
                <a:uLnTx/>
                <a:uFillTx/>
                <a:latin typeface="Courier New" panose="02070309020205020404" pitchFamily="49" charset="0"/>
                <a:ea typeface="+mn-ea"/>
                <a:cs typeface="Courier New" panose="02070309020205020404" pitchFamily="49" charset="0"/>
              </a:rPr>
              <a:t>MPI_Sendrecv</a:t>
            </a:r>
            <a:endParaRPr kumimoji="0" lang="en-US" sz="1700" b="0" i="0" u="none" strike="noStrike" kern="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 name="Right Arrow 8"/>
          <p:cNvSpPr/>
          <p:nvPr/>
        </p:nvSpPr>
        <p:spPr>
          <a:xfrm>
            <a:off x="4289671" y="3243036"/>
            <a:ext cx="432000" cy="432000"/>
          </a:xfrm>
          <a:prstGeom prst="rightArrow">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0" name="Right Arrow 9"/>
          <p:cNvSpPr/>
          <p:nvPr/>
        </p:nvSpPr>
        <p:spPr>
          <a:xfrm>
            <a:off x="4791845" y="3243036"/>
            <a:ext cx="432000" cy="432000"/>
          </a:xfrm>
          <a:prstGeom prst="rightArrow">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1" name="Right Arrow 10"/>
          <p:cNvSpPr/>
          <p:nvPr/>
        </p:nvSpPr>
        <p:spPr>
          <a:xfrm>
            <a:off x="5300808" y="3243036"/>
            <a:ext cx="432000" cy="432000"/>
          </a:xfrm>
          <a:prstGeom prst="rightArrow">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2" name="Right Arrow 11"/>
          <p:cNvSpPr/>
          <p:nvPr/>
        </p:nvSpPr>
        <p:spPr>
          <a:xfrm>
            <a:off x="5809927" y="3243036"/>
            <a:ext cx="432000" cy="432000"/>
          </a:xfrm>
          <a:prstGeom prst="rightArrow">
            <a:avLst/>
          </a:prstGeom>
          <a:solidFill>
            <a:srgbClr val="FF0000"/>
          </a:solidFill>
          <a:ln w="25400" cap="flat" cmpd="sng" algn="ctr">
            <a:solidFill>
              <a:srgbClr val="76B900">
                <a:lumMod val="75000"/>
              </a:srgbClr>
            </a:solidFill>
            <a:prstDash val="solid"/>
          </a:ln>
          <a:effectLst/>
        </p:spPr>
        <p:txBody>
          <a:bodyPr lIns="109728" tIns="54864" rIns="109728" bIns="54864"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cxnSp>
        <p:nvCxnSpPr>
          <p:cNvPr id="13" name="Straight Connector 12"/>
          <p:cNvCxnSpPr/>
          <p:nvPr/>
        </p:nvCxnSpPr>
        <p:spPr>
          <a:xfrm>
            <a:off x="4217094" y="2407390"/>
            <a:ext cx="0" cy="1357424"/>
          </a:xfrm>
          <a:prstGeom prst="line">
            <a:avLst/>
          </a:prstGeom>
          <a:noFill/>
          <a:ln w="9525" cap="flat" cmpd="sng" algn="ctr">
            <a:solidFill>
              <a:srgbClr val="76B900">
                <a:shade val="95000"/>
                <a:satMod val="105000"/>
              </a:srgbClr>
            </a:solidFill>
            <a:prstDash val="solid"/>
          </a:ln>
          <a:effectLst/>
        </p:spPr>
      </p:cxnSp>
      <p:cxnSp>
        <p:nvCxnSpPr>
          <p:cNvPr id="14" name="Straight Connector 13"/>
          <p:cNvCxnSpPr/>
          <p:nvPr/>
        </p:nvCxnSpPr>
        <p:spPr>
          <a:xfrm>
            <a:off x="6334466" y="2407390"/>
            <a:ext cx="0" cy="1357424"/>
          </a:xfrm>
          <a:prstGeom prst="line">
            <a:avLst/>
          </a:prstGeom>
          <a:noFill/>
          <a:ln w="9525" cap="flat" cmpd="sng" algn="ctr">
            <a:solidFill>
              <a:srgbClr val="76B900">
                <a:shade val="95000"/>
                <a:satMod val="105000"/>
              </a:srgbClr>
            </a:solidFill>
            <a:prstDash val="solid"/>
          </a:ln>
          <a:effectLst/>
        </p:spPr>
      </p:cxnSp>
    </p:spTree>
    <p:extLst>
      <p:ext uri="{BB962C8B-B14F-4D97-AF65-F5344CB8AC3E}">
        <p14:creationId xmlns:p14="http://schemas.microsoft.com/office/powerpoint/2010/main" val="190956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MPI GPU to Remote </a:t>
            </a:r>
            <a:r>
              <a:rPr lang="en-US" dirty="0" smtClean="0"/>
              <a:t>GPU</a:t>
            </a:r>
            <a:endParaRPr lang="en-US" dirty="0"/>
          </a:p>
        </p:txBody>
      </p:sp>
      <p:sp>
        <p:nvSpPr>
          <p:cNvPr id="6" name="Rectangle 5"/>
          <p:cNvSpPr/>
          <p:nvPr/>
        </p:nvSpPr>
        <p:spPr>
          <a:xfrm>
            <a:off x="2286553" y="2623884"/>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7" name="Rectangle 6"/>
          <p:cNvSpPr/>
          <p:nvPr/>
        </p:nvSpPr>
        <p:spPr>
          <a:xfrm>
            <a:off x="6709727" y="3682193"/>
            <a:ext cx="864000" cy="432000"/>
          </a:xfrm>
          <a:prstGeom prst="rect">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de-DE" sz="1700" kern="0" dirty="0" smtClean="0">
              <a:solidFill>
                <a:prstClr val="white"/>
              </a:solidFill>
              <a:latin typeface="Trebuchet MS"/>
            </a:endParaRPr>
          </a:p>
        </p:txBody>
      </p:sp>
      <p:sp>
        <p:nvSpPr>
          <p:cNvPr id="8" name="Rectangle 7"/>
          <p:cNvSpPr/>
          <p:nvPr/>
        </p:nvSpPr>
        <p:spPr>
          <a:xfrm>
            <a:off x="3496287" y="3673844"/>
            <a:ext cx="864000" cy="432000"/>
          </a:xfrm>
          <a:prstGeom prst="rect">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9" name="Rectangle 8"/>
          <p:cNvSpPr/>
          <p:nvPr/>
        </p:nvSpPr>
        <p:spPr>
          <a:xfrm>
            <a:off x="7881538" y="2623884"/>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cxnSp>
        <p:nvCxnSpPr>
          <p:cNvPr id="10" name="Straight Connector 9"/>
          <p:cNvCxnSpPr/>
          <p:nvPr/>
        </p:nvCxnSpPr>
        <p:spPr>
          <a:xfrm>
            <a:off x="5483708" y="1541166"/>
            <a:ext cx="0" cy="2895192"/>
          </a:xfrm>
          <a:prstGeom prst="line">
            <a:avLst/>
          </a:prstGeom>
          <a:noFill/>
          <a:ln w="9525" cap="flat" cmpd="sng" algn="ctr">
            <a:solidFill>
              <a:srgbClr val="76B900">
                <a:shade val="95000"/>
                <a:satMod val="105000"/>
              </a:srgbClr>
            </a:solidFill>
            <a:prstDash val="solid"/>
          </a:ln>
          <a:effectLst/>
        </p:spPr>
      </p:cxnSp>
      <p:cxnSp>
        <p:nvCxnSpPr>
          <p:cNvPr id="11" name="Straight Connector 10"/>
          <p:cNvCxnSpPr/>
          <p:nvPr/>
        </p:nvCxnSpPr>
        <p:spPr>
          <a:xfrm>
            <a:off x="1590267" y="3253478"/>
            <a:ext cx="7258406" cy="16327"/>
          </a:xfrm>
          <a:prstGeom prst="line">
            <a:avLst/>
          </a:prstGeom>
          <a:noFill/>
          <a:ln w="9525" cap="flat" cmpd="sng" algn="ctr">
            <a:solidFill>
              <a:srgbClr val="76B900">
                <a:shade val="95000"/>
                <a:satMod val="105000"/>
              </a:srgbClr>
            </a:solidFill>
            <a:prstDash val="dash"/>
          </a:ln>
          <a:effectLst/>
        </p:spPr>
      </p:cxnSp>
      <p:sp>
        <p:nvSpPr>
          <p:cNvPr id="12" name="Right Arrow 11"/>
          <p:cNvSpPr/>
          <p:nvPr/>
        </p:nvSpPr>
        <p:spPr>
          <a:xfrm>
            <a:off x="5310888" y="3674593"/>
            <a:ext cx="432000" cy="432000"/>
          </a:xfrm>
          <a:prstGeom prst="rightArrow">
            <a:avLst/>
          </a:prstGeom>
          <a:solidFill>
            <a:srgbClr val="FF0000"/>
          </a:solidFill>
          <a:ln w="25400" cap="flat" cmpd="sng" algn="ctr">
            <a:solidFill>
              <a:srgbClr val="C00000"/>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13" name="Rectangle 12"/>
          <p:cNvSpPr/>
          <p:nvPr/>
        </p:nvSpPr>
        <p:spPr>
          <a:xfrm>
            <a:off x="8205538" y="3671231"/>
            <a:ext cx="216000" cy="432000"/>
          </a:xfrm>
          <a:prstGeom prst="rect">
            <a:avLst/>
          </a:prstGeom>
          <a:solidFill>
            <a:srgbClr val="FF9900"/>
          </a:solidFill>
          <a:ln w="25400" cap="flat" cmpd="sng" algn="ctr">
            <a:solidFill>
              <a:srgbClr val="CC6600"/>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4" name="Rectangle 13"/>
          <p:cNvSpPr/>
          <p:nvPr/>
        </p:nvSpPr>
        <p:spPr>
          <a:xfrm>
            <a:off x="2610553" y="3673844"/>
            <a:ext cx="216000" cy="432000"/>
          </a:xfrm>
          <a:prstGeom prst="rect">
            <a:avLst/>
          </a:prstGeom>
          <a:solidFill>
            <a:srgbClr val="FF9900"/>
          </a:solidFill>
          <a:ln w="25400" cap="flat" cmpd="sng" algn="ctr">
            <a:solidFill>
              <a:srgbClr val="CC6600"/>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5" name="Right Arrow 14"/>
          <p:cNvSpPr/>
          <p:nvPr/>
        </p:nvSpPr>
        <p:spPr>
          <a:xfrm rot="5400000">
            <a:off x="2502553" y="3146611"/>
            <a:ext cx="432000" cy="432000"/>
          </a:xfrm>
          <a:prstGeom prst="rightArrow">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de-DE" sz="1700" kern="0" dirty="0" smtClean="0">
              <a:solidFill>
                <a:prstClr val="white"/>
              </a:solidFill>
              <a:latin typeface="Trebuchet MS"/>
            </a:endParaRPr>
          </a:p>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16" name="Right Arrow 15"/>
          <p:cNvSpPr/>
          <p:nvPr/>
        </p:nvSpPr>
        <p:spPr>
          <a:xfrm>
            <a:off x="2934553" y="3673844"/>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17" name="Right Arrow 16"/>
          <p:cNvSpPr/>
          <p:nvPr/>
        </p:nvSpPr>
        <p:spPr>
          <a:xfrm>
            <a:off x="7665538" y="3681296"/>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18" name="Right Arrow 17"/>
          <p:cNvSpPr/>
          <p:nvPr/>
        </p:nvSpPr>
        <p:spPr>
          <a:xfrm rot="16200000">
            <a:off x="8097538" y="3119116"/>
            <a:ext cx="432000" cy="432000"/>
          </a:xfrm>
          <a:prstGeom prst="rightArrow">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19" name="Right Arrow 18"/>
          <p:cNvSpPr/>
          <p:nvPr/>
        </p:nvSpPr>
        <p:spPr>
          <a:xfrm>
            <a:off x="4446792" y="3662885"/>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20" name="Rectangle 19"/>
          <p:cNvSpPr/>
          <p:nvPr/>
        </p:nvSpPr>
        <p:spPr>
          <a:xfrm>
            <a:off x="4986570" y="3682193"/>
            <a:ext cx="216000" cy="432000"/>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1" name="Rectangle 20"/>
          <p:cNvSpPr/>
          <p:nvPr/>
        </p:nvSpPr>
        <p:spPr>
          <a:xfrm>
            <a:off x="5839854" y="3689933"/>
            <a:ext cx="216000" cy="432000"/>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2" name="Right Arrow 21"/>
          <p:cNvSpPr/>
          <p:nvPr/>
        </p:nvSpPr>
        <p:spPr>
          <a:xfrm>
            <a:off x="6163854" y="367459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dirty="0" smtClean="0">
              <a:solidFill>
                <a:prstClr val="white"/>
              </a:solidFill>
              <a:latin typeface="Trebuchet MS"/>
            </a:endParaRPr>
          </a:p>
        </p:txBody>
      </p:sp>
      <p:sp>
        <p:nvSpPr>
          <p:cNvPr id="23" name="TextBox 22"/>
          <p:cNvSpPr txBox="1"/>
          <p:nvPr/>
        </p:nvSpPr>
        <p:spPr>
          <a:xfrm>
            <a:off x="1396252" y="4557441"/>
            <a:ext cx="8353654" cy="1495794"/>
          </a:xfrm>
          <a:prstGeom prst="rect">
            <a:avLst/>
          </a:prstGeom>
          <a:solidFill>
            <a:srgbClr val="F2F2F2"/>
          </a:solidFill>
        </p:spPr>
        <p:txBody>
          <a:bodyPr wrap="square" lIns="109728" tIns="54864" rIns="109728" bIns="54864" rtlCol="0">
            <a:spAutoFit/>
          </a:bodyPr>
          <a:lstStyle/>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cudaMemcpyDeviceToHost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MPI_Send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MPI_Recv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cudaMemcpyHostToDevice</a:t>
            </a:r>
            <a:r>
              <a:rPr lang="en-US" b="1" dirty="0">
                <a:solidFill>
                  <a:srgbClr val="000080"/>
                </a:solidFill>
                <a:latin typeface="Courier New" panose="02070309020205020404" pitchFamily="49" charset="0"/>
              </a:rPr>
              <a:t>);</a:t>
            </a:r>
            <a:endParaRPr lang="en-US" dirty="0"/>
          </a:p>
        </p:txBody>
      </p:sp>
      <p:sp>
        <p:nvSpPr>
          <p:cNvPr id="24" name="Rectangle 23"/>
          <p:cNvSpPr/>
          <p:nvPr/>
        </p:nvSpPr>
        <p:spPr>
          <a:xfrm>
            <a:off x="1396252" y="4557442"/>
            <a:ext cx="8353654" cy="1495793"/>
          </a:xfrm>
          <a:prstGeom prst="rect">
            <a:avLst/>
          </a:prstGeom>
          <a:solidFill>
            <a:srgbClr val="F2F2F2"/>
          </a:solidFill>
          <a:ln w="9525" cap="flat" cmpd="sng" algn="ctr">
            <a:noFill/>
            <a:prstDash val="solid"/>
          </a:ln>
          <a:effectLst/>
        </p:spPr>
        <p:txBody>
          <a:bodyPr lIns="82296" tIns="41148" rIns="82296" bIns="41148" rtlCol="0" anchor="ctr"/>
          <a:lstStyle/>
          <a:p>
            <a:pPr algn="ctr" defTabSz="457196" fontAlgn="auto">
              <a:spcBef>
                <a:spcPts val="0"/>
              </a:spcBef>
              <a:spcAft>
                <a:spcPts val="0"/>
              </a:spcAft>
              <a:defRPr/>
            </a:pPr>
            <a:endParaRPr lang="en-US" kern="0" smtClean="0">
              <a:solidFill>
                <a:prstClr val="white"/>
              </a:solidFill>
              <a:latin typeface="Trebuchet MS"/>
            </a:endParaRPr>
          </a:p>
        </p:txBody>
      </p:sp>
      <p:sp>
        <p:nvSpPr>
          <p:cNvPr id="25" name="TextBox 24"/>
          <p:cNvSpPr txBox="1"/>
          <p:nvPr/>
        </p:nvSpPr>
        <p:spPr>
          <a:xfrm>
            <a:off x="1396252" y="4557441"/>
            <a:ext cx="8353654" cy="1495794"/>
          </a:xfrm>
          <a:prstGeom prst="rect">
            <a:avLst/>
          </a:prstGeom>
          <a:solidFill>
            <a:srgbClr val="F2F2F2"/>
          </a:solidFill>
        </p:spPr>
        <p:txBody>
          <a:bodyPr wrap="square" lIns="109728" tIns="54864" rIns="109728" bIns="54864" rtlCol="0">
            <a:spAutoFit/>
          </a:bodyPr>
          <a:lstStyle/>
          <a:p>
            <a:r>
              <a:rPr lang="en-US" dirty="0" err="1">
                <a:solidFill>
                  <a:schemeClr val="tx2"/>
                </a:solidFill>
                <a:latin typeface="Courier New" panose="02070309020205020404" pitchFamily="49" charset="0"/>
              </a:rPr>
              <a:t>cudaMemcpy</a:t>
            </a:r>
            <a:r>
              <a:rPr lang="en-US" b="1" dirty="0">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s_buf_h</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s_buf_d</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size</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cudaMemcpyDeviceToHost</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 </a:t>
            </a:r>
          </a:p>
          <a:p>
            <a:r>
              <a:rPr lang="en-US" dirty="0" err="1">
                <a:solidFill>
                  <a:srgbClr val="000000"/>
                </a:solidFill>
                <a:latin typeface="Courier New" panose="02070309020205020404" pitchFamily="49" charset="0"/>
              </a:rPr>
              <a:t>MPI_Send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MPI_Recv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cudaMemcpyHostToDevice</a:t>
            </a:r>
            <a:r>
              <a:rPr lang="en-US" b="1" dirty="0">
                <a:solidFill>
                  <a:srgbClr val="000080"/>
                </a:solidFill>
                <a:latin typeface="Courier New" panose="02070309020205020404" pitchFamily="49" charset="0"/>
              </a:rPr>
              <a:t>);</a:t>
            </a:r>
            <a:endParaRPr lang="en-US" dirty="0"/>
          </a:p>
        </p:txBody>
      </p:sp>
      <p:sp>
        <p:nvSpPr>
          <p:cNvPr id="26" name="Rectangle 25"/>
          <p:cNvSpPr/>
          <p:nvPr/>
        </p:nvSpPr>
        <p:spPr>
          <a:xfrm>
            <a:off x="1396252" y="4557441"/>
            <a:ext cx="8337029" cy="1495794"/>
          </a:xfrm>
          <a:prstGeom prst="rect">
            <a:avLst/>
          </a:prstGeom>
          <a:solidFill>
            <a:srgbClr val="F2F2F2"/>
          </a:solidFill>
          <a:ln w="9525" cap="flat" cmpd="sng" algn="ctr">
            <a:noFill/>
            <a:prstDash val="solid"/>
          </a:ln>
          <a:effectLst/>
        </p:spPr>
        <p:txBody>
          <a:bodyPr lIns="82296" tIns="41148" rIns="82296" bIns="41148" rtlCol="0" anchor="ctr"/>
          <a:lstStyle/>
          <a:p>
            <a:pPr algn="ctr" defTabSz="457196" fontAlgn="auto">
              <a:spcBef>
                <a:spcPts val="0"/>
              </a:spcBef>
              <a:spcAft>
                <a:spcPts val="0"/>
              </a:spcAft>
              <a:defRPr/>
            </a:pPr>
            <a:endParaRPr lang="en-US" kern="0" smtClean="0">
              <a:solidFill>
                <a:prstClr val="white"/>
              </a:solidFill>
              <a:latin typeface="Trebuchet MS"/>
            </a:endParaRPr>
          </a:p>
        </p:txBody>
      </p:sp>
      <p:sp>
        <p:nvSpPr>
          <p:cNvPr id="27" name="TextBox 26"/>
          <p:cNvSpPr txBox="1"/>
          <p:nvPr/>
        </p:nvSpPr>
        <p:spPr>
          <a:xfrm>
            <a:off x="1396252" y="4557441"/>
            <a:ext cx="8353654" cy="1495794"/>
          </a:xfrm>
          <a:prstGeom prst="rect">
            <a:avLst/>
          </a:prstGeom>
          <a:solidFill>
            <a:srgbClr val="F2F2F2"/>
          </a:solidFill>
        </p:spPr>
        <p:txBody>
          <a:bodyPr wrap="square" lIns="109728" tIns="54864" rIns="109728" bIns="54864" rtlCol="0">
            <a:spAutoFit/>
          </a:bodyPr>
          <a:lstStyle/>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cudaMemcpyDeviceToHost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chemeClr val="tx2"/>
                </a:solidFill>
                <a:latin typeface="Courier New" panose="02070309020205020404" pitchFamily="49" charset="0"/>
              </a:rPr>
              <a:t>MPI_Send</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s_buf_h</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size</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MPI_CHAR</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1</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tag</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MPI_COMM_WORLD</a:t>
            </a:r>
            <a:r>
              <a:rPr lang="en-US" b="1" dirty="0" smtClean="0">
                <a:solidFill>
                  <a:schemeClr val="tx2"/>
                </a:solidFill>
                <a:latin typeface="Courier New" panose="02070309020205020404" pitchFamily="49" charset="0"/>
              </a:rPr>
              <a:t>);</a:t>
            </a:r>
            <a:endParaRPr lang="en-US" dirty="0" smtClean="0">
              <a:solidFill>
                <a:schemeClr val="tx2"/>
              </a:solidFill>
              <a:latin typeface="Courier New" panose="02070309020205020404" pitchFamily="49" charset="0"/>
            </a:endParaRPr>
          </a:p>
          <a:p>
            <a:endParaRPr lang="en-US" dirty="0">
              <a:solidFill>
                <a:schemeClr val="tx2"/>
              </a:solidFill>
              <a:latin typeface="Courier New" panose="02070309020205020404" pitchFamily="49" charset="0"/>
            </a:endParaRPr>
          </a:p>
          <a:p>
            <a:r>
              <a:rPr lang="en-US" dirty="0" err="1">
                <a:solidFill>
                  <a:schemeClr val="tx2"/>
                </a:solidFill>
                <a:latin typeface="Courier New" panose="02070309020205020404" pitchFamily="49" charset="0"/>
              </a:rPr>
              <a:t>MPI_Recv</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r_buf_h</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size</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MPI_CHAR</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0</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tag</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MPI_COMM_WORLD</a:t>
            </a:r>
            <a:r>
              <a:rPr lang="en-US" b="1" dirty="0">
                <a:solidFill>
                  <a:schemeClr val="tx2"/>
                </a:solidFill>
                <a:latin typeface="Courier New" panose="02070309020205020404" pitchFamily="49" charset="0"/>
              </a:rPr>
              <a:t>,&amp;</a:t>
            </a:r>
            <a:r>
              <a:rPr lang="en-US" dirty="0">
                <a:solidFill>
                  <a:schemeClr val="tx2"/>
                </a:solidFill>
                <a:latin typeface="Courier New" panose="02070309020205020404" pitchFamily="49" charset="0"/>
              </a:rPr>
              <a:t>stat</a:t>
            </a:r>
            <a:r>
              <a:rPr lang="en-US" b="1" dirty="0">
                <a:solidFill>
                  <a:schemeClr val="tx2"/>
                </a:solidFill>
                <a:latin typeface="Courier New" panose="02070309020205020404" pitchFamily="49" charset="0"/>
              </a:rPr>
              <a:t>);</a:t>
            </a:r>
            <a:r>
              <a:rPr lang="en-US" dirty="0">
                <a:solidFill>
                  <a:schemeClr val="tx2"/>
                </a:solidFill>
                <a:latin typeface="Courier New" panose="02070309020205020404" pitchFamily="49" charset="0"/>
              </a:rPr>
              <a:t> </a:t>
            </a:r>
          </a:p>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cudaMemcpyHostToDevice</a:t>
            </a:r>
            <a:r>
              <a:rPr lang="en-US" b="1" dirty="0">
                <a:solidFill>
                  <a:srgbClr val="000080"/>
                </a:solidFill>
                <a:latin typeface="Courier New" panose="02070309020205020404" pitchFamily="49" charset="0"/>
              </a:rPr>
              <a:t>);</a:t>
            </a:r>
            <a:endParaRPr lang="en-US" dirty="0"/>
          </a:p>
        </p:txBody>
      </p:sp>
      <p:sp>
        <p:nvSpPr>
          <p:cNvPr id="28" name="Rectangle 27"/>
          <p:cNvSpPr/>
          <p:nvPr/>
        </p:nvSpPr>
        <p:spPr>
          <a:xfrm>
            <a:off x="1396252" y="4557441"/>
            <a:ext cx="8337029" cy="1495794"/>
          </a:xfrm>
          <a:prstGeom prst="rect">
            <a:avLst/>
          </a:prstGeom>
          <a:solidFill>
            <a:srgbClr val="F2F2F2"/>
          </a:solidFill>
          <a:ln w="9525" cap="flat" cmpd="sng" algn="ctr">
            <a:noFill/>
            <a:prstDash val="solid"/>
          </a:ln>
          <a:effectLst/>
        </p:spPr>
        <p:txBody>
          <a:bodyPr lIns="82296" tIns="41148" rIns="82296" bIns="41148" rtlCol="0" anchor="ctr"/>
          <a:lstStyle/>
          <a:p>
            <a:pPr algn="ctr" defTabSz="457196" fontAlgn="auto">
              <a:spcBef>
                <a:spcPts val="0"/>
              </a:spcBef>
              <a:spcAft>
                <a:spcPts val="0"/>
              </a:spcAft>
              <a:defRPr/>
            </a:pPr>
            <a:endParaRPr lang="en-US" kern="0" smtClean="0">
              <a:solidFill>
                <a:prstClr val="white"/>
              </a:solidFill>
              <a:latin typeface="Trebuchet MS"/>
            </a:endParaRPr>
          </a:p>
        </p:txBody>
      </p:sp>
      <p:sp>
        <p:nvSpPr>
          <p:cNvPr id="29" name="TextBox 28"/>
          <p:cNvSpPr txBox="1"/>
          <p:nvPr/>
        </p:nvSpPr>
        <p:spPr>
          <a:xfrm>
            <a:off x="1396252" y="4557441"/>
            <a:ext cx="8337029" cy="1495794"/>
          </a:xfrm>
          <a:prstGeom prst="rect">
            <a:avLst/>
          </a:prstGeom>
          <a:solidFill>
            <a:srgbClr val="F2F2F2"/>
          </a:solidFill>
        </p:spPr>
        <p:txBody>
          <a:bodyPr wrap="square" lIns="109728" tIns="54864" rIns="109728" bIns="54864" rtlCol="0">
            <a:spAutoFit/>
          </a:bodyPr>
          <a:lstStyle/>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cudaMemcpyDeviceToHost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MPI_Send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MPI_Recv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r_buf_h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size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tag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err="1">
                <a:solidFill>
                  <a:schemeClr val="tx2"/>
                </a:solidFill>
                <a:latin typeface="Courier New" panose="02070309020205020404" pitchFamily="49" charset="0"/>
              </a:rPr>
              <a:t>cudaMemcpy</a:t>
            </a:r>
            <a:r>
              <a:rPr lang="en-US" b="1" dirty="0">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r_buf_d</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r_buf_h</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size</a:t>
            </a:r>
            <a:r>
              <a:rPr lang="en-US" b="1" dirty="0" err="1">
                <a:solidFill>
                  <a:schemeClr val="tx2"/>
                </a:solidFill>
                <a:latin typeface="Courier New" panose="02070309020205020404" pitchFamily="49" charset="0"/>
              </a:rPr>
              <a:t>,</a:t>
            </a:r>
            <a:r>
              <a:rPr lang="en-US" dirty="0" err="1">
                <a:solidFill>
                  <a:schemeClr val="tx2"/>
                </a:solidFill>
                <a:latin typeface="Courier New" panose="02070309020205020404" pitchFamily="49" charset="0"/>
              </a:rPr>
              <a:t>cudaMemcpyHostToDevice</a:t>
            </a:r>
            <a:r>
              <a:rPr lang="en-US" b="1" dirty="0">
                <a:solidFill>
                  <a:schemeClr val="tx2"/>
                </a:solidFill>
                <a:latin typeface="Courier New" panose="02070309020205020404" pitchFamily="49" charset="0"/>
              </a:rPr>
              <a:t>);</a:t>
            </a:r>
            <a:endParaRPr lang="en-US" dirty="0">
              <a:solidFill>
                <a:schemeClr val="tx2"/>
              </a:solidFill>
            </a:endParaRPr>
          </a:p>
        </p:txBody>
      </p:sp>
      <p:sp>
        <p:nvSpPr>
          <p:cNvPr id="30" name="Rectangle 29"/>
          <p:cNvSpPr/>
          <p:nvPr/>
        </p:nvSpPr>
        <p:spPr>
          <a:xfrm>
            <a:off x="1396252" y="4557441"/>
            <a:ext cx="8337029" cy="1495794"/>
          </a:xfrm>
          <a:prstGeom prst="rect">
            <a:avLst/>
          </a:prstGeom>
          <a:solidFill>
            <a:srgbClr val="F2F2F2"/>
          </a:solidFill>
          <a:ln w="9525" cap="flat" cmpd="sng" algn="ctr">
            <a:noFill/>
            <a:prstDash val="solid"/>
          </a:ln>
          <a:effectLst/>
        </p:spPr>
        <p:txBody>
          <a:bodyPr lIns="82296" tIns="41148" rIns="82296" bIns="41148" rtlCol="0" anchor="ctr"/>
          <a:lstStyle/>
          <a:p>
            <a:pPr algn="ctr" defTabSz="457196" fontAlgn="auto">
              <a:spcBef>
                <a:spcPts val="0"/>
              </a:spcBef>
              <a:spcAft>
                <a:spcPts val="0"/>
              </a:spcAft>
              <a:defRPr/>
            </a:pPr>
            <a:endParaRPr lang="en-US" kern="0" smtClean="0">
              <a:solidFill>
                <a:prstClr val="white"/>
              </a:solidFill>
              <a:latin typeface="Trebuchet MS"/>
            </a:endParaRPr>
          </a:p>
        </p:txBody>
      </p:sp>
      <p:sp>
        <p:nvSpPr>
          <p:cNvPr id="31" name="TextBox 30"/>
          <p:cNvSpPr txBox="1"/>
          <p:nvPr/>
        </p:nvSpPr>
        <p:spPr>
          <a:xfrm>
            <a:off x="1396252" y="4557441"/>
            <a:ext cx="8337029" cy="1495794"/>
          </a:xfrm>
          <a:prstGeom prst="rect">
            <a:avLst/>
          </a:prstGeom>
          <a:solidFill>
            <a:srgbClr val="F2F2F2"/>
          </a:solidFill>
        </p:spPr>
        <p:txBody>
          <a:bodyPr wrap="square" lIns="109728" tIns="54864" rIns="109728" bIns="54864" rtlCol="0">
            <a:spAutoFit/>
          </a:bodyPr>
          <a:lstStyle/>
          <a:p>
            <a:r>
              <a:rPr lang="en-US" dirty="0" err="1">
                <a:solidFill>
                  <a:srgbClr val="000000"/>
                </a:solidFill>
                <a:latin typeface="Courier New" panose="02070309020205020404" pitchFamily="49" charset="0"/>
              </a:rPr>
              <a:t>cudaMemcpy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s_buf_h</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s_buf_d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size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cudaMemcpyDeviceToHost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MPI_Send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s_buf_h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MPI_Recv</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r_buf_h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cudaMemcpy</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r_buf_d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r_buf_h</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size</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cudaMemcpyHostToDevice</a:t>
            </a:r>
            <a:r>
              <a:rPr lang="en-US" b="1" dirty="0">
                <a:solidFill>
                  <a:srgbClr val="000080"/>
                </a:solidFill>
                <a:latin typeface="Courier New" panose="02070309020205020404" pitchFamily="49" charset="0"/>
              </a:rPr>
              <a:t>);</a:t>
            </a:r>
            <a:endParaRPr lang="en-US" dirty="0">
              <a:effectLst/>
            </a:endParaRPr>
          </a:p>
        </p:txBody>
      </p:sp>
      <p:sp>
        <p:nvSpPr>
          <p:cNvPr id="32" name="TextBox 31"/>
          <p:cNvSpPr txBox="1"/>
          <p:nvPr/>
        </p:nvSpPr>
        <p:spPr>
          <a:xfrm>
            <a:off x="3158397" y="1615978"/>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MPI Rank 0</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3" name="TextBox 32"/>
          <p:cNvSpPr txBox="1"/>
          <p:nvPr/>
        </p:nvSpPr>
        <p:spPr>
          <a:xfrm>
            <a:off x="6126115" y="1614488"/>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MPI Rank 1</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4" name="TextBox 33"/>
          <p:cNvSpPr txBox="1"/>
          <p:nvPr/>
        </p:nvSpPr>
        <p:spPr>
          <a:xfrm>
            <a:off x="1623931" y="2681709"/>
            <a:ext cx="654410" cy="369332"/>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800">
                <a:solidFill>
                  <a:srgbClr val="989898"/>
                </a:solidFill>
                <a:latin typeface="+mn-lt"/>
                <a:ea typeface="+mn-ea"/>
                <a:cs typeface="Arial" charset="0"/>
              </a:defRPr>
            </a:lvl1p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GPU</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sp>
        <p:nvSpPr>
          <p:cNvPr id="35" name="TextBox 34"/>
          <p:cNvSpPr txBox="1"/>
          <p:nvPr/>
        </p:nvSpPr>
        <p:spPr>
          <a:xfrm>
            <a:off x="1590267" y="3759741"/>
            <a:ext cx="696088" cy="387798"/>
          </a:xfrm>
          <a:prstGeom prst="rect">
            <a:avLst/>
          </a:prstGeom>
          <a:noFill/>
        </p:spPr>
        <p:txBody>
          <a:bodyPr wrap="none" lIns="109728" tIns="54864" rIns="109728" bIns="54864" rtlCol="0">
            <a:spAutoFit/>
          </a:bodyPr>
          <a:lstStyle/>
          <a:p>
            <a:pPr defTabSz="457196" fontAlgn="auto">
              <a:spcBef>
                <a:spcPts val="0"/>
              </a:spcBef>
              <a:spcAft>
                <a:spcPts val="0"/>
              </a:spcAft>
              <a:defRPr/>
            </a:pPr>
            <a:r>
              <a:rPr lang="de-DE" dirty="0">
                <a:solidFill>
                  <a:schemeClr val="bg1"/>
                </a:solidFill>
                <a:latin typeface="Trebuchet MS"/>
                <a:cs typeface="Arial" charset="0"/>
              </a:rPr>
              <a:t>Host</a:t>
            </a:r>
            <a:endParaRPr lang="en-US" dirty="0">
              <a:solidFill>
                <a:schemeClr val="bg1"/>
              </a:solidFill>
              <a:latin typeface="Trebuchet MS"/>
              <a:cs typeface="Arial" charset="0"/>
            </a:endParaRPr>
          </a:p>
        </p:txBody>
      </p:sp>
    </p:spTree>
    <p:extLst>
      <p:ext uri="{BB962C8B-B14F-4D97-AF65-F5344CB8AC3E}">
        <p14:creationId xmlns:p14="http://schemas.microsoft.com/office/powerpoint/2010/main" val="7769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500"/>
                            </p:stCondLst>
                            <p:childTnLst>
                              <p:par>
                                <p:cTn id="13" presetID="26" presetClass="emph" presetSubtype="0" fill="hold" grpId="0" nodeType="afterEffect">
                                  <p:stCondLst>
                                    <p:cond delay="0"/>
                                  </p:stCondLst>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childTnLst>
                          </p:cTn>
                        </p:par>
                        <p:par>
                          <p:cTn id="16" fill="hold">
                            <p:stCondLst>
                              <p:cond delay="1000"/>
                            </p:stCondLst>
                            <p:childTnLst>
                              <p:par>
                                <p:cTn id="17" presetID="26" presetClass="emph" presetSubtype="0" fill="hold" grpId="0" nodeType="after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par>
                          <p:cTn id="20" fill="hold">
                            <p:stCondLst>
                              <p:cond delay="1500"/>
                            </p:stCondLst>
                            <p:childTnLst>
                              <p:par>
                                <p:cTn id="21" presetID="26" presetClass="emph" presetSubtype="0" fill="hold" grpId="0" nodeType="afterEffect">
                                  <p:stCondLst>
                                    <p:cond delay="0"/>
                                  </p:stCondLst>
                                  <p:childTnLst>
                                    <p:animEffect transition="out" filter="fade">
                                      <p:cBhvr>
                                        <p:cTn id="22" dur="500" tmFilter="0, 0; .2, .5; .8, .5; 1, 0"/>
                                        <p:tgtEl>
                                          <p:spTgt spid="16"/>
                                        </p:tgtEl>
                                      </p:cBhvr>
                                    </p:animEffect>
                                    <p:animScale>
                                      <p:cBhvr>
                                        <p:cTn id="23" dur="250" autoRev="1" fill="hold"/>
                                        <p:tgtEl>
                                          <p:spTgt spid="16"/>
                                        </p:tgtEl>
                                      </p:cBhvr>
                                      <p:by x="105000" y="105000"/>
                                    </p:animScale>
                                  </p:childTnLst>
                                </p:cTn>
                              </p:par>
                            </p:childTnLst>
                          </p:cTn>
                        </p:par>
                        <p:par>
                          <p:cTn id="24" fill="hold">
                            <p:stCondLst>
                              <p:cond delay="2000"/>
                            </p:stCondLst>
                            <p:childTnLst>
                              <p:par>
                                <p:cTn id="25" presetID="26" presetClass="emph" presetSubtype="0" fill="hold" grpId="0" nodeType="after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26" presetClass="emph" presetSubtype="0" fill="hold" grpId="0" nodeType="withEffect">
                                  <p:stCondLst>
                                    <p:cond delay="0"/>
                                  </p:stCondLst>
                                  <p:childTnLst>
                                    <p:animEffect transition="out" filter="fade">
                                      <p:cBhvr>
                                        <p:cTn id="35" dur="500" tmFilter="0, 0; .2, .5; .8, .5; 1, 0"/>
                                        <p:tgtEl>
                                          <p:spTgt spid="19"/>
                                        </p:tgtEl>
                                      </p:cBhvr>
                                    </p:animEffect>
                                    <p:animScale>
                                      <p:cBhvr>
                                        <p:cTn id="36" dur="250" autoRev="1" fill="hold"/>
                                        <p:tgtEl>
                                          <p:spTgt spid="19"/>
                                        </p:tgtEl>
                                      </p:cBhvr>
                                      <p:by x="105000" y="105000"/>
                                    </p:animScale>
                                  </p:childTnLst>
                                </p:cTn>
                              </p:par>
                            </p:childTnLst>
                          </p:cTn>
                        </p:par>
                        <p:par>
                          <p:cTn id="37" fill="hold">
                            <p:stCondLst>
                              <p:cond delay="500"/>
                            </p:stCondLst>
                            <p:childTnLst>
                              <p:par>
                                <p:cTn id="38" presetID="26" presetClass="emph" presetSubtype="0" fill="hold" grpId="0" nodeType="afterEffect">
                                  <p:stCondLst>
                                    <p:cond delay="0"/>
                                  </p:stCondLst>
                                  <p:childTnLst>
                                    <p:animEffect transition="out" filter="fade">
                                      <p:cBhvr>
                                        <p:cTn id="39" dur="500" tmFilter="0, 0; .2, .5; .8, .5; 1, 0"/>
                                        <p:tgtEl>
                                          <p:spTgt spid="20"/>
                                        </p:tgtEl>
                                      </p:cBhvr>
                                    </p:animEffect>
                                    <p:animScale>
                                      <p:cBhvr>
                                        <p:cTn id="40" dur="250" autoRev="1" fill="hold"/>
                                        <p:tgtEl>
                                          <p:spTgt spid="20"/>
                                        </p:tgtEl>
                                      </p:cBhvr>
                                      <p:by x="105000" y="105000"/>
                                    </p:animScale>
                                  </p:childTnLst>
                                </p:cTn>
                              </p:par>
                            </p:childTnLst>
                          </p:cTn>
                        </p:par>
                        <p:par>
                          <p:cTn id="41" fill="hold">
                            <p:stCondLst>
                              <p:cond delay="1000"/>
                            </p:stCondLst>
                            <p:childTnLst>
                              <p:par>
                                <p:cTn id="42" presetID="26" presetClass="emph" presetSubtype="0" fill="hold" grpId="0" nodeType="afterEffect">
                                  <p:stCondLst>
                                    <p:cond delay="0"/>
                                  </p:stCondLst>
                                  <p:childTnLst>
                                    <p:animEffect transition="out" filter="fade">
                                      <p:cBhvr>
                                        <p:cTn id="43" dur="500" tmFilter="0, 0; .2, .5; .8, .5; 1, 0"/>
                                        <p:tgtEl>
                                          <p:spTgt spid="12"/>
                                        </p:tgtEl>
                                      </p:cBhvr>
                                    </p:animEffect>
                                    <p:animScale>
                                      <p:cBhvr>
                                        <p:cTn id="44" dur="250" autoRev="1" fill="hold"/>
                                        <p:tgtEl>
                                          <p:spTgt spid="12"/>
                                        </p:tgtEl>
                                      </p:cBhvr>
                                      <p:by x="105000" y="105000"/>
                                    </p:animScale>
                                  </p:childTnLst>
                                </p:cTn>
                              </p:par>
                            </p:childTnLst>
                          </p:cTn>
                        </p:par>
                        <p:par>
                          <p:cTn id="45" fill="hold">
                            <p:stCondLst>
                              <p:cond delay="1500"/>
                            </p:stCondLst>
                            <p:childTnLst>
                              <p:par>
                                <p:cTn id="46" presetID="26" presetClass="emph" presetSubtype="0" fill="hold" grpId="0" nodeType="afterEffect">
                                  <p:stCondLst>
                                    <p:cond delay="0"/>
                                  </p:stCondLst>
                                  <p:childTnLst>
                                    <p:animEffect transition="out" filter="fade">
                                      <p:cBhvr>
                                        <p:cTn id="47" dur="500" tmFilter="0, 0; .2, .5; .8, .5; 1, 0"/>
                                        <p:tgtEl>
                                          <p:spTgt spid="21"/>
                                        </p:tgtEl>
                                      </p:cBhvr>
                                    </p:animEffect>
                                    <p:animScale>
                                      <p:cBhvr>
                                        <p:cTn id="48" dur="250" autoRev="1" fill="hold"/>
                                        <p:tgtEl>
                                          <p:spTgt spid="21"/>
                                        </p:tgtEl>
                                      </p:cBhvr>
                                      <p:by x="105000" y="105000"/>
                                    </p:animScale>
                                  </p:childTnLst>
                                </p:cTn>
                              </p:par>
                            </p:childTnLst>
                          </p:cTn>
                        </p:par>
                        <p:par>
                          <p:cTn id="49" fill="hold">
                            <p:stCondLst>
                              <p:cond delay="2000"/>
                            </p:stCondLst>
                            <p:childTnLst>
                              <p:par>
                                <p:cTn id="50" presetID="26" presetClass="emph" presetSubtype="0" fill="hold" grpId="0" nodeType="afterEffect">
                                  <p:stCondLst>
                                    <p:cond delay="0"/>
                                  </p:stCondLst>
                                  <p:childTnLst>
                                    <p:animEffect transition="out" filter="fade">
                                      <p:cBhvr>
                                        <p:cTn id="51" dur="500" tmFilter="0, 0; .2, .5; .8, .5; 1, 0"/>
                                        <p:tgtEl>
                                          <p:spTgt spid="22"/>
                                        </p:tgtEl>
                                      </p:cBhvr>
                                    </p:animEffect>
                                    <p:animScale>
                                      <p:cBhvr>
                                        <p:cTn id="52" dur="250" autoRev="1" fill="hold"/>
                                        <p:tgtEl>
                                          <p:spTgt spid="22"/>
                                        </p:tgtEl>
                                      </p:cBhvr>
                                      <p:by x="105000" y="105000"/>
                                    </p:animScale>
                                  </p:childTnLst>
                                </p:cTn>
                              </p:par>
                            </p:childTnLst>
                          </p:cTn>
                        </p:par>
                        <p:par>
                          <p:cTn id="53" fill="hold">
                            <p:stCondLst>
                              <p:cond delay="2500"/>
                            </p:stCondLst>
                            <p:childTnLst>
                              <p:par>
                                <p:cTn id="54" presetID="26" presetClass="emph" presetSubtype="0" fill="hold" grpId="0" nodeType="afterEffect">
                                  <p:stCondLst>
                                    <p:cond delay="0"/>
                                  </p:stCondLst>
                                  <p:childTnLst>
                                    <p:animEffect transition="out" filter="fade">
                                      <p:cBhvr>
                                        <p:cTn id="55" dur="500" tmFilter="0, 0; .2, .5; .8, .5; 1, 0"/>
                                        <p:tgtEl>
                                          <p:spTgt spid="7"/>
                                        </p:tgtEl>
                                      </p:cBhvr>
                                    </p:animEffect>
                                    <p:animScale>
                                      <p:cBhvr>
                                        <p:cTn id="56" dur="250" autoRev="1" fill="hold"/>
                                        <p:tgtEl>
                                          <p:spTgt spid="7"/>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par>
                          <p:cTn id="63" fill="hold">
                            <p:stCondLst>
                              <p:cond delay="0"/>
                            </p:stCondLst>
                            <p:childTnLst>
                              <p:par>
                                <p:cTn id="64" presetID="26" presetClass="emph" presetSubtype="0" fill="hold" grpId="0" nodeType="afterEffect">
                                  <p:stCondLst>
                                    <p:cond delay="0"/>
                                  </p:stCondLst>
                                  <p:childTnLst>
                                    <p:animEffect transition="out" filter="fade">
                                      <p:cBhvr>
                                        <p:cTn id="65" dur="500" tmFilter="0, 0; .2, .5; .8, .5; 1, 0"/>
                                        <p:tgtEl>
                                          <p:spTgt spid="17"/>
                                        </p:tgtEl>
                                      </p:cBhvr>
                                    </p:animEffect>
                                    <p:animScale>
                                      <p:cBhvr>
                                        <p:cTn id="66" dur="250" autoRev="1" fill="hold"/>
                                        <p:tgtEl>
                                          <p:spTgt spid="17"/>
                                        </p:tgtEl>
                                      </p:cBhvr>
                                      <p:by x="105000" y="105000"/>
                                    </p:animScale>
                                  </p:childTnLst>
                                </p:cTn>
                              </p:par>
                            </p:childTnLst>
                          </p:cTn>
                        </p:par>
                        <p:par>
                          <p:cTn id="67" fill="hold">
                            <p:stCondLst>
                              <p:cond delay="500"/>
                            </p:stCondLst>
                            <p:childTnLst>
                              <p:par>
                                <p:cTn id="68" presetID="26" presetClass="emph" presetSubtype="0" fill="hold" grpId="0" nodeType="afterEffect">
                                  <p:stCondLst>
                                    <p:cond delay="0"/>
                                  </p:stCondLst>
                                  <p:childTnLst>
                                    <p:animEffect transition="out" filter="fade">
                                      <p:cBhvr>
                                        <p:cTn id="69" dur="500" tmFilter="0, 0; .2, .5; .8, .5; 1, 0"/>
                                        <p:tgtEl>
                                          <p:spTgt spid="13"/>
                                        </p:tgtEl>
                                      </p:cBhvr>
                                    </p:animEffect>
                                    <p:animScale>
                                      <p:cBhvr>
                                        <p:cTn id="70" dur="250" autoRev="1" fill="hold"/>
                                        <p:tgtEl>
                                          <p:spTgt spid="13"/>
                                        </p:tgtEl>
                                      </p:cBhvr>
                                      <p:by x="105000" y="105000"/>
                                    </p:animScale>
                                  </p:childTnLst>
                                </p:cTn>
                              </p:par>
                            </p:childTnLst>
                          </p:cTn>
                        </p:par>
                        <p:par>
                          <p:cTn id="71" fill="hold">
                            <p:stCondLst>
                              <p:cond delay="1000"/>
                            </p:stCondLst>
                            <p:childTnLst>
                              <p:par>
                                <p:cTn id="72" presetID="26" presetClass="emph" presetSubtype="0" fill="hold" grpId="0" nodeType="afterEffect">
                                  <p:stCondLst>
                                    <p:cond delay="0"/>
                                  </p:stCondLst>
                                  <p:childTnLst>
                                    <p:animEffect transition="out" filter="fade">
                                      <p:cBhvr>
                                        <p:cTn id="73" dur="500" tmFilter="0, 0; .2, .5; .8, .5; 1, 0"/>
                                        <p:tgtEl>
                                          <p:spTgt spid="18"/>
                                        </p:tgtEl>
                                      </p:cBhvr>
                                    </p:animEffect>
                                    <p:animScale>
                                      <p:cBhvr>
                                        <p:cTn id="74" dur="250" autoRev="1" fill="hold"/>
                                        <p:tgtEl>
                                          <p:spTgt spid="18"/>
                                        </p:tgtEl>
                                      </p:cBhvr>
                                      <p:by x="105000" y="105000"/>
                                    </p:animScale>
                                  </p:childTnLst>
                                </p:cTn>
                              </p:par>
                            </p:childTnLst>
                          </p:cTn>
                        </p:par>
                        <p:par>
                          <p:cTn id="75" fill="hold">
                            <p:stCondLst>
                              <p:cond delay="1500"/>
                            </p:stCondLst>
                            <p:childTnLst>
                              <p:par>
                                <p:cTn id="76" presetID="26" presetClass="emph" presetSubtype="0" fill="hold" grpId="0" nodeType="afterEffect">
                                  <p:stCondLst>
                                    <p:cond delay="0"/>
                                  </p:stCondLst>
                                  <p:childTnLst>
                                    <p:animEffect transition="out" filter="fade">
                                      <p:cBhvr>
                                        <p:cTn id="77" dur="500" tmFilter="0, 0; .2, .5; .8, .5; 1, 0"/>
                                        <p:tgtEl>
                                          <p:spTgt spid="9"/>
                                        </p:tgtEl>
                                      </p:cBhvr>
                                    </p:animEffect>
                                    <p:animScale>
                                      <p:cBhvr>
                                        <p:cTn id="78" dur="250" autoRev="1" fill="hold"/>
                                        <p:tgtEl>
                                          <p:spTgt spid="9"/>
                                        </p:tgtEl>
                                      </p:cBhvr>
                                      <p:by x="105000" y="105000"/>
                                    </p:animScale>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MPI GPU to Remote GPU</a:t>
            </a:r>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sp>
        <p:nvSpPr>
          <p:cNvPr id="6" name="Rectangle 5"/>
          <p:cNvSpPr/>
          <p:nvPr/>
        </p:nvSpPr>
        <p:spPr>
          <a:xfrm>
            <a:off x="6626264" y="1403923"/>
            <a:ext cx="2461375" cy="518458"/>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r>
              <a:rPr lang="de-DE" sz="1700" kern="0" dirty="0" err="1" smtClean="0">
                <a:solidFill>
                  <a:prstClr val="white"/>
                </a:solidFill>
                <a:latin typeface="Courier New" panose="02070309020205020404" pitchFamily="49" charset="0"/>
                <a:cs typeface="Courier New" panose="02070309020205020404" pitchFamily="49" charset="0"/>
              </a:rPr>
              <a:t>memcpy</a:t>
            </a:r>
            <a:r>
              <a:rPr lang="de-DE" sz="1700" kern="0" dirty="0" smtClean="0">
                <a:solidFill>
                  <a:prstClr val="white"/>
                </a:solidFill>
                <a:latin typeface="Courier New" panose="02070309020205020404" pitchFamily="49" charset="0"/>
                <a:cs typeface="Courier New" panose="02070309020205020404" pitchFamily="49" charset="0"/>
              </a:rPr>
              <a:t> H-&gt;D</a:t>
            </a:r>
            <a:endParaRPr lang="en-US" sz="1700" kern="0" dirty="0" smtClean="0">
              <a:solidFill>
                <a:prstClr val="white"/>
              </a:solidFill>
              <a:latin typeface="Courier New" panose="02070309020205020404" pitchFamily="49" charset="0"/>
              <a:cs typeface="Courier New" panose="02070309020205020404" pitchFamily="49" charset="0"/>
            </a:endParaRPr>
          </a:p>
        </p:txBody>
      </p:sp>
      <p:sp>
        <p:nvSpPr>
          <p:cNvPr id="7" name="Rectangle 6"/>
          <p:cNvSpPr/>
          <p:nvPr/>
        </p:nvSpPr>
        <p:spPr>
          <a:xfrm>
            <a:off x="3515518" y="1403923"/>
            <a:ext cx="2937925" cy="518458"/>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algn="ctr" defTabSz="457196" fontAlgn="auto">
              <a:spcBef>
                <a:spcPts val="0"/>
              </a:spcBef>
              <a:spcAft>
                <a:spcPts val="0"/>
              </a:spcAft>
              <a:defRPr/>
            </a:pPr>
            <a:r>
              <a:rPr lang="de-DE" sz="1700" kern="0" dirty="0" err="1" smtClean="0">
                <a:solidFill>
                  <a:prstClr val="white"/>
                </a:solidFill>
                <a:latin typeface="Courier New" panose="02070309020205020404" pitchFamily="49" charset="0"/>
                <a:cs typeface="Courier New" panose="02070309020205020404" pitchFamily="49" charset="0"/>
              </a:rPr>
              <a:t>MPI_Sendrecv</a:t>
            </a:r>
            <a:endParaRPr lang="en-US" sz="1700" kern="0" dirty="0" smtClean="0">
              <a:solidFill>
                <a:prstClr val="white"/>
              </a:solidFill>
              <a:latin typeface="Courier New" panose="02070309020205020404" pitchFamily="49" charset="0"/>
              <a:cs typeface="Courier New" panose="02070309020205020404" pitchFamily="49" charset="0"/>
            </a:endParaRPr>
          </a:p>
        </p:txBody>
      </p:sp>
      <p:cxnSp>
        <p:nvCxnSpPr>
          <p:cNvPr id="8" name="Straight Arrow Connector 7"/>
          <p:cNvCxnSpPr/>
          <p:nvPr/>
        </p:nvCxnSpPr>
        <p:spPr>
          <a:xfrm>
            <a:off x="836821" y="2051995"/>
            <a:ext cx="8402624" cy="0"/>
          </a:xfrm>
          <a:prstGeom prst="straightConnector1">
            <a:avLst/>
          </a:prstGeom>
          <a:noFill/>
          <a:ln w="9525" cap="flat" cmpd="sng" algn="ctr">
            <a:solidFill>
              <a:srgbClr val="76B900">
                <a:shade val="95000"/>
                <a:satMod val="105000"/>
              </a:srgbClr>
            </a:solidFill>
            <a:prstDash val="solid"/>
            <a:tailEnd type="arrow"/>
          </a:ln>
          <a:effectLst/>
        </p:spPr>
      </p:cxnSp>
      <p:sp>
        <p:nvSpPr>
          <p:cNvPr id="9" name="Rectangle 8"/>
          <p:cNvSpPr/>
          <p:nvPr/>
        </p:nvSpPr>
        <p:spPr>
          <a:xfrm>
            <a:off x="923231" y="1403923"/>
            <a:ext cx="2454429" cy="518458"/>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algn="ctr" defTabSz="457196" fontAlgn="auto">
              <a:spcBef>
                <a:spcPts val="0"/>
              </a:spcBef>
              <a:spcAft>
                <a:spcPts val="0"/>
              </a:spcAft>
              <a:defRPr/>
            </a:pPr>
            <a:r>
              <a:rPr lang="de-DE" sz="1700" kern="0" dirty="0" err="1" smtClean="0">
                <a:solidFill>
                  <a:prstClr val="white"/>
                </a:solidFill>
                <a:latin typeface="Courier New" panose="02070309020205020404" pitchFamily="49" charset="0"/>
                <a:cs typeface="Courier New" panose="02070309020205020404" pitchFamily="49" charset="0"/>
              </a:rPr>
              <a:t>memcpy</a:t>
            </a:r>
            <a:r>
              <a:rPr lang="de-DE" sz="1700" kern="0" dirty="0" smtClean="0">
                <a:solidFill>
                  <a:prstClr val="white"/>
                </a:solidFill>
                <a:latin typeface="Courier New" panose="02070309020205020404" pitchFamily="49" charset="0"/>
                <a:cs typeface="Courier New" panose="02070309020205020404" pitchFamily="49" charset="0"/>
              </a:rPr>
              <a:t> D-&gt;H</a:t>
            </a:r>
            <a:endParaRPr lang="en-US" sz="1700" kern="0" dirty="0" smtClean="0">
              <a:solidFill>
                <a:prstClr val="white"/>
              </a:solidFill>
              <a:latin typeface="Courier New" panose="02070309020205020404" pitchFamily="49" charset="0"/>
              <a:cs typeface="Courier New" panose="02070309020205020404" pitchFamily="49" charset="0"/>
            </a:endParaRPr>
          </a:p>
        </p:txBody>
      </p:sp>
      <p:sp>
        <p:nvSpPr>
          <p:cNvPr id="10" name="TextBox 9"/>
          <p:cNvSpPr txBox="1"/>
          <p:nvPr/>
        </p:nvSpPr>
        <p:spPr>
          <a:xfrm>
            <a:off x="8325775" y="2051995"/>
            <a:ext cx="740972"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pPr marL="0" marR="0" lvl="0" indent="0"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chemeClr val="bg1"/>
                </a:solidFill>
                <a:effectLst/>
                <a:uLnTx/>
                <a:uFillTx/>
                <a:latin typeface="Trebuchet MS"/>
                <a:ea typeface="+mn-ea"/>
                <a:cs typeface="Arial" charset="0"/>
              </a:rPr>
              <a:t>Time</a:t>
            </a:r>
            <a:endParaRPr kumimoji="0" lang="en-US" sz="1800" b="0" i="0" u="none" strike="noStrike" kern="0" cap="none" spc="0" normalizeH="0" baseline="0" noProof="0" dirty="0">
              <a:ln>
                <a:noFill/>
              </a:ln>
              <a:solidFill>
                <a:schemeClr val="bg1"/>
              </a:solidFill>
              <a:effectLst/>
              <a:uLnTx/>
              <a:uFillTx/>
              <a:latin typeface="Trebuchet MS"/>
              <a:ea typeface="+mn-ea"/>
              <a:cs typeface="Arial" charset="0"/>
            </a:endParaRPr>
          </a:p>
        </p:txBody>
      </p:sp>
      <p:grpSp>
        <p:nvGrpSpPr>
          <p:cNvPr id="11" name="Group 10"/>
          <p:cNvGrpSpPr/>
          <p:nvPr/>
        </p:nvGrpSpPr>
        <p:grpSpPr>
          <a:xfrm>
            <a:off x="6626263" y="4840135"/>
            <a:ext cx="1952256" cy="432000"/>
            <a:chOff x="2492884" y="3003798"/>
            <a:chExt cx="1626880" cy="360000"/>
          </a:xfrm>
        </p:grpSpPr>
        <p:sp>
          <p:nvSpPr>
            <p:cNvPr id="12" name="Right Arrow 11"/>
            <p:cNvSpPr/>
            <p:nvPr/>
          </p:nvSpPr>
          <p:spPr>
            <a:xfrm>
              <a:off x="2492884"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3" name="Right Arrow 12"/>
            <p:cNvSpPr/>
            <p:nvPr/>
          </p:nvSpPr>
          <p:spPr>
            <a:xfrm>
              <a:off x="2911362"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4" name="Right Arrow 13"/>
            <p:cNvSpPr/>
            <p:nvPr/>
          </p:nvSpPr>
          <p:spPr>
            <a:xfrm>
              <a:off x="3335498"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5" name="Right Arrow 14"/>
            <p:cNvSpPr/>
            <p:nvPr/>
          </p:nvSpPr>
          <p:spPr>
            <a:xfrm>
              <a:off x="3759764"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grpSp>
      <p:grpSp>
        <p:nvGrpSpPr>
          <p:cNvPr id="16" name="Group 15"/>
          <p:cNvGrpSpPr/>
          <p:nvPr/>
        </p:nvGrpSpPr>
        <p:grpSpPr>
          <a:xfrm>
            <a:off x="7128437" y="5424533"/>
            <a:ext cx="1952256" cy="432000"/>
            <a:chOff x="2492884" y="3003798"/>
            <a:chExt cx="1626880" cy="360000"/>
          </a:xfrm>
        </p:grpSpPr>
        <p:sp>
          <p:nvSpPr>
            <p:cNvPr id="17" name="Right Arrow 16"/>
            <p:cNvSpPr/>
            <p:nvPr/>
          </p:nvSpPr>
          <p:spPr>
            <a:xfrm>
              <a:off x="249288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8" name="Right Arrow 17"/>
            <p:cNvSpPr/>
            <p:nvPr/>
          </p:nvSpPr>
          <p:spPr>
            <a:xfrm>
              <a:off x="2911362"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19" name="Right Arrow 18"/>
            <p:cNvSpPr/>
            <p:nvPr/>
          </p:nvSpPr>
          <p:spPr>
            <a:xfrm>
              <a:off x="3335498"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0" name="Right Arrow 19"/>
            <p:cNvSpPr/>
            <p:nvPr/>
          </p:nvSpPr>
          <p:spPr>
            <a:xfrm>
              <a:off x="375976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grpSp>
      <p:grpSp>
        <p:nvGrpSpPr>
          <p:cNvPr id="21" name="Group 20"/>
          <p:cNvGrpSpPr/>
          <p:nvPr/>
        </p:nvGrpSpPr>
        <p:grpSpPr>
          <a:xfrm>
            <a:off x="4024638" y="3791721"/>
            <a:ext cx="1952256" cy="432000"/>
            <a:chOff x="2492884" y="3003798"/>
            <a:chExt cx="1626880" cy="360000"/>
          </a:xfrm>
        </p:grpSpPr>
        <p:sp>
          <p:nvSpPr>
            <p:cNvPr id="22" name="Right Arrow 21"/>
            <p:cNvSpPr/>
            <p:nvPr/>
          </p:nvSpPr>
          <p:spPr>
            <a:xfrm>
              <a:off x="2492884"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3" name="Right Arrow 22"/>
            <p:cNvSpPr/>
            <p:nvPr/>
          </p:nvSpPr>
          <p:spPr>
            <a:xfrm>
              <a:off x="2911362"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4" name="Right Arrow 23"/>
            <p:cNvSpPr/>
            <p:nvPr/>
          </p:nvSpPr>
          <p:spPr>
            <a:xfrm>
              <a:off x="3335498"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5" name="Right Arrow 24"/>
            <p:cNvSpPr/>
            <p:nvPr/>
          </p:nvSpPr>
          <p:spPr>
            <a:xfrm>
              <a:off x="3759764"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grpSp>
      <p:grpSp>
        <p:nvGrpSpPr>
          <p:cNvPr id="26" name="Group 25"/>
          <p:cNvGrpSpPr/>
          <p:nvPr/>
        </p:nvGrpSpPr>
        <p:grpSpPr>
          <a:xfrm>
            <a:off x="1446095" y="2731944"/>
            <a:ext cx="1952256" cy="432000"/>
            <a:chOff x="2492884" y="3003798"/>
            <a:chExt cx="1626880" cy="360000"/>
          </a:xfrm>
        </p:grpSpPr>
        <p:sp>
          <p:nvSpPr>
            <p:cNvPr id="27" name="Right Arrow 26"/>
            <p:cNvSpPr/>
            <p:nvPr/>
          </p:nvSpPr>
          <p:spPr>
            <a:xfrm>
              <a:off x="2492884"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8" name="Right Arrow 27"/>
            <p:cNvSpPr/>
            <p:nvPr/>
          </p:nvSpPr>
          <p:spPr>
            <a:xfrm>
              <a:off x="2911362"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29" name="Right Arrow 28"/>
            <p:cNvSpPr/>
            <p:nvPr/>
          </p:nvSpPr>
          <p:spPr>
            <a:xfrm>
              <a:off x="3335498"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30" name="Right Arrow 29"/>
            <p:cNvSpPr/>
            <p:nvPr/>
          </p:nvSpPr>
          <p:spPr>
            <a:xfrm>
              <a:off x="3759764" y="3003798"/>
              <a:ext cx="360000" cy="360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grpSp>
      <p:grpSp>
        <p:nvGrpSpPr>
          <p:cNvPr id="31" name="Group 30"/>
          <p:cNvGrpSpPr/>
          <p:nvPr/>
        </p:nvGrpSpPr>
        <p:grpSpPr>
          <a:xfrm>
            <a:off x="934274" y="2196094"/>
            <a:ext cx="1952256" cy="432000"/>
            <a:chOff x="2492884" y="3003798"/>
            <a:chExt cx="1626880" cy="360000"/>
          </a:xfrm>
        </p:grpSpPr>
        <p:sp>
          <p:nvSpPr>
            <p:cNvPr id="32" name="Right Arrow 31"/>
            <p:cNvSpPr/>
            <p:nvPr/>
          </p:nvSpPr>
          <p:spPr>
            <a:xfrm>
              <a:off x="249288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33" name="Right Arrow 32"/>
            <p:cNvSpPr/>
            <p:nvPr/>
          </p:nvSpPr>
          <p:spPr>
            <a:xfrm>
              <a:off x="2911362"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34" name="Right Arrow 33"/>
            <p:cNvSpPr/>
            <p:nvPr/>
          </p:nvSpPr>
          <p:spPr>
            <a:xfrm>
              <a:off x="3335498"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35" name="Right Arrow 34"/>
            <p:cNvSpPr/>
            <p:nvPr/>
          </p:nvSpPr>
          <p:spPr>
            <a:xfrm>
              <a:off x="375976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grpSp>
      <p:cxnSp>
        <p:nvCxnSpPr>
          <p:cNvPr id="36" name="Straight Connector 35"/>
          <p:cNvCxnSpPr/>
          <p:nvPr/>
        </p:nvCxnSpPr>
        <p:spPr>
          <a:xfrm>
            <a:off x="3429108" y="1619946"/>
            <a:ext cx="0" cy="4317593"/>
          </a:xfrm>
          <a:prstGeom prst="line">
            <a:avLst/>
          </a:prstGeom>
          <a:noFill/>
          <a:ln w="9525" cap="flat" cmpd="sng" algn="ctr">
            <a:solidFill>
              <a:srgbClr val="76B900">
                <a:shade val="95000"/>
                <a:satMod val="105000"/>
              </a:srgbClr>
            </a:solidFill>
            <a:prstDash val="solid"/>
          </a:ln>
          <a:effectLst/>
        </p:spPr>
      </p:cxnSp>
      <p:cxnSp>
        <p:nvCxnSpPr>
          <p:cNvPr id="37" name="Straight Connector 36"/>
          <p:cNvCxnSpPr/>
          <p:nvPr/>
        </p:nvCxnSpPr>
        <p:spPr>
          <a:xfrm>
            <a:off x="6539853" y="1533537"/>
            <a:ext cx="0" cy="4404002"/>
          </a:xfrm>
          <a:prstGeom prst="line">
            <a:avLst/>
          </a:prstGeom>
          <a:noFill/>
          <a:ln w="9525" cap="flat" cmpd="sng" algn="ctr">
            <a:solidFill>
              <a:srgbClr val="76B900">
                <a:shade val="95000"/>
                <a:satMod val="105000"/>
              </a:srgbClr>
            </a:solidFill>
            <a:prstDash val="solid"/>
          </a:ln>
          <a:effectLst/>
        </p:spPr>
      </p:cxnSp>
      <p:sp>
        <p:nvSpPr>
          <p:cNvPr id="38" name="Right Arrow 37"/>
          <p:cNvSpPr/>
          <p:nvPr/>
        </p:nvSpPr>
        <p:spPr>
          <a:xfrm>
            <a:off x="3515517" y="3218549"/>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39" name="Right Arrow 38"/>
          <p:cNvSpPr/>
          <p:nvPr/>
        </p:nvSpPr>
        <p:spPr>
          <a:xfrm>
            <a:off x="4017691" y="3218549"/>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0" name="Right Arrow 39"/>
          <p:cNvSpPr/>
          <p:nvPr/>
        </p:nvSpPr>
        <p:spPr>
          <a:xfrm>
            <a:off x="4526654" y="3218549"/>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1" name="Right Arrow 40"/>
          <p:cNvSpPr/>
          <p:nvPr/>
        </p:nvSpPr>
        <p:spPr>
          <a:xfrm>
            <a:off x="5035773" y="3218549"/>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2" name="Right Arrow 41"/>
          <p:cNvSpPr/>
          <p:nvPr/>
        </p:nvSpPr>
        <p:spPr>
          <a:xfrm>
            <a:off x="4501188" y="434187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3" name="Right Arrow 42"/>
          <p:cNvSpPr/>
          <p:nvPr/>
        </p:nvSpPr>
        <p:spPr>
          <a:xfrm>
            <a:off x="5003361" y="434187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4" name="Right Arrow 43"/>
          <p:cNvSpPr/>
          <p:nvPr/>
        </p:nvSpPr>
        <p:spPr>
          <a:xfrm>
            <a:off x="5512325" y="434187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
        <p:nvSpPr>
          <p:cNvPr id="45" name="Right Arrow 44"/>
          <p:cNvSpPr/>
          <p:nvPr/>
        </p:nvSpPr>
        <p:spPr>
          <a:xfrm>
            <a:off x="6021444" y="434187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algn="ctr" defTabSz="457196" fontAlgn="auto">
              <a:spcBef>
                <a:spcPts val="0"/>
              </a:spcBef>
              <a:spcAft>
                <a:spcPts val="0"/>
              </a:spcAft>
              <a:defRPr/>
            </a:pPr>
            <a:endParaRPr lang="en-US" sz="1700" kern="0" smtClean="0">
              <a:solidFill>
                <a:prstClr val="white"/>
              </a:solidFill>
              <a:latin typeface="Trebuchet MS"/>
            </a:endParaRPr>
          </a:p>
        </p:txBody>
      </p:sp>
    </p:spTree>
    <p:extLst>
      <p:ext uri="{BB962C8B-B14F-4D97-AF65-F5344CB8AC3E}">
        <p14:creationId xmlns:p14="http://schemas.microsoft.com/office/powerpoint/2010/main" val="30840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custDataLst>
              <p:tags r:id="rId1"/>
            </p:custDataLst>
          </p:nvPr>
        </p:nvSpPr>
        <p:spPr>
          <a:xfrm>
            <a:off x="498348" y="2790635"/>
            <a:ext cx="9976104" cy="590931"/>
          </a:xfrm>
          <a:prstGeom prst="rect">
            <a:avLst/>
          </a:prstGeom>
        </p:spPr>
        <p:txBody>
          <a:bodyPr/>
          <a:lst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Using MPI for inter GPU communication</a:t>
            </a:r>
          </a:p>
        </p:txBody>
      </p:sp>
    </p:spTree>
    <p:extLst>
      <p:ext uri="{BB962C8B-B14F-4D97-AF65-F5344CB8AC3E}">
        <p14:creationId xmlns:p14="http://schemas.microsoft.com/office/powerpoint/2010/main" val="18535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GPU to Remote GPU</a:t>
            </a:r>
          </a:p>
        </p:txBody>
      </p:sp>
      <p:sp>
        <p:nvSpPr>
          <p:cNvPr id="3" name="Text Placeholder 2"/>
          <p:cNvSpPr>
            <a:spLocks noGrp="1"/>
          </p:cNvSpPr>
          <p:nvPr>
            <p:ph type="body" sz="quarter" idx="10"/>
          </p:nvPr>
        </p:nvSpPr>
        <p:spPr/>
        <p:txBody>
          <a:bodyPr/>
          <a:lstStyle/>
          <a:p>
            <a:r>
              <a:rPr lang="en-US" dirty="0" smtClean="0"/>
              <a:t>without GPUDirect</a:t>
            </a:r>
            <a:endParaRPr lang="en-US" dirty="0"/>
          </a:p>
        </p:txBody>
      </p:sp>
      <p:sp>
        <p:nvSpPr>
          <p:cNvPr id="6" name="Rectangle 5"/>
          <p:cNvSpPr/>
          <p:nvPr/>
        </p:nvSpPr>
        <p:spPr>
          <a:xfrm>
            <a:off x="2286783" y="2718695"/>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7" name="Rectangle 6"/>
          <p:cNvSpPr/>
          <p:nvPr/>
        </p:nvSpPr>
        <p:spPr>
          <a:xfrm>
            <a:off x="6709957" y="3777003"/>
            <a:ext cx="864000" cy="432000"/>
          </a:xfrm>
          <a:prstGeom prst="rect">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de-DE"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8" name="Rectangle 7"/>
          <p:cNvSpPr/>
          <p:nvPr/>
        </p:nvSpPr>
        <p:spPr>
          <a:xfrm>
            <a:off x="3496517" y="3768655"/>
            <a:ext cx="864000" cy="432000"/>
          </a:xfrm>
          <a:prstGeom prst="rect">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9" name="Rectangle 8"/>
          <p:cNvSpPr/>
          <p:nvPr/>
        </p:nvSpPr>
        <p:spPr>
          <a:xfrm>
            <a:off x="7881768" y="2718695"/>
            <a:ext cx="864000" cy="432000"/>
          </a:xfrm>
          <a:prstGeom prst="rect">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cxnSp>
        <p:nvCxnSpPr>
          <p:cNvPr id="10" name="Straight Connector 9"/>
          <p:cNvCxnSpPr/>
          <p:nvPr/>
        </p:nvCxnSpPr>
        <p:spPr>
          <a:xfrm>
            <a:off x="5483938" y="1635976"/>
            <a:ext cx="0" cy="2895192"/>
          </a:xfrm>
          <a:prstGeom prst="line">
            <a:avLst/>
          </a:prstGeom>
          <a:noFill/>
          <a:ln w="9525" cap="flat" cmpd="sng" algn="ctr">
            <a:solidFill>
              <a:srgbClr val="76B900">
                <a:shade val="95000"/>
                <a:satMod val="105000"/>
              </a:srgbClr>
            </a:solidFill>
            <a:prstDash val="solid"/>
          </a:ln>
          <a:effectLst/>
        </p:spPr>
      </p:cxnSp>
      <p:cxnSp>
        <p:nvCxnSpPr>
          <p:cNvPr id="11" name="Straight Connector 10"/>
          <p:cNvCxnSpPr/>
          <p:nvPr/>
        </p:nvCxnSpPr>
        <p:spPr>
          <a:xfrm>
            <a:off x="1590497" y="3348288"/>
            <a:ext cx="7258406" cy="16327"/>
          </a:xfrm>
          <a:prstGeom prst="line">
            <a:avLst/>
          </a:prstGeom>
          <a:noFill/>
          <a:ln w="9525" cap="flat" cmpd="sng" algn="ctr">
            <a:solidFill>
              <a:srgbClr val="76B900">
                <a:shade val="95000"/>
                <a:satMod val="105000"/>
              </a:srgbClr>
            </a:solidFill>
            <a:prstDash val="dash"/>
          </a:ln>
          <a:effectLst/>
        </p:spPr>
      </p:cxnSp>
      <p:sp>
        <p:nvSpPr>
          <p:cNvPr id="12" name="Right Arrow 11"/>
          <p:cNvSpPr/>
          <p:nvPr/>
        </p:nvSpPr>
        <p:spPr>
          <a:xfrm>
            <a:off x="5311118" y="3769403"/>
            <a:ext cx="432000" cy="432000"/>
          </a:xfrm>
          <a:prstGeom prst="rightArrow">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3" name="Rectangle 12"/>
          <p:cNvSpPr/>
          <p:nvPr/>
        </p:nvSpPr>
        <p:spPr>
          <a:xfrm>
            <a:off x="8205768" y="3766041"/>
            <a:ext cx="216000" cy="432000"/>
          </a:xfrm>
          <a:prstGeom prst="rect">
            <a:avLst/>
          </a:prstGeom>
          <a:solidFill>
            <a:srgbClr val="FF9900"/>
          </a:solidFill>
          <a:ln w="25400" cap="flat" cmpd="sng" algn="ctr">
            <a:solidFill>
              <a:srgbClr val="CC66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4" name="Rectangle 13"/>
          <p:cNvSpPr/>
          <p:nvPr/>
        </p:nvSpPr>
        <p:spPr>
          <a:xfrm>
            <a:off x="2610783" y="3768655"/>
            <a:ext cx="216000" cy="432000"/>
          </a:xfrm>
          <a:prstGeom prst="rect">
            <a:avLst/>
          </a:prstGeom>
          <a:solidFill>
            <a:srgbClr val="FF9900"/>
          </a:solidFill>
          <a:ln w="25400" cap="flat" cmpd="sng" algn="ctr">
            <a:solidFill>
              <a:srgbClr val="CC66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5" name="Right Arrow 14"/>
          <p:cNvSpPr/>
          <p:nvPr/>
        </p:nvSpPr>
        <p:spPr>
          <a:xfrm rot="5400000">
            <a:off x="2502783" y="3241421"/>
            <a:ext cx="432000" cy="432000"/>
          </a:xfrm>
          <a:prstGeom prst="rightArrow">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de-DE" sz="1700" b="0" i="0" u="none" strike="noStrike" kern="0" cap="none" spc="0" normalizeH="0" baseline="0" noProof="0" dirty="0" smtClean="0">
              <a:ln>
                <a:noFill/>
              </a:ln>
              <a:solidFill>
                <a:prstClr val="white"/>
              </a:solidFill>
              <a:effectLst/>
              <a:uLnTx/>
              <a:uFillTx/>
              <a:latin typeface="Trebuchet MS"/>
              <a:ea typeface="+mn-ea"/>
              <a:cs typeface="+mn-cs"/>
            </a:endParaRPr>
          </a:p>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6" name="Right Arrow 15"/>
          <p:cNvSpPr/>
          <p:nvPr/>
        </p:nvSpPr>
        <p:spPr>
          <a:xfrm>
            <a:off x="2934783" y="3768655"/>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7" name="Right Arrow 16"/>
          <p:cNvSpPr/>
          <p:nvPr/>
        </p:nvSpPr>
        <p:spPr>
          <a:xfrm>
            <a:off x="7665768" y="3776107"/>
            <a:ext cx="432000" cy="432000"/>
          </a:xfrm>
          <a:prstGeom prst="rightArrow">
            <a:avLst/>
          </a:prstGeom>
          <a:solidFill>
            <a:srgbClr val="4549F5">
              <a:alpha val="25000"/>
            </a:srgbClr>
          </a:solidFill>
          <a:ln w="25400" cap="flat" cmpd="sng" algn="ctr">
            <a:solidFill>
              <a:srgbClr val="4549F5">
                <a:shade val="50000"/>
                <a:alpha val="25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8" name="Right Arrow 17"/>
          <p:cNvSpPr/>
          <p:nvPr/>
        </p:nvSpPr>
        <p:spPr>
          <a:xfrm rot="16200000">
            <a:off x="8097768" y="3213926"/>
            <a:ext cx="432000" cy="432000"/>
          </a:xfrm>
          <a:prstGeom prst="rightArrow">
            <a:avLst/>
          </a:prstGeom>
          <a:solidFill>
            <a:srgbClr val="76B900"/>
          </a:solidFill>
          <a:ln w="25400" cap="flat" cmpd="sng" algn="ctr">
            <a:solidFill>
              <a:srgbClr val="76B900">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19" name="Right Arrow 18"/>
          <p:cNvSpPr/>
          <p:nvPr/>
        </p:nvSpPr>
        <p:spPr>
          <a:xfrm>
            <a:off x="4447022" y="3757695"/>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0" name="Rectangle 19"/>
          <p:cNvSpPr/>
          <p:nvPr/>
        </p:nvSpPr>
        <p:spPr>
          <a:xfrm>
            <a:off x="4986800" y="3777003"/>
            <a:ext cx="216000" cy="432000"/>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1" name="Rectangle 20"/>
          <p:cNvSpPr/>
          <p:nvPr/>
        </p:nvSpPr>
        <p:spPr>
          <a:xfrm>
            <a:off x="5840084" y="3784743"/>
            <a:ext cx="216000" cy="432000"/>
          </a:xfrm>
          <a:prstGeom prst="rect">
            <a:avLst/>
          </a:prstGeom>
          <a:solidFill>
            <a:srgbClr val="FF0000"/>
          </a:solidFill>
          <a:ln w="25400" cap="flat" cmpd="sng" algn="ctr">
            <a:solidFill>
              <a:srgbClr val="C00000"/>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2" name="Right Arrow 21"/>
          <p:cNvSpPr/>
          <p:nvPr/>
        </p:nvSpPr>
        <p:spPr>
          <a:xfrm>
            <a:off x="6164084" y="3769403"/>
            <a:ext cx="432000" cy="432000"/>
          </a:xfrm>
          <a:prstGeom prst="rightArrow">
            <a:avLst/>
          </a:prstGeom>
          <a:solidFill>
            <a:srgbClr val="4549F5"/>
          </a:solidFill>
          <a:ln w="25400" cap="flat" cmpd="sng" algn="ctr">
            <a:solidFill>
              <a:srgbClr val="4549F5">
                <a:shade val="50000"/>
              </a:srgbClr>
            </a:solid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prstClr val="white"/>
              </a:solidFill>
              <a:effectLst/>
              <a:uLnTx/>
              <a:uFillTx/>
              <a:latin typeface="Trebuchet MS"/>
              <a:ea typeface="+mn-ea"/>
              <a:cs typeface="+mn-cs"/>
            </a:endParaRPr>
          </a:p>
        </p:txBody>
      </p:sp>
      <p:sp>
        <p:nvSpPr>
          <p:cNvPr id="23" name="TextBox 22"/>
          <p:cNvSpPr txBox="1"/>
          <p:nvPr/>
        </p:nvSpPr>
        <p:spPr>
          <a:xfrm>
            <a:off x="1396482" y="4560815"/>
            <a:ext cx="8461720" cy="1495794"/>
          </a:xfrm>
          <a:prstGeom prst="rect">
            <a:avLst/>
          </a:prstGeom>
          <a:solidFill>
            <a:srgbClr val="F2F2F2"/>
          </a:solidFill>
        </p:spPr>
        <p:txBody>
          <a:bodyPr wrap="square" lIns="109728" tIns="54864" rIns="109728" bIns="54864" rtlCol="0">
            <a:spAutoFit/>
          </a:bodyPr>
          <a:lstStyle/>
          <a:p>
            <a:endParaRPr lang="en-US" dirty="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MPI_Send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MPI_Recv</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p:txBody>
      </p:sp>
      <p:sp>
        <p:nvSpPr>
          <p:cNvPr id="24" name="Rectangle 23"/>
          <p:cNvSpPr/>
          <p:nvPr/>
        </p:nvSpPr>
        <p:spPr>
          <a:xfrm>
            <a:off x="1371541" y="4582775"/>
            <a:ext cx="8456516" cy="1473834"/>
          </a:xfrm>
          <a:prstGeom prst="rect">
            <a:avLst/>
          </a:prstGeom>
          <a:solidFill>
            <a:srgbClr val="F2F2F2"/>
          </a:solidFill>
          <a:ln w="9525" cap="flat" cmpd="sng" algn="ctr">
            <a:no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5" name="TextBox 24"/>
          <p:cNvSpPr txBox="1"/>
          <p:nvPr/>
        </p:nvSpPr>
        <p:spPr>
          <a:xfrm>
            <a:off x="1396482" y="4560815"/>
            <a:ext cx="8403530" cy="1495794"/>
          </a:xfrm>
          <a:prstGeom prst="rect">
            <a:avLst/>
          </a:prstGeom>
          <a:solidFill>
            <a:srgbClr val="F2F2F2"/>
          </a:solidFill>
        </p:spPr>
        <p:txBody>
          <a:bodyPr wrap="square" lIns="109728" tIns="54864" rIns="109728" bIns="54864" rtlCol="0">
            <a:spAutoFit/>
          </a:bodyPr>
          <a:lstStyle/>
          <a:p>
            <a:endParaRPr lang="en-US" dirty="0">
              <a:solidFill>
                <a:schemeClr val="tx2"/>
              </a:solidFill>
              <a:latin typeface="Courier New" panose="02070309020205020404" pitchFamily="49" charset="0"/>
            </a:endParaRPr>
          </a:p>
          <a:p>
            <a:r>
              <a:rPr lang="en-US" dirty="0" err="1" smtClean="0">
                <a:solidFill>
                  <a:schemeClr val="tx2"/>
                </a:solidFill>
                <a:latin typeface="Courier New" panose="02070309020205020404" pitchFamily="49" charset="0"/>
              </a:rPr>
              <a:t>MPI_Send</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s_buf_d</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size</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MPI_CHAR</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1</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tag</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MPI_COMM_WORLD</a:t>
            </a:r>
            <a:r>
              <a:rPr lang="en-US" b="1" dirty="0">
                <a:solidFill>
                  <a:schemeClr val="tx2"/>
                </a:solidFill>
                <a:latin typeface="Courier New" panose="02070309020205020404" pitchFamily="49" charset="0"/>
              </a:rPr>
              <a:t>);</a:t>
            </a:r>
            <a:endParaRPr lang="en-US" dirty="0">
              <a:solidFill>
                <a:schemeClr val="tx2"/>
              </a:solidFill>
              <a:latin typeface="Courier New" panose="02070309020205020404" pitchFamily="49" charset="0"/>
            </a:endParaRPr>
          </a:p>
          <a:p>
            <a:endParaRPr lang="en-US" dirty="0">
              <a:solidFill>
                <a:schemeClr val="tx2"/>
              </a:solidFill>
              <a:latin typeface="Courier New" panose="02070309020205020404" pitchFamily="49" charset="0"/>
            </a:endParaRPr>
          </a:p>
          <a:p>
            <a:r>
              <a:rPr lang="en-US" dirty="0" err="1" smtClean="0">
                <a:solidFill>
                  <a:schemeClr val="tx2"/>
                </a:solidFill>
                <a:latin typeface="Courier New" panose="02070309020205020404" pitchFamily="49" charset="0"/>
              </a:rPr>
              <a:t>MPI_Recv</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r_buf_d</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size</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MPI_CHAR</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0</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tag</a:t>
            </a:r>
            <a:r>
              <a:rPr lang="en-US" b="1" dirty="0" smtClean="0">
                <a:solidFill>
                  <a:schemeClr val="tx2"/>
                </a:solidFill>
                <a:latin typeface="Courier New" panose="02070309020205020404" pitchFamily="49" charset="0"/>
              </a:rPr>
              <a:t>,</a:t>
            </a:r>
            <a:r>
              <a:rPr lang="en-US" dirty="0" smtClean="0">
                <a:solidFill>
                  <a:schemeClr val="tx2"/>
                </a:solidFill>
                <a:latin typeface="Courier New" panose="02070309020205020404" pitchFamily="49" charset="0"/>
              </a:rPr>
              <a:t>MPI_COMM_WORLD</a:t>
            </a:r>
            <a:r>
              <a:rPr lang="en-US" b="1" dirty="0">
                <a:solidFill>
                  <a:schemeClr val="tx2"/>
                </a:solidFill>
                <a:latin typeface="Courier New" panose="02070309020205020404" pitchFamily="49" charset="0"/>
              </a:rPr>
              <a:t>,&amp;</a:t>
            </a:r>
            <a:r>
              <a:rPr lang="en-US" dirty="0">
                <a:solidFill>
                  <a:schemeClr val="tx2"/>
                </a:solidFill>
                <a:latin typeface="Courier New" panose="02070309020205020404" pitchFamily="49" charset="0"/>
              </a:rPr>
              <a:t>stat</a:t>
            </a:r>
            <a:r>
              <a:rPr lang="en-US" b="1" dirty="0">
                <a:solidFill>
                  <a:schemeClr val="tx2"/>
                </a:solidFill>
                <a:latin typeface="Courier New" panose="02070309020205020404" pitchFamily="49" charset="0"/>
              </a:rPr>
              <a:t>);</a:t>
            </a:r>
            <a:endParaRPr lang="en-US" dirty="0">
              <a:solidFill>
                <a:schemeClr val="tx2"/>
              </a:solidFill>
              <a:latin typeface="Courier New" panose="02070309020205020404" pitchFamily="49" charset="0"/>
            </a:endParaRPr>
          </a:p>
          <a:p>
            <a:endParaRPr lang="en-US" dirty="0">
              <a:solidFill>
                <a:schemeClr val="tx2"/>
              </a:solidFill>
              <a:latin typeface="Courier New" panose="02070309020205020404" pitchFamily="49" charset="0"/>
            </a:endParaRPr>
          </a:p>
        </p:txBody>
      </p:sp>
      <p:sp>
        <p:nvSpPr>
          <p:cNvPr id="26" name="Rectangle 25"/>
          <p:cNvSpPr/>
          <p:nvPr/>
        </p:nvSpPr>
        <p:spPr>
          <a:xfrm>
            <a:off x="1401686" y="4567633"/>
            <a:ext cx="8456516" cy="1415748"/>
          </a:xfrm>
          <a:prstGeom prst="rect">
            <a:avLst/>
          </a:prstGeom>
          <a:solidFill>
            <a:srgbClr val="F2F2F2"/>
          </a:solidFill>
          <a:ln w="9525" cap="flat" cmpd="sng" algn="ctr">
            <a:noFill/>
            <a:prstDash val="solid"/>
          </a:ln>
          <a:effectLst/>
        </p:spPr>
        <p:txBody>
          <a:bodyPr lIns="82296" tIns="41148" rIns="82296" bIns="41148"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7" name="TextBox 26"/>
          <p:cNvSpPr txBox="1"/>
          <p:nvPr/>
        </p:nvSpPr>
        <p:spPr>
          <a:xfrm>
            <a:off x="1396482" y="4560815"/>
            <a:ext cx="8461720" cy="1495794"/>
          </a:xfrm>
          <a:prstGeom prst="rect">
            <a:avLst/>
          </a:prstGeom>
          <a:solidFill>
            <a:srgbClr val="F2F2F2"/>
          </a:solidFill>
        </p:spPr>
        <p:txBody>
          <a:bodyPr wrap="square" lIns="109728" tIns="54864" rIns="109728" bIns="54864" rtlCol="0">
            <a:spAutoFit/>
          </a:bodyPr>
          <a:lstStyle/>
          <a:p>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MPI_Send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MPI_Recv</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r_buf_d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size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MPI_COMM_WORLD</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stat</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endParaRPr lang="en-US" dirty="0">
              <a:solidFill>
                <a:srgbClr val="000000"/>
              </a:solidFill>
              <a:effectLst/>
              <a:latin typeface="Courier New" panose="02070309020205020404" pitchFamily="49" charset="0"/>
            </a:endParaRPr>
          </a:p>
        </p:txBody>
      </p:sp>
      <p:sp>
        <p:nvSpPr>
          <p:cNvPr id="28" name="TextBox 27"/>
          <p:cNvSpPr txBox="1"/>
          <p:nvPr/>
        </p:nvSpPr>
        <p:spPr>
          <a:xfrm>
            <a:off x="3158627" y="1619352"/>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r>
              <a:rPr lang="de-DE" dirty="0">
                <a:solidFill>
                  <a:schemeClr val="bg1"/>
                </a:solidFill>
              </a:rPr>
              <a:t>MPI Rank 0</a:t>
            </a:r>
            <a:endParaRPr lang="en-US" dirty="0">
              <a:solidFill>
                <a:schemeClr val="bg1"/>
              </a:solidFill>
            </a:endParaRPr>
          </a:p>
        </p:txBody>
      </p:sp>
      <p:sp>
        <p:nvSpPr>
          <p:cNvPr id="29" name="TextBox 28"/>
          <p:cNvSpPr txBox="1"/>
          <p:nvPr/>
        </p:nvSpPr>
        <p:spPr>
          <a:xfrm>
            <a:off x="6126345" y="1617862"/>
            <a:ext cx="1337289" cy="387798"/>
          </a:xfrm>
          <a:prstGeom prst="rect">
            <a:avLst/>
          </a:prstGeom>
          <a:noFill/>
        </p:spPr>
        <p:txBody>
          <a:bodyPr wrap="none" lIns="109728" tIns="54864" rIns="109728" bIns="54864" rtlCol="0">
            <a:spAutoFit/>
          </a:bodyPr>
          <a:lstStyle>
            <a:defPPr>
              <a:defRPr lang="en-US"/>
            </a:defPPr>
            <a:lvl1pPr marL="0" marR="0" lvl="0" indent="0" defTabSz="457196" eaLnBrk="1" fontAlgn="auto" latinLnBrk="0" hangingPunct="1">
              <a:lnSpc>
                <a:spcPct val="100000"/>
              </a:lnSpc>
              <a:spcBef>
                <a:spcPts val="0"/>
              </a:spcBef>
              <a:spcAft>
                <a:spcPts val="0"/>
              </a:spcAft>
              <a:buClrTx/>
              <a:buSzTx/>
              <a:buFontTx/>
              <a:buNone/>
              <a:tabLst/>
              <a:defRPr>
                <a:solidFill>
                  <a:srgbClr val="989898"/>
                </a:solidFill>
                <a:latin typeface="+mn-lt"/>
                <a:ea typeface="+mn-ea"/>
                <a:cs typeface="Arial" charset="0"/>
              </a:defRPr>
            </a:lvl1pPr>
          </a:lstStyle>
          <a:p>
            <a:r>
              <a:rPr lang="de-DE" dirty="0">
                <a:solidFill>
                  <a:schemeClr val="bg1"/>
                </a:solidFill>
              </a:rPr>
              <a:t>MPI Rank 1</a:t>
            </a:r>
            <a:endParaRPr lang="en-US" dirty="0">
              <a:solidFill>
                <a:schemeClr val="bg1"/>
              </a:solidFill>
            </a:endParaRPr>
          </a:p>
        </p:txBody>
      </p:sp>
      <p:sp>
        <p:nvSpPr>
          <p:cNvPr id="30" name="TextBox 29"/>
          <p:cNvSpPr txBox="1"/>
          <p:nvPr/>
        </p:nvSpPr>
        <p:spPr>
          <a:xfrm>
            <a:off x="1624161" y="2685083"/>
            <a:ext cx="654410" cy="369332"/>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800">
                <a:solidFill>
                  <a:srgbClr val="989898"/>
                </a:solidFill>
                <a:latin typeface="+mn-lt"/>
                <a:ea typeface="+mn-ea"/>
                <a:cs typeface="Arial" charset="0"/>
              </a:defRPr>
            </a:lvl1pPr>
          </a:lstStyle>
          <a:p>
            <a:r>
              <a:rPr lang="de-DE" dirty="0">
                <a:solidFill>
                  <a:schemeClr val="bg1"/>
                </a:solidFill>
              </a:rPr>
              <a:t>GPU</a:t>
            </a:r>
            <a:endParaRPr lang="en-US" dirty="0">
              <a:solidFill>
                <a:schemeClr val="bg1"/>
              </a:solidFill>
            </a:endParaRPr>
          </a:p>
        </p:txBody>
      </p:sp>
      <p:sp>
        <p:nvSpPr>
          <p:cNvPr id="31" name="TextBox 30"/>
          <p:cNvSpPr txBox="1"/>
          <p:nvPr/>
        </p:nvSpPr>
        <p:spPr>
          <a:xfrm>
            <a:off x="1590497" y="3763115"/>
            <a:ext cx="696088" cy="387798"/>
          </a:xfrm>
          <a:prstGeom prst="rect">
            <a:avLst/>
          </a:prstGeom>
          <a:noFill/>
        </p:spPr>
        <p:txBody>
          <a:bodyPr wrap="none" lIns="109728" tIns="54864" rIns="109728" bIns="54864" rtlCol="0">
            <a:spAutoFit/>
          </a:bodyPr>
          <a:lstStyle/>
          <a:p>
            <a:pPr marL="0" marR="0" lvl="0" indent="0" defTabSz="457196" eaLnBrk="1" fontAlgn="auto" latinLnBrk="0" hangingPunct="1">
              <a:lnSpc>
                <a:spcPct val="100000"/>
              </a:lnSpc>
              <a:spcBef>
                <a:spcPts val="0"/>
              </a:spcBef>
              <a:spcAft>
                <a:spcPts val="0"/>
              </a:spcAft>
              <a:buClrTx/>
              <a:buSzTx/>
              <a:buFontTx/>
              <a:buNone/>
              <a:tabLst/>
              <a:defRPr/>
            </a:pPr>
            <a:r>
              <a:rPr lang="de-DE" dirty="0">
                <a:solidFill>
                  <a:schemeClr val="bg1"/>
                </a:solidFill>
                <a:latin typeface="+mn-lt"/>
                <a:ea typeface="+mn-ea"/>
                <a:cs typeface="Arial" charset="0"/>
              </a:rPr>
              <a:t>Host</a:t>
            </a:r>
            <a:endParaRPr lang="en-US" dirty="0">
              <a:solidFill>
                <a:schemeClr val="bg1"/>
              </a:solidFill>
              <a:latin typeface="+mn-lt"/>
              <a:ea typeface="+mn-ea"/>
              <a:cs typeface="Arial" charset="0"/>
            </a:endParaRPr>
          </a:p>
        </p:txBody>
      </p:sp>
    </p:spTree>
    <p:extLst>
      <p:ext uri="{BB962C8B-B14F-4D97-AF65-F5344CB8AC3E}">
        <p14:creationId xmlns:p14="http://schemas.microsoft.com/office/powerpoint/2010/main" val="359278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0"/>
                            </p:stCondLst>
                            <p:childTnLst>
                              <p:par>
                                <p:cTn id="10" presetID="26" presetClass="emph" presetSubtype="0" fill="hold" grpId="0"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500"/>
                            </p:stCondLst>
                            <p:childTnLst>
                              <p:par>
                                <p:cTn id="14" presetID="26" presetClass="emph" presetSubtype="0" fill="hold" grpId="0" nodeType="afterEffect">
                                  <p:stCondLst>
                                    <p:cond delay="0"/>
                                  </p:stCondLst>
                                  <p:childTnLst>
                                    <p:animEffect transition="out" filter="fade">
                                      <p:cBhvr>
                                        <p:cTn id="15" dur="500" tmFilter="0, 0; .2, .5; .8, .5; 1, 0"/>
                                        <p:tgtEl>
                                          <p:spTgt spid="15"/>
                                        </p:tgtEl>
                                      </p:cBhvr>
                                    </p:animEffect>
                                    <p:animScale>
                                      <p:cBhvr>
                                        <p:cTn id="16" dur="250" autoRev="1" fill="hold"/>
                                        <p:tgtEl>
                                          <p:spTgt spid="15"/>
                                        </p:tgtEl>
                                      </p:cBhvr>
                                      <p:by x="105000" y="105000"/>
                                    </p:animScale>
                                  </p:childTnLst>
                                </p:cTn>
                              </p:par>
                            </p:childTnLst>
                          </p:cTn>
                        </p:par>
                        <p:par>
                          <p:cTn id="17" fill="hold">
                            <p:stCondLst>
                              <p:cond delay="1000"/>
                            </p:stCondLst>
                            <p:childTnLst>
                              <p:par>
                                <p:cTn id="18" presetID="26" presetClass="emph" presetSubtype="0" fill="hold" grpId="0" nodeType="afterEffect">
                                  <p:stCondLst>
                                    <p:cond delay="0"/>
                                  </p:stCondLst>
                                  <p:childTnLst>
                                    <p:animEffect transition="out" filter="fade">
                                      <p:cBhvr>
                                        <p:cTn id="19" dur="500" tmFilter="0, 0; .2, .5; .8, .5; 1, 0"/>
                                        <p:tgtEl>
                                          <p:spTgt spid="14"/>
                                        </p:tgtEl>
                                      </p:cBhvr>
                                    </p:animEffect>
                                    <p:animScale>
                                      <p:cBhvr>
                                        <p:cTn id="20" dur="250" autoRev="1" fill="hold"/>
                                        <p:tgtEl>
                                          <p:spTgt spid="14"/>
                                        </p:tgtEl>
                                      </p:cBhvr>
                                      <p:by x="105000" y="105000"/>
                                    </p:animScale>
                                  </p:childTnLst>
                                </p:cTn>
                              </p:par>
                            </p:childTnLst>
                          </p:cTn>
                        </p:par>
                        <p:par>
                          <p:cTn id="21" fill="hold">
                            <p:stCondLst>
                              <p:cond delay="1500"/>
                            </p:stCondLst>
                            <p:childTnLst>
                              <p:par>
                                <p:cTn id="22" presetID="26" presetClass="emph" presetSubtype="0" fill="hold" grpId="0" nodeType="afterEffect">
                                  <p:stCondLst>
                                    <p:cond delay="0"/>
                                  </p:stCondLst>
                                  <p:childTnLst>
                                    <p:animEffect transition="out" filter="fade">
                                      <p:cBhvr>
                                        <p:cTn id="23" dur="500" tmFilter="0, 0; .2, .5; .8, .5; 1, 0"/>
                                        <p:tgtEl>
                                          <p:spTgt spid="19"/>
                                        </p:tgtEl>
                                      </p:cBhvr>
                                    </p:animEffect>
                                    <p:animScale>
                                      <p:cBhvr>
                                        <p:cTn id="24" dur="250" autoRev="1" fill="hold"/>
                                        <p:tgtEl>
                                          <p:spTgt spid="19"/>
                                        </p:tgtEl>
                                      </p:cBhvr>
                                      <p:by x="105000" y="105000"/>
                                    </p:animScale>
                                  </p:childTnLst>
                                </p:cTn>
                              </p:par>
                            </p:childTnLst>
                          </p:cTn>
                        </p:par>
                        <p:par>
                          <p:cTn id="25" fill="hold">
                            <p:stCondLst>
                              <p:cond delay="2000"/>
                            </p:stCondLst>
                            <p:childTnLst>
                              <p:par>
                                <p:cTn id="26" presetID="26" presetClass="emph" presetSubtype="0" fill="hold" grpId="0" nodeType="afterEffect">
                                  <p:stCondLst>
                                    <p:cond delay="0"/>
                                  </p:stCondLst>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par>
                          <p:cTn id="29" fill="hold">
                            <p:stCondLst>
                              <p:cond delay="2500"/>
                            </p:stCondLst>
                            <p:childTnLst>
                              <p:par>
                                <p:cTn id="30" presetID="26" presetClass="emph" presetSubtype="0" fill="hold" grpId="0" nodeType="afterEffect">
                                  <p:stCondLst>
                                    <p:cond delay="0"/>
                                  </p:stCondLst>
                                  <p:childTnLst>
                                    <p:animEffect transition="out" filter="fade">
                                      <p:cBhvr>
                                        <p:cTn id="31" dur="500" tmFilter="0, 0; .2, .5; .8, .5; 1, 0"/>
                                        <p:tgtEl>
                                          <p:spTgt spid="12"/>
                                        </p:tgtEl>
                                      </p:cBhvr>
                                    </p:animEffect>
                                    <p:animScale>
                                      <p:cBhvr>
                                        <p:cTn id="32" dur="250" autoRev="1" fill="hold"/>
                                        <p:tgtEl>
                                          <p:spTgt spid="12"/>
                                        </p:tgtEl>
                                      </p:cBhvr>
                                      <p:by x="105000" y="105000"/>
                                    </p:animScale>
                                  </p:childTnLst>
                                </p:cTn>
                              </p:par>
                            </p:childTnLst>
                          </p:cTn>
                        </p:par>
                        <p:par>
                          <p:cTn id="33" fill="hold">
                            <p:stCondLst>
                              <p:cond delay="3000"/>
                            </p:stCondLst>
                            <p:childTnLst>
                              <p:par>
                                <p:cTn id="34" presetID="26" presetClass="emph" presetSubtype="0" fill="hold" grpId="0" nodeType="afterEffect">
                                  <p:stCondLst>
                                    <p:cond delay="0"/>
                                  </p:stCondLst>
                                  <p:childTnLst>
                                    <p:animEffect transition="out" filter="fade">
                                      <p:cBhvr>
                                        <p:cTn id="35" dur="500" tmFilter="0, 0; .2, .5; .8, .5; 1, 0"/>
                                        <p:tgtEl>
                                          <p:spTgt spid="21"/>
                                        </p:tgtEl>
                                      </p:cBhvr>
                                    </p:animEffect>
                                    <p:animScale>
                                      <p:cBhvr>
                                        <p:cTn id="36" dur="250" autoRev="1" fill="hold"/>
                                        <p:tgtEl>
                                          <p:spTgt spid="21"/>
                                        </p:tgtEl>
                                      </p:cBhvr>
                                      <p:by x="105000" y="105000"/>
                                    </p:animScale>
                                  </p:childTnLst>
                                </p:cTn>
                              </p:par>
                            </p:childTnLst>
                          </p:cTn>
                        </p:par>
                        <p:par>
                          <p:cTn id="37" fill="hold">
                            <p:stCondLst>
                              <p:cond delay="3500"/>
                            </p:stCondLst>
                            <p:childTnLst>
                              <p:par>
                                <p:cTn id="38" presetID="26" presetClass="emph" presetSubtype="0" fill="hold" grpId="0" nodeType="afterEffect">
                                  <p:stCondLst>
                                    <p:cond delay="0"/>
                                  </p:stCondLst>
                                  <p:childTnLst>
                                    <p:animEffect transition="out" filter="fade">
                                      <p:cBhvr>
                                        <p:cTn id="39" dur="500" tmFilter="0, 0; .2, .5; .8, .5; 1, 0"/>
                                        <p:tgtEl>
                                          <p:spTgt spid="22"/>
                                        </p:tgtEl>
                                      </p:cBhvr>
                                    </p:animEffect>
                                    <p:animScale>
                                      <p:cBhvr>
                                        <p:cTn id="40" dur="250" autoRev="1" fill="hold"/>
                                        <p:tgtEl>
                                          <p:spTgt spid="22"/>
                                        </p:tgtEl>
                                      </p:cBhvr>
                                      <p:by x="105000" y="105000"/>
                                    </p:animScale>
                                  </p:childTnLst>
                                </p:cTn>
                              </p:par>
                            </p:childTnLst>
                          </p:cTn>
                        </p:par>
                        <p:par>
                          <p:cTn id="41" fill="hold">
                            <p:stCondLst>
                              <p:cond delay="4000"/>
                            </p:stCondLst>
                            <p:childTnLst>
                              <p:par>
                                <p:cTn id="42" presetID="26" presetClass="emph" presetSubtype="0" fill="hold" grpId="0" nodeType="afterEffect">
                                  <p:stCondLst>
                                    <p:cond delay="0"/>
                                  </p:stCondLst>
                                  <p:childTnLst>
                                    <p:animEffect transition="out" filter="fade">
                                      <p:cBhvr>
                                        <p:cTn id="43" dur="500" tmFilter="0, 0; .2, .5; .8, .5; 1, 0"/>
                                        <p:tgtEl>
                                          <p:spTgt spid="13"/>
                                        </p:tgtEl>
                                      </p:cBhvr>
                                    </p:animEffect>
                                    <p:animScale>
                                      <p:cBhvr>
                                        <p:cTn id="44" dur="250" autoRev="1" fill="hold"/>
                                        <p:tgtEl>
                                          <p:spTgt spid="13"/>
                                        </p:tgtEl>
                                      </p:cBhvr>
                                      <p:by x="105000" y="105000"/>
                                    </p:animScale>
                                  </p:childTnLst>
                                </p:cTn>
                              </p:par>
                            </p:childTnLst>
                          </p:cTn>
                        </p:par>
                        <p:par>
                          <p:cTn id="45" fill="hold">
                            <p:stCondLst>
                              <p:cond delay="4500"/>
                            </p:stCondLst>
                            <p:childTnLst>
                              <p:par>
                                <p:cTn id="46" presetID="26" presetClass="emph" presetSubtype="0" fill="hold" grpId="0" nodeType="afterEffect">
                                  <p:stCondLst>
                                    <p:cond delay="0"/>
                                  </p:stCondLst>
                                  <p:childTnLst>
                                    <p:animEffect transition="out" filter="fade">
                                      <p:cBhvr>
                                        <p:cTn id="47" dur="500" tmFilter="0, 0; .2, .5; .8, .5; 1, 0"/>
                                        <p:tgtEl>
                                          <p:spTgt spid="18"/>
                                        </p:tgtEl>
                                      </p:cBhvr>
                                    </p:animEffect>
                                    <p:animScale>
                                      <p:cBhvr>
                                        <p:cTn id="48" dur="250" autoRev="1" fill="hold"/>
                                        <p:tgtEl>
                                          <p:spTgt spid="18"/>
                                        </p:tgtEl>
                                      </p:cBhvr>
                                      <p:by x="105000" y="105000"/>
                                    </p:animScale>
                                  </p:childTnLst>
                                </p:cTn>
                              </p:par>
                            </p:childTnLst>
                          </p:cTn>
                        </p:par>
                        <p:par>
                          <p:cTn id="49" fill="hold">
                            <p:stCondLst>
                              <p:cond delay="5000"/>
                            </p:stCondLst>
                            <p:childTnLst>
                              <p:par>
                                <p:cTn id="50" presetID="26" presetClass="emph" presetSubtype="0" fill="hold" grpId="0" nodeType="afterEffect">
                                  <p:stCondLst>
                                    <p:cond delay="0"/>
                                  </p:stCondLst>
                                  <p:childTnLst>
                                    <p:animEffect transition="out" filter="fade">
                                      <p:cBhvr>
                                        <p:cTn id="51" dur="500" tmFilter="0, 0; .2, .5; .8, .5; 1, 0"/>
                                        <p:tgtEl>
                                          <p:spTgt spid="9"/>
                                        </p:tgtEl>
                                      </p:cBhvr>
                                    </p:animEffect>
                                    <p:animScale>
                                      <p:cBhvr>
                                        <p:cTn id="52" dur="250" autoRev="1" fill="hold"/>
                                        <p:tgtEl>
                                          <p:spTgt spid="9"/>
                                        </p:tgtEl>
                                      </p:cBhvr>
                                      <p:by x="105000" y="105000"/>
                                    </p:animScale>
                                  </p:childTnLst>
                                </p:cTn>
                              </p:par>
                            </p:childTnLst>
                          </p:cTn>
                        </p:par>
                        <p:par>
                          <p:cTn id="53" fill="hold">
                            <p:stCondLst>
                              <p:cond delay="5500"/>
                            </p:stCondLst>
                            <p:childTnLst>
                              <p:par>
                                <p:cTn id="54" presetID="1"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par>
                          <p:cTn id="56" fill="hold">
                            <p:stCondLst>
                              <p:cond delay="5500"/>
                            </p:stCondLst>
                            <p:childTnLst>
                              <p:par>
                                <p:cTn id="57" presetID="1"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P spid="14" grpId="0" animBg="1"/>
      <p:bldP spid="15" grpId="0" animBg="1"/>
      <p:bldP spid="18" grpId="0" animBg="1"/>
      <p:bldP spid="19" grpId="0" animBg="1"/>
      <p:bldP spid="20" grpId="0" animBg="1"/>
      <p:bldP spid="21" grpId="0" animBg="1"/>
      <p:bldP spid="22" grpId="0" animBg="1"/>
      <p:bldP spid="24" grpId="0" animBg="1"/>
      <p:bldP spid="25" grpId="0" animBg="1"/>
      <p:bldP spid="26" grpId="0" animBg="1"/>
      <p:bldP spid="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GPU to Remote GPU</a:t>
            </a:r>
          </a:p>
        </p:txBody>
      </p:sp>
      <p:sp>
        <p:nvSpPr>
          <p:cNvPr id="3" name="Text Placeholder 2"/>
          <p:cNvSpPr>
            <a:spLocks noGrp="1"/>
          </p:cNvSpPr>
          <p:nvPr>
            <p:ph type="body" sz="quarter" idx="10"/>
          </p:nvPr>
        </p:nvSpPr>
        <p:spPr/>
        <p:txBody>
          <a:bodyPr/>
          <a:lstStyle/>
          <a:p>
            <a:r>
              <a:rPr lang="en-US" dirty="0"/>
              <a:t>without </a:t>
            </a:r>
            <a:r>
              <a:rPr lang="en-US" dirty="0" smtClean="0"/>
              <a:t>GPUDirect</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pSp>
        <p:nvGrpSpPr>
          <p:cNvPr id="6" name="Group 5"/>
          <p:cNvGrpSpPr/>
          <p:nvPr/>
        </p:nvGrpSpPr>
        <p:grpSpPr>
          <a:xfrm>
            <a:off x="3102604" y="1919162"/>
            <a:ext cx="5474176" cy="3657447"/>
            <a:chOff x="3079684" y="1401113"/>
            <a:chExt cx="5474176" cy="3657447"/>
          </a:xfrm>
        </p:grpSpPr>
        <p:sp>
          <p:nvSpPr>
            <p:cNvPr id="7" name="Rectangle 6"/>
            <p:cNvSpPr/>
            <p:nvPr/>
          </p:nvSpPr>
          <p:spPr>
            <a:xfrm>
              <a:off x="3452501" y="1401113"/>
              <a:ext cx="3981630" cy="518458"/>
            </a:xfrm>
            <a:prstGeom prst="rect">
              <a:avLst/>
            </a:prstGeom>
            <a:solidFill>
              <a:srgbClr val="FF0000"/>
            </a:solidFill>
            <a:ln w="25400" cap="flat" cmpd="sng" algn="ctr">
              <a:solidFill>
                <a:srgbClr val="C00000"/>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700" b="0" i="0" u="none" strike="noStrike" kern="0" cap="none" spc="0" normalizeH="0" baseline="0" noProof="0" dirty="0" err="1" smtClean="0">
                  <a:ln>
                    <a:noFill/>
                  </a:ln>
                  <a:solidFill>
                    <a:prstClr val="white"/>
                  </a:solidFill>
                  <a:effectLst/>
                  <a:uLnTx/>
                  <a:uFillTx/>
                  <a:latin typeface="Courier New" panose="02070309020205020404" pitchFamily="49" charset="0"/>
                  <a:ea typeface="+mn-ea"/>
                  <a:cs typeface="Courier New" panose="02070309020205020404" pitchFamily="49" charset="0"/>
                </a:rPr>
                <a:t>MPI_Sendrecv</a:t>
              </a:r>
              <a:endParaRPr kumimoji="0" lang="en-US" sz="1700" b="0" i="0" u="none" strike="noStrike" kern="0" cap="none" spc="0" normalizeH="0" baseline="0" noProof="0" dirty="0" smtClean="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8" name="Straight Arrow Connector 7"/>
            <p:cNvCxnSpPr/>
            <p:nvPr/>
          </p:nvCxnSpPr>
          <p:spPr>
            <a:xfrm>
              <a:off x="3079684" y="2049185"/>
              <a:ext cx="5360400" cy="0"/>
            </a:xfrm>
            <a:prstGeom prst="straightConnector1">
              <a:avLst/>
            </a:prstGeom>
            <a:noFill/>
            <a:ln w="9525" cap="flat" cmpd="sng" algn="ctr">
              <a:solidFill>
                <a:srgbClr val="76B900">
                  <a:shade val="95000"/>
                  <a:satMod val="105000"/>
                </a:srgbClr>
              </a:solidFill>
              <a:prstDash val="solid"/>
              <a:tailEnd type="arrow"/>
            </a:ln>
            <a:effectLst/>
          </p:spPr>
        </p:cxnSp>
        <p:sp>
          <p:nvSpPr>
            <p:cNvPr id="9" name="TextBox 8"/>
            <p:cNvSpPr txBox="1"/>
            <p:nvPr/>
          </p:nvSpPr>
          <p:spPr>
            <a:xfrm>
              <a:off x="7623561" y="2049185"/>
              <a:ext cx="930299" cy="369332"/>
            </a:xfrm>
            <a:prstGeom prst="rect">
              <a:avLst/>
            </a:prstGeom>
            <a:noFill/>
            <a:ln w="9525">
              <a:noFill/>
              <a:miter lim="800000"/>
              <a:headEnd/>
              <a:tailEnd/>
            </a:ln>
          </p:spPr>
          <p:txBody>
            <a:bodyPr wrap="square">
              <a:spAutoFit/>
            </a:bodyPr>
            <a:lstStyle>
              <a:defPPr>
                <a:defRPr lang="en-US"/>
              </a:defPPr>
              <a:lvl1pPr marL="0" marR="0" lvl="0" indent="0" algn="ctr" defTabSz="914355" eaLnBrk="1" fontAlgn="auto" latinLnBrk="0" hangingPunct="1">
                <a:lnSpc>
                  <a:spcPct val="100000"/>
                </a:lnSpc>
                <a:spcBef>
                  <a:spcPts val="0"/>
                </a:spcBef>
                <a:spcAft>
                  <a:spcPts val="0"/>
                </a:spcAft>
                <a:buClrTx/>
                <a:buSzTx/>
                <a:buFontTx/>
                <a:buNone/>
                <a:tabLst/>
                <a:defRPr sz="1800">
                  <a:solidFill>
                    <a:srgbClr val="989898"/>
                  </a:solidFill>
                  <a:latin typeface="+mn-lt"/>
                  <a:ea typeface="+mn-ea"/>
                  <a:cs typeface="Arial" charset="0"/>
                </a:defRPr>
              </a:lvl1pPr>
            </a:lstStyle>
            <a:p>
              <a:r>
                <a:rPr lang="de-DE" dirty="0">
                  <a:solidFill>
                    <a:schemeClr val="bg1"/>
                  </a:solidFill>
                </a:rPr>
                <a:t>Time</a:t>
              </a:r>
              <a:endParaRPr lang="en-US" dirty="0">
                <a:solidFill>
                  <a:schemeClr val="bg1"/>
                </a:solidFill>
              </a:endParaRPr>
            </a:p>
          </p:txBody>
        </p:sp>
        <p:grpSp>
          <p:nvGrpSpPr>
            <p:cNvPr id="10" name="Group 9"/>
            <p:cNvGrpSpPr/>
            <p:nvPr/>
          </p:nvGrpSpPr>
          <p:grpSpPr>
            <a:xfrm>
              <a:off x="5479709" y="4436911"/>
              <a:ext cx="1952256" cy="432000"/>
              <a:chOff x="2492884" y="3003798"/>
              <a:chExt cx="1626880" cy="360000"/>
            </a:xfrm>
          </p:grpSpPr>
          <p:sp>
            <p:nvSpPr>
              <p:cNvPr id="31" name="Right Arrow 30"/>
              <p:cNvSpPr/>
              <p:nvPr/>
            </p:nvSpPr>
            <p:spPr>
              <a:xfrm>
                <a:off x="249288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32" name="Right Arrow 31"/>
              <p:cNvSpPr/>
              <p:nvPr/>
            </p:nvSpPr>
            <p:spPr>
              <a:xfrm>
                <a:off x="2911362"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33" name="Right Arrow 32"/>
              <p:cNvSpPr/>
              <p:nvPr/>
            </p:nvSpPr>
            <p:spPr>
              <a:xfrm>
                <a:off x="3335498"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34" name="Right Arrow 33"/>
              <p:cNvSpPr/>
              <p:nvPr/>
            </p:nvSpPr>
            <p:spPr>
              <a:xfrm>
                <a:off x="375976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grpSp>
        <p:grpSp>
          <p:nvGrpSpPr>
            <p:cNvPr id="11" name="Group 10"/>
            <p:cNvGrpSpPr/>
            <p:nvPr/>
          </p:nvGrpSpPr>
          <p:grpSpPr>
            <a:xfrm>
              <a:off x="4468573" y="3303670"/>
              <a:ext cx="1952256" cy="432000"/>
              <a:chOff x="2492884" y="3003798"/>
              <a:chExt cx="1626880" cy="360000"/>
            </a:xfrm>
          </p:grpSpPr>
          <p:sp>
            <p:nvSpPr>
              <p:cNvPr id="27" name="Right Arrow 26"/>
              <p:cNvSpPr/>
              <p:nvPr/>
            </p:nvSpPr>
            <p:spPr>
              <a:xfrm>
                <a:off x="2492884"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8" name="Right Arrow 27"/>
              <p:cNvSpPr/>
              <p:nvPr/>
            </p:nvSpPr>
            <p:spPr>
              <a:xfrm>
                <a:off x="2911362"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9" name="Right Arrow 28"/>
              <p:cNvSpPr/>
              <p:nvPr/>
            </p:nvSpPr>
            <p:spPr>
              <a:xfrm>
                <a:off x="3335498"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30" name="Right Arrow 29"/>
              <p:cNvSpPr/>
              <p:nvPr/>
            </p:nvSpPr>
            <p:spPr>
              <a:xfrm>
                <a:off x="3759764" y="3003798"/>
                <a:ext cx="360000" cy="360000"/>
              </a:xfrm>
              <a:prstGeom prst="rightArrow">
                <a:avLst/>
              </a:prstGeom>
              <a:solidFill>
                <a:srgbClr val="FF0000"/>
              </a:solidFill>
              <a:ln w="25400" cap="flat" cmpd="sng" algn="ctr">
                <a:solidFill>
                  <a:srgbClr val="C00000"/>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grpSp>
        <p:grpSp>
          <p:nvGrpSpPr>
            <p:cNvPr id="12" name="Group 11"/>
            <p:cNvGrpSpPr/>
            <p:nvPr/>
          </p:nvGrpSpPr>
          <p:grpSpPr>
            <a:xfrm>
              <a:off x="3450334" y="2203087"/>
              <a:ext cx="1952256" cy="432000"/>
              <a:chOff x="2492884" y="3003798"/>
              <a:chExt cx="1626880" cy="360000"/>
            </a:xfrm>
          </p:grpSpPr>
          <p:sp>
            <p:nvSpPr>
              <p:cNvPr id="23" name="Right Arrow 22"/>
              <p:cNvSpPr/>
              <p:nvPr/>
            </p:nvSpPr>
            <p:spPr>
              <a:xfrm>
                <a:off x="249288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4" name="Right Arrow 23"/>
              <p:cNvSpPr/>
              <p:nvPr/>
            </p:nvSpPr>
            <p:spPr>
              <a:xfrm>
                <a:off x="2911362"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5" name="Right Arrow 24"/>
              <p:cNvSpPr/>
              <p:nvPr/>
            </p:nvSpPr>
            <p:spPr>
              <a:xfrm>
                <a:off x="3335498"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6" name="Right Arrow 25"/>
              <p:cNvSpPr/>
              <p:nvPr/>
            </p:nvSpPr>
            <p:spPr>
              <a:xfrm>
                <a:off x="3759764" y="3003798"/>
                <a:ext cx="360000" cy="360000"/>
              </a:xfrm>
              <a:prstGeom prst="rightArrow">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grpSp>
        <p:cxnSp>
          <p:nvCxnSpPr>
            <p:cNvPr id="13" name="Straight Connector 12"/>
            <p:cNvCxnSpPr/>
            <p:nvPr/>
          </p:nvCxnSpPr>
          <p:spPr>
            <a:xfrm>
              <a:off x="3364847" y="1628647"/>
              <a:ext cx="0" cy="3429913"/>
            </a:xfrm>
            <a:prstGeom prst="line">
              <a:avLst/>
            </a:prstGeom>
            <a:noFill/>
            <a:ln w="9525" cap="flat" cmpd="sng" algn="ctr">
              <a:solidFill>
                <a:srgbClr val="76B900">
                  <a:shade val="95000"/>
                  <a:satMod val="105000"/>
                </a:srgbClr>
              </a:solidFill>
              <a:prstDash val="solid"/>
            </a:ln>
            <a:effectLst/>
          </p:spPr>
        </p:cxnSp>
        <p:cxnSp>
          <p:nvCxnSpPr>
            <p:cNvPr id="14" name="Straight Connector 13"/>
            <p:cNvCxnSpPr/>
            <p:nvPr/>
          </p:nvCxnSpPr>
          <p:spPr>
            <a:xfrm>
              <a:off x="7528216" y="1530727"/>
              <a:ext cx="0" cy="3527833"/>
            </a:xfrm>
            <a:prstGeom prst="line">
              <a:avLst/>
            </a:prstGeom>
            <a:noFill/>
            <a:ln w="9525" cap="flat" cmpd="sng" algn="ctr">
              <a:solidFill>
                <a:srgbClr val="76B900">
                  <a:shade val="95000"/>
                  <a:satMod val="105000"/>
                </a:srgbClr>
              </a:solidFill>
              <a:prstDash val="solid"/>
            </a:ln>
            <a:effectLst/>
          </p:spPr>
        </p:cxnSp>
        <p:sp>
          <p:nvSpPr>
            <p:cNvPr id="15" name="Right Arrow 14"/>
            <p:cNvSpPr/>
            <p:nvPr/>
          </p:nvSpPr>
          <p:spPr>
            <a:xfrm>
              <a:off x="3959453" y="2730498"/>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6" name="Right Arrow 15"/>
            <p:cNvSpPr/>
            <p:nvPr/>
          </p:nvSpPr>
          <p:spPr>
            <a:xfrm>
              <a:off x="4461627" y="2730498"/>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7" name="Right Arrow 16"/>
            <p:cNvSpPr/>
            <p:nvPr/>
          </p:nvSpPr>
          <p:spPr>
            <a:xfrm>
              <a:off x="4970590" y="2730498"/>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8" name="Right Arrow 17"/>
            <p:cNvSpPr/>
            <p:nvPr/>
          </p:nvSpPr>
          <p:spPr>
            <a:xfrm>
              <a:off x="5479709" y="2730498"/>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19" name="Right Arrow 18"/>
            <p:cNvSpPr/>
            <p:nvPr/>
          </p:nvSpPr>
          <p:spPr>
            <a:xfrm>
              <a:off x="4945124" y="3853822"/>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0" name="Right Arrow 19"/>
            <p:cNvSpPr/>
            <p:nvPr/>
          </p:nvSpPr>
          <p:spPr>
            <a:xfrm>
              <a:off x="5447297" y="3853822"/>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1" name="Right Arrow 20"/>
            <p:cNvSpPr/>
            <p:nvPr/>
          </p:nvSpPr>
          <p:spPr>
            <a:xfrm>
              <a:off x="5956261" y="3853822"/>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sp>
          <p:nvSpPr>
            <p:cNvPr id="22" name="Right Arrow 21"/>
            <p:cNvSpPr/>
            <p:nvPr/>
          </p:nvSpPr>
          <p:spPr>
            <a:xfrm>
              <a:off x="6465380" y="3853822"/>
              <a:ext cx="432000" cy="432000"/>
            </a:xfrm>
            <a:prstGeom prst="rightArrow">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prstClr val="white"/>
                </a:solidFill>
                <a:effectLst/>
                <a:uLnTx/>
                <a:uFillTx/>
                <a:latin typeface="Trebuchet MS"/>
                <a:ea typeface="+mn-ea"/>
                <a:cs typeface="+mn-cs"/>
              </a:endParaRPr>
            </a:p>
          </p:txBody>
        </p:sp>
      </p:grpSp>
    </p:spTree>
    <p:extLst>
      <p:ext uri="{BB962C8B-B14F-4D97-AF65-F5344CB8AC3E}">
        <p14:creationId xmlns:p14="http://schemas.microsoft.com/office/powerpoint/2010/main" val="369168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Results two Nodes</a:t>
            </a:r>
          </a:p>
        </p:txBody>
      </p:sp>
      <p:sp>
        <p:nvSpPr>
          <p:cNvPr id="3" name="Text Placeholder 2"/>
          <p:cNvSpPr>
            <a:spLocks noGrp="1"/>
          </p:cNvSpPr>
          <p:nvPr>
            <p:ph type="body" sz="quarter" idx="10"/>
          </p:nvPr>
        </p:nvSpPr>
        <p:spPr/>
        <p:txBody>
          <a:bodyPr/>
          <a:lstStyle/>
          <a:p>
            <a:r>
              <a:rPr lang="en-US" dirty="0"/>
              <a:t>OpenMPI </a:t>
            </a:r>
            <a:r>
              <a:rPr lang="en-US" smtClean="0"/>
              <a:t>1.10.2 MLNX </a:t>
            </a:r>
            <a:r>
              <a:rPr lang="en-US" dirty="0"/>
              <a:t>FDR IB (4X) Tesla </a:t>
            </a:r>
            <a:r>
              <a:rPr lang="en-US" dirty="0" smtClean="0"/>
              <a:t>K40@875</a:t>
            </a:r>
            <a:endParaRPr lang="en-US" dirty="0"/>
          </a:p>
        </p:txBody>
      </p:sp>
      <p:sp>
        <p:nvSpPr>
          <p:cNvPr id="5" name="Date Placeholder 4"/>
          <p:cNvSpPr>
            <a:spLocks noGrp="1"/>
          </p:cNvSpPr>
          <p:nvPr>
            <p:ph type="dt" sz="half" idx="4294967295"/>
          </p:nvPr>
        </p:nvSpPr>
        <p:spPr>
          <a:xfrm>
            <a:off x="9065244" y="5755630"/>
            <a:ext cx="883871" cy="328613"/>
          </a:xfrm>
          <a:prstGeom prst="rect">
            <a:avLst/>
          </a:prstGeom>
        </p:spPr>
        <p:txBody>
          <a:bodyPr/>
          <a:lstStyle/>
          <a:p>
            <a:fld id="{B5205FEE-CFB3-4437-B1C3-F72E7A18CB74}" type="datetime1">
              <a:rPr lang="en-US" smtClean="0"/>
              <a:t>6/1/2016</a:t>
            </a:fld>
            <a:endParaRPr lang="en-US" dirty="0"/>
          </a:p>
        </p:txBody>
      </p:sp>
      <p:graphicFrame>
        <p:nvGraphicFramePr>
          <p:cNvPr id="6" name="Content Placeholder 3"/>
          <p:cNvGraphicFramePr>
            <a:graphicFrameLocks noGrp="1"/>
          </p:cNvGraphicFramePr>
          <p:nvPr>
            <p:ph idx="4294967295"/>
            <p:extLst/>
          </p:nvPr>
        </p:nvGraphicFramePr>
        <p:xfrm>
          <a:off x="899083" y="1738959"/>
          <a:ext cx="9174634" cy="39762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p:cNvGraphicFramePr>
            <a:graphicFrameLocks noGrp="1"/>
          </p:cNvGraphicFramePr>
          <p:nvPr>
            <p:extLst/>
          </p:nvPr>
        </p:nvGraphicFramePr>
        <p:xfrm>
          <a:off x="2492042" y="5750487"/>
          <a:ext cx="5908740" cy="333756"/>
        </p:xfrm>
        <a:graphic>
          <a:graphicData uri="http://schemas.openxmlformats.org/drawingml/2006/table">
            <a:tbl>
              <a:tblPr firstRow="1" bandRow="1">
                <a:tableStyleId>{2D5ABB26-0587-4C30-8999-92F81FD0307C}</a:tableStyleId>
              </a:tblPr>
              <a:tblGrid>
                <a:gridCol w="1913382"/>
                <a:gridCol w="1083279"/>
                <a:gridCol w="1083279"/>
                <a:gridCol w="1828800"/>
              </a:tblGrid>
              <a:tr h="333756">
                <a:tc>
                  <a:txBody>
                    <a:bodyPr/>
                    <a:lstStyle/>
                    <a:p>
                      <a:r>
                        <a:rPr lang="de-DE" sz="1600" dirty="0" err="1" smtClean="0">
                          <a:solidFill>
                            <a:schemeClr val="bg1"/>
                          </a:solidFill>
                        </a:rPr>
                        <a:t>Latency</a:t>
                      </a:r>
                      <a:r>
                        <a:rPr lang="de-DE" sz="1600" dirty="0" smtClean="0">
                          <a:solidFill>
                            <a:schemeClr val="bg1"/>
                          </a:solidFill>
                        </a:rPr>
                        <a:t> (1</a:t>
                      </a:r>
                      <a:r>
                        <a:rPr lang="de-DE" sz="1600" baseline="0" dirty="0" smtClean="0">
                          <a:solidFill>
                            <a:schemeClr val="bg1"/>
                          </a:solidFill>
                        </a:rPr>
                        <a:t> Byte)</a:t>
                      </a:r>
                      <a:endParaRPr lang="en-US" sz="1600" dirty="0">
                        <a:solidFill>
                          <a:schemeClr val="bg1"/>
                        </a:solidFill>
                      </a:endParaRPr>
                    </a:p>
                  </a:txBody>
                  <a:tcPr marL="82296" marR="82296" marT="41148" marB="41148"/>
                </a:tc>
                <a:tc>
                  <a:txBody>
                    <a:bodyPr/>
                    <a:lstStyle/>
                    <a:p>
                      <a:r>
                        <a:rPr lang="en-US" sz="1600" dirty="0" smtClean="0">
                          <a:solidFill>
                            <a:srgbClr val="FF0000"/>
                          </a:solidFill>
                        </a:rPr>
                        <a:t>24.99 us</a:t>
                      </a:r>
                      <a:endParaRPr lang="en-US" sz="1600" dirty="0">
                        <a:solidFill>
                          <a:srgbClr val="FF0000"/>
                        </a:solidFill>
                      </a:endParaRPr>
                    </a:p>
                  </a:txBody>
                  <a:tcPr marL="82296" marR="82296" marT="41148" marB="41148"/>
                </a:tc>
                <a:tc>
                  <a:txBody>
                    <a:bodyPr/>
                    <a:lstStyle/>
                    <a:p>
                      <a:r>
                        <a:rPr lang="de-DE" sz="1600" dirty="0" smtClean="0">
                          <a:solidFill>
                            <a:srgbClr val="0070C0"/>
                          </a:solidFill>
                        </a:rPr>
                        <a:t>21.72 us</a:t>
                      </a:r>
                      <a:endParaRPr lang="en-US" sz="1600" dirty="0">
                        <a:solidFill>
                          <a:srgbClr val="0070C0"/>
                        </a:solidFill>
                      </a:endParaRPr>
                    </a:p>
                  </a:txBody>
                  <a:tcPr marL="82296" marR="82296" marT="41148" marB="41148"/>
                </a:tc>
                <a:tc>
                  <a:txBody>
                    <a:bodyPr/>
                    <a:lstStyle/>
                    <a:p>
                      <a:r>
                        <a:rPr lang="de-DE" sz="1600" dirty="0" smtClean="0">
                          <a:solidFill>
                            <a:srgbClr val="92D050"/>
                          </a:solidFill>
                        </a:rPr>
                        <a:t>5.65</a:t>
                      </a:r>
                      <a:r>
                        <a:rPr lang="de-DE" sz="1600" baseline="0" dirty="0" smtClean="0">
                          <a:solidFill>
                            <a:srgbClr val="92D050"/>
                          </a:solidFill>
                        </a:rPr>
                        <a:t> us</a:t>
                      </a:r>
                      <a:endParaRPr lang="en-US" sz="1600" dirty="0">
                        <a:solidFill>
                          <a:srgbClr val="92D050"/>
                        </a:solidFill>
                      </a:endParaRPr>
                    </a:p>
                  </a:txBody>
                  <a:tcPr marL="82296" marR="82296" marT="41148" marB="41148"/>
                </a:tc>
              </a:tr>
            </a:tbl>
          </a:graphicData>
        </a:graphic>
      </p:graphicFrame>
    </p:spTree>
    <p:extLst>
      <p:ext uri="{BB962C8B-B14F-4D97-AF65-F5344CB8AC3E}">
        <p14:creationId xmlns:p14="http://schemas.microsoft.com/office/powerpoint/2010/main" val="42495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DB54BBD2-AD28-4010-9B70-2764D0832DD8}_2.png&quot;/&gt;&lt;left val=&quot;30&quot;/&gt;&lt;top val=&quot;122&quot;/&gt;&lt;width val=&quot;801&quot;/&gt;&lt;height val=&quot;193&quot;/&gt;&lt;hasText val=&quot;1&quot;/&gt;&lt;/Image&gt;&lt;/ThreeDShapeInfo&gt;"/>
  <p:tag name="PRESENTER_SHAPETEXTINFO" val="&lt;ShapeTextInfo&gt;&lt;TableIndex row=&quot;-1&quot; col=&quot;-1&quot;&gt;&lt;linesCount val=&quot;4&quot;/&gt;&lt;lineCharCount val=&quot;18&quot;/&gt;&lt;lineCharCount val=&quot;1&quot;/&gt;&lt;lineCharCount val=&quot;43&quot;/&gt;&lt;lineCharCount val=&quot;1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909FA66-E0BE-4A29-83EB-44423A3AAC8C}_6.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12&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909FA66-E0BE-4A29-83EB-44423A3AAC8C}_6.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12&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909FA66-E0BE-4A29-83EB-44423A3AAC8C}_6.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12&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909FA66-E0BE-4A29-83EB-44423A3AAC8C}_6.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12&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36484A26-0800-4E8B-86A4-E24F3C32537A}_50.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8&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C9D059D1-7513-42D9-B6CA-7684CFC3A88D}_49.png&quot;/&gt;&lt;left val=&quot;24&quot;/&gt;&lt;top val=&quot;40&quot;/&gt;&lt;width val=&quot;801&quot;/&gt;&lt;height val=&quot;76&quot;/&gt;&lt;hasText val=&quot;1&quot;/&gt;&lt;/Image&gt;&lt;/ThreeDShapeInfo&gt;"/>
  <p:tag name="PRESENTER_SHAPETEXTINFO" val="&lt;ShapeTextInfo&gt;&lt;TableIndex row=&quot;-1&quot; col=&quot;-1&quot;&gt;&lt;linesCount val=&quot;1&quot;/&gt;&lt;lineCharCount val=&quot;14&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34595992-FEC9-4BE8-92F4-28773C1879B0}_49.png&quot;/&gt;&lt;left val=&quot;35&quot;/&gt;&lt;top val=&quot;107&quot;/&gt;&lt;width val=&quot;789&quot;/&gt;&lt;height val=&quot;351&quot;/&gt;&lt;hasText val=&quot;1&quot;/&gt;&lt;/Image&gt;&lt;/ThreeDShapeInfo&gt;"/>
  <p:tag name="PRESENTER_SHAPETEXTINFO" val="&lt;ShapeTextInfo&gt;&lt;TableIndex row=&quot;-1&quot; col=&quot;-1&quot;&gt;&lt;linesCount val=&quot;1&quot;/&gt;&lt;lineCharCount val=&quot;54&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A317811-5F27-49AC-96D2-D397A69F3CD7}_52.png&quot;/&gt;&lt;left val=&quot;24&quot;/&gt;&lt;top val=&quot;39&quot;/&gt;&lt;width val=&quot;801&quot;/&gt;&lt;height val=&quot;77&quot;/&gt;&lt;hasText val=&quot;1&quot;/&gt;&lt;/Image&gt;&lt;/ThreeDShapeInfo&gt;"/>
  <p:tag name="PRESENTER_SHAPETEXTINFO" val="&lt;ShapeTextInfo&gt;&lt;TableIndex row=&quot;-1&quot; col=&quot;-1&quot;&gt;&lt;linesCount val=&quot;1&quot;/&gt;&lt;lineCharCount val=&quot;38&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908FAB43-FCBB-4FAF-83D7-8DCEE3C81712}_52.png&quot;/&gt;&lt;left val=&quot;39&quot;/&gt;&lt;top val=&quot;159&quot;/&gt;&lt;width val=&quot;390&quot;/&gt;&lt;height val=&quot;298&quot;/&gt;&lt;hasText val=&quot;1&quot;/&gt;&lt;/Image&gt;&lt;/ThreeDShapeInfo&gt;"/>
  <p:tag name="PRESENTER_SHAPETEXTINFO" val="&lt;ShapeTextInfo&gt;&lt;TableIndex row=&quot;-1&quot; col=&quot;-1&quot;&gt;&lt;linesCount val=&quot;6&quot;/&gt;&lt;lineCharCount val=&quot;6&quot;/&gt;&lt;lineCharCount val=&quot;29&quot;/&gt;&lt;lineCharCount val=&quot;25&quot;/&gt;&lt;lineCharCount val=&quot;8&quot;/&gt;&lt;lineCharCount val=&quot;25&quot;/&gt;&lt;lineCharCount val=&quot;21&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CC0B795-D860-4A9E-AC62-8B205BE07C5F}_3.png&quot;/&gt;&lt;left val=&quot;0&quot;/&gt;&lt;top val=&quot;207&quot;/&gt;&lt;width val=&quot;347&quot;/&gt;&lt;height val=&quot;77&quot;/&gt;&lt;hasText val=&quot;1&quot;/&gt;&lt;/Image&gt;&lt;/ThreeDShapeInfo&gt;"/>
  <p:tag name="PRESENTER_SHAPETEXTINFO" val="&lt;ShapeTextInfo&gt;&lt;TableIndex row=&quot;-1&quot; col=&quot;-1&quot;&gt;&lt;linesCount val=&quot;1&quot;/&gt;&lt;lineCharCount val=&quot;15&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A3C35C6-036F-4AFE-A727-0C03E22F4743}_3.png&quot;/&gt;&lt;left val=&quot;380&quot;/&gt;&lt;top val=&quot;64&quot;/&gt;&lt;width val=&quot;459&quot;/&gt;&lt;height val=&quot;363&quot;/&gt;&lt;hasText val=&quot;1&quot;/&gt;&lt;/Image&gt;&lt;/ThreeDShapeInfo&gt;"/>
  <p:tag name="PRESENTER_SHAPETEXTINFO" val="&lt;ShapeTextInfo&gt;&lt;TableIndex row=&quot;-1&quot; col=&quot;-1&quot;&gt;&lt;linesCount val=&quot;10&quot;/&gt;&lt;lineCharCount val=&quot;32&quot;/&gt;&lt;lineCharCount val=&quot;21&quot;/&gt;&lt;lineCharCount val=&quot;47&quot;/&gt;&lt;lineCharCount val=&quot;18&quot;/&gt;&lt;lineCharCount val=&quot;21&quot;/&gt;&lt;lineCharCount val=&quot;40&quot;/&gt;&lt;lineCharCount val=&quot;29&quot;/&gt;&lt;lineCharCount val=&quot;21&quot;/&gt;&lt;lineCharCount val=&quot;36&quot;/&gt;&lt;lineCharCount val=&quot;2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F464BD73-8DAC-48BD-8333-DE8E9AF74672}_3.png&quot;/&gt;&lt;left val=&quot;10&quot;/&gt;&lt;top val=&quot;438&quot;/&gt;&lt;width val=&quot;330&quot;/&gt;&lt;height val=&quot;52&quot;/&gt;&lt;hasText val=&quot;1&quot;/&gt;&lt;/Image&gt;&lt;/ThreeDShapeInfo&gt;"/>
  <p:tag name="PRESENTER_SHAPETEXTINFO" val="&lt;ShapeTextInfo&gt;&lt;TableIndex row=&quot;-1&quot; col=&quot;-1&quot;&gt;&lt;linesCount val=&quot;2&quot;/&gt;&lt;lineCharCount val=&quot;12&quot;/&gt;&lt;lineCharCount val=&quot;43&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1909FA66-E0BE-4A29-83EB-44423A3AAC8C}_6.png&quot;/&gt;&lt;left val=&quot;24&quot;/&gt;&lt;top val=&quot;207&quot;/&gt;&lt;width val=&quot;801&quot;/&gt;&lt;height val=&quot;76&quot;/&gt;&lt;hasText val=&quot;1&quot;/&gt;&lt;/Image&gt;&lt;/ThreeDShapeInfo&gt;"/>
  <p:tag name="PRESENTER_SHAPETEXTINFO" val="&lt;ShapeTextInfo&gt;&lt;TableIndex row=&quot;-1&quot; col=&quot;-1&quot;&gt;&lt;linesCount val=&quot;1&quot;/&gt;&lt;lineCharCount val=&quot;1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CC0B795-D860-4A9E-AC62-8B205BE07C5F}_3.png&quot;/&gt;&lt;left val=&quot;0&quot;/&gt;&lt;top val=&quot;207&quot;/&gt;&lt;width val=&quot;347&quot;/&gt;&lt;height val=&quot;77&quot;/&gt;&lt;hasText val=&quot;1&quot;/&gt;&lt;/Image&gt;&lt;/ThreeDShapeInfo&gt;"/>
  <p:tag name="PRESENTER_SHAPETEXTINFO" val="&lt;ShapeTextInfo&gt;&lt;TableIndex row=&quot;-1&quot; col=&quot;-1&quot;&gt;&lt;linesCount val=&quot;1&quot;/&gt;&lt;lineCharCount val=&quot;1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BA3C35C6-036F-4AFE-A727-0C03E22F4743}_3.png&quot;/&gt;&lt;left val=&quot;380&quot;/&gt;&lt;top val=&quot;64&quot;/&gt;&lt;width val=&quot;459&quot;/&gt;&lt;height val=&quot;363&quot;/&gt;&lt;hasText val=&quot;1&quot;/&gt;&lt;/Image&gt;&lt;/ThreeDShapeInfo&gt;"/>
  <p:tag name="PRESENTER_SHAPETEXTINFO" val="&lt;ShapeTextInfo&gt;&lt;TableIndex row=&quot;-1&quot; col=&quot;-1&quot;&gt;&lt;linesCount val=&quot;10&quot;/&gt;&lt;lineCharCount val=&quot;32&quot;/&gt;&lt;lineCharCount val=&quot;21&quot;/&gt;&lt;lineCharCount val=&quot;47&quot;/&gt;&lt;lineCharCount val=&quot;18&quot;/&gt;&lt;lineCharCount val=&quot;21&quot;/&gt;&lt;lineCharCount val=&quot;40&quot;/&gt;&lt;lineCharCount val=&quot;29&quot;/&gt;&lt;lineCharCount val=&quot;21&quot;/&gt;&lt;lineCharCount val=&quot;36&quot;/&gt;&lt;lineCharCount val=&quot;2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F464BD73-8DAC-48BD-8333-DE8E9AF74672}_3.png&quot;/&gt;&lt;left val=&quot;10&quot;/&gt;&lt;top val=&quot;438&quot;/&gt;&lt;width val=&quot;330&quot;/&gt;&lt;height val=&quot;52&quot;/&gt;&lt;hasText val=&quot;1&quot;/&gt;&lt;/Image&gt;&lt;/ThreeDShapeInfo&gt;"/>
  <p:tag name="PRESENTER_SHAPETEXTINFO" val="&lt;ShapeTextInfo&gt;&lt;TableIndex row=&quot;-1&quot; col=&quot;-1&quot;&gt;&lt;linesCount val=&quot;2&quot;/&gt;&lt;lineCharCount val=&quot;12&quot;/&gt;&lt;lineCharCount val=&quot;4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233AFBAE-CF17-4236-825B-4C701F44E5C0}_5.png&quot;/&gt;&lt;left val=&quot;0&quot;/&gt;&lt;top val=&quot;207&quot;/&gt;&lt;width val=&quot;347&quot;/&gt;&lt;height val=&quot;77&quot;/&gt;&lt;hasText val=&quot;1&quot;/&gt;&lt;/Image&gt;&lt;/ThreeDShapeInfo&gt;"/>
  <p:tag name="PRESENTER_SHAPETEXTINFO" val="&lt;ShapeTextInfo&gt;&lt;TableIndex row=&quot;-1&quot; col=&quot;-1&quot;&gt;&lt;linesCount val=&quot;1&quot;/&gt;&lt;lineCharCount val=&quot;6&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37575608-8D2D-4D1F-9D32-D805EA048924}_5.png&quot;/&gt;&lt;left val=&quot;380&quot;/&gt;&lt;top val=&quot;124&quot;/&gt;&lt;width val=&quot;459&quot;/&gt;&lt;height val=&quot;240&quot;/&gt;&lt;hasText val=&quot;1&quot;/&gt;&lt;/Image&gt;&lt;/ThreeDShapeInfo&gt;"/>
  <p:tag name="PRESENTER_SHAPETEXTINFO" val="&lt;ShapeTextInfo&gt;&lt;TableIndex row=&quot;-1&quot; col=&quot;-1&quot;&gt;&lt;linesCount val=&quot;6&quot;/&gt;&lt;lineCharCount val=&quot;13&quot;/&gt;&lt;lineCharCount val=&quot;35&quot;/&gt;&lt;lineCharCount val=&quot;26&quot;/&gt;&lt;lineCharCount val=&quot;31&quot;/&gt;&lt;lineCharCount val=&quot;19&quot;/&gt;&lt;lineCharCount val=&quot;15&quot;/&gt;&lt;/TableIndex&gt;&lt;/ShapeTextInfo&gt;"/>
</p:tagLst>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F88E22E-2A4B-4FB1-9848-BF16E7DBE74B}">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82647</TotalTime>
  <Words>5751</Words>
  <Application>Microsoft Office PowerPoint</Application>
  <PresentationFormat>Custom</PresentationFormat>
  <Paragraphs>1233</Paragraphs>
  <Slides>92</Slides>
  <Notes>21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MS PGothic</vt:lpstr>
      <vt:lpstr>MS PGothic</vt:lpstr>
      <vt:lpstr>Arial</vt:lpstr>
      <vt:lpstr>Calibri</vt:lpstr>
      <vt:lpstr>Cambria Math</vt:lpstr>
      <vt:lpstr>Century Gothic</vt:lpstr>
      <vt:lpstr>Courier New</vt:lpstr>
      <vt:lpstr>Franklin Gothic Book</vt:lpstr>
      <vt:lpstr>Trebuchet MS</vt:lpstr>
      <vt:lpstr>Wingdings</vt:lpstr>
      <vt:lpstr>Title &amp; Bullet</vt:lpstr>
      <vt:lpstr>Advanced Openacc Course</vt:lpstr>
      <vt:lpstr>PowerPoint Presentation</vt:lpstr>
      <vt:lpstr>PowerPoint Presentation</vt:lpstr>
      <vt:lpstr>Advanced multi-GPU Programming with MPI And Openacc </vt:lpstr>
      <vt:lpstr>MPI+OPenACC</vt:lpstr>
      <vt:lpstr>MPI+OPenACC</vt:lpstr>
      <vt:lpstr>MPI+OPenACC</vt:lpstr>
      <vt:lpstr>PowerPoint Presentation</vt:lpstr>
      <vt:lpstr>PowerPoint Presentation</vt:lpstr>
      <vt:lpstr>Message Passing Interface - MPI</vt:lpstr>
      <vt:lpstr>MPI - Skeleton</vt:lpstr>
      <vt:lpstr>MPI</vt:lpstr>
      <vt:lpstr>Example: Jacobi solver</vt:lpstr>
      <vt:lpstr>Example: Jacobi solver</vt:lpstr>
      <vt:lpstr>Example: Jacobi solver</vt:lpstr>
      <vt:lpstr>Example Jacobi</vt:lpstr>
      <vt:lpstr>Example Jacobi</vt:lpstr>
      <vt:lpstr>Example Jacobi</vt:lpstr>
      <vt:lpstr>Example Jacobi</vt:lpstr>
      <vt:lpstr>Handling Multi GPU nodes</vt:lpstr>
      <vt:lpstr>PowerPoint Presentation</vt:lpstr>
      <vt:lpstr>Tools for MPI+OpenACC Applications</vt:lpstr>
      <vt:lpstr>Memory Checking with cuda-memcheck</vt:lpstr>
      <vt:lpstr>Memory Checking with cuda-memcheck</vt:lpstr>
      <vt:lpstr>Memory Checking with cuda-memcheck</vt:lpstr>
      <vt:lpstr>Debugging MPI+OpenACC applications</vt:lpstr>
      <vt:lpstr>Debugging MPI+OpenACC applications</vt:lpstr>
      <vt:lpstr>Debugging MPI+OpenACC applications</vt:lpstr>
      <vt:lpstr>Debugging MPI+OpenACC applications</vt:lpstr>
      <vt:lpstr>Debugging MPI+OpenACC applications</vt:lpstr>
      <vt:lpstr>Debugging MPI+OpenACC applications</vt:lpstr>
      <vt:lpstr>Debugging MPI+OpenACC applications</vt:lpstr>
      <vt:lpstr>Profiling MPI+OpenACC applications</vt:lpstr>
      <vt:lpstr>Profiling MPI+OpenACC applications</vt:lpstr>
      <vt:lpstr>Profiling MPI+OpenACC applications</vt:lpstr>
      <vt:lpstr>Profiling MPI+OpenACC applications</vt:lpstr>
      <vt:lpstr>PowerPoint Presentation</vt:lpstr>
      <vt:lpstr>GPU acceleration of Legacy MPI Apps</vt:lpstr>
      <vt:lpstr>MULTI Process Service (MPS)</vt:lpstr>
      <vt:lpstr>MULTI Process Service (MPS)</vt:lpstr>
      <vt:lpstr>MULTI Process Service (MPS)</vt:lpstr>
      <vt:lpstr>MULTI Process Service (MPS)</vt:lpstr>
      <vt:lpstr>MULTI Process Service (MPS)</vt:lpstr>
      <vt:lpstr>MULTI Process Service (MPS)</vt:lpstr>
      <vt:lpstr>Processes sharing GPU without MPS</vt:lpstr>
      <vt:lpstr>Processes sharing GPU without MPS</vt:lpstr>
      <vt:lpstr>Processes sharing GPU with MPS</vt:lpstr>
      <vt:lpstr>Processes sharing GPU with MPS</vt:lpstr>
      <vt:lpstr>Hyper-Q/MPS Case Study: UMT</vt:lpstr>
      <vt:lpstr>Hyper-Q/MPS Case Studies</vt:lpstr>
      <vt:lpstr>Hyper-Q/MPS Case Studies</vt:lpstr>
      <vt:lpstr>Using MPS</vt:lpstr>
      <vt:lpstr>MPS Summary</vt:lpstr>
      <vt:lpstr>PowerPoint Presentation</vt:lpstr>
      <vt:lpstr>communication + computation overlap</vt:lpstr>
      <vt:lpstr>communication + computation overlap</vt:lpstr>
      <vt:lpstr>communication + computation overlap</vt:lpstr>
      <vt:lpstr>communication + computation overlap</vt:lpstr>
      <vt:lpstr>Domain Decomposition Strategies</vt:lpstr>
      <vt:lpstr>Example: Jacobi solver</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Domain Decomposition with Tiles</vt:lpstr>
      <vt:lpstr>Example: Jacobi</vt:lpstr>
      <vt:lpstr>PowerPoint Presentation</vt:lpstr>
      <vt:lpstr>Access to Homework</vt:lpstr>
      <vt:lpstr>Install the OpenACC Toolkit (Optional)</vt:lpstr>
      <vt:lpstr>PowerPoint Presentation</vt:lpstr>
      <vt:lpstr>PowerPoint Presentation</vt:lpstr>
      <vt:lpstr>Unified Virtual Addressing</vt:lpstr>
      <vt:lpstr>Unified Virtual Addressing</vt:lpstr>
      <vt:lpstr>NVIDIA GPUDirect™</vt:lpstr>
      <vt:lpstr>NVIDIA GPUDirect™</vt:lpstr>
      <vt:lpstr>NVIDIA GPUDirect™</vt:lpstr>
      <vt:lpstr>CUDA-aware MPI</vt:lpstr>
      <vt:lpstr>CUDA-aware MPI</vt:lpstr>
      <vt:lpstr>MPI GPU to Remote GPU</vt:lpstr>
      <vt:lpstr>MPI GPU to Remote GPU</vt:lpstr>
      <vt:lpstr>Regular MPI GPU to Remote GPU</vt:lpstr>
      <vt:lpstr>Regular MPI GPU to Remote GPU</vt:lpstr>
      <vt:lpstr>MPI GPU to Remote GPU</vt:lpstr>
      <vt:lpstr>MPI GPU to Remote GPU</vt:lpstr>
      <vt:lpstr>Performance Results two Nodes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NVIDIA</cp:lastModifiedBy>
  <cp:revision>3378</cp:revision>
  <dcterms:created xsi:type="dcterms:W3CDTF">2008-01-24T03:11:41Z</dcterms:created>
  <dcterms:modified xsi:type="dcterms:W3CDTF">2016-06-01T23:54:26Z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ies>
</file>